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280" r:id="rId1"/>
    <p:sldMasterId id="2147484329" r:id="rId2"/>
    <p:sldMasterId id="2147484387" r:id="rId3"/>
    <p:sldMasterId id="2147484395" r:id="rId4"/>
  </p:sldMasterIdLst>
  <p:notesMasterIdLst>
    <p:notesMasterId r:id="rId164"/>
  </p:notesMasterIdLst>
  <p:handoutMasterIdLst>
    <p:handoutMasterId r:id="rId165"/>
  </p:handoutMasterIdLst>
  <p:sldIdLst>
    <p:sldId id="1095" r:id="rId5"/>
    <p:sldId id="1096" r:id="rId6"/>
    <p:sldId id="1600" r:id="rId7"/>
    <p:sldId id="1623" r:id="rId8"/>
    <p:sldId id="1624" r:id="rId9"/>
    <p:sldId id="1651" r:id="rId10"/>
    <p:sldId id="1186" r:id="rId11"/>
    <p:sldId id="1565" r:id="rId12"/>
    <p:sldId id="1566" r:id="rId13"/>
    <p:sldId id="1567" r:id="rId14"/>
    <p:sldId id="1614" r:id="rId15"/>
    <p:sldId id="1098" r:id="rId16"/>
    <p:sldId id="1100" r:id="rId17"/>
    <p:sldId id="1206" r:id="rId18"/>
    <p:sldId id="1315" r:id="rId19"/>
    <p:sldId id="1568" r:id="rId20"/>
    <p:sldId id="1569" r:id="rId21"/>
    <p:sldId id="1570" r:id="rId22"/>
    <p:sldId id="1326" r:id="rId23"/>
    <p:sldId id="1327" r:id="rId24"/>
    <p:sldId id="1620" r:id="rId25"/>
    <p:sldId id="1621" r:id="rId26"/>
    <p:sldId id="1500" r:id="rId27"/>
    <p:sldId id="1608" r:id="rId28"/>
    <p:sldId id="1334" r:id="rId29"/>
    <p:sldId id="1559" r:id="rId30"/>
    <p:sldId id="1441" r:id="rId31"/>
    <p:sldId id="1562" r:id="rId32"/>
    <p:sldId id="1321" r:id="rId33"/>
    <p:sldId id="1540" r:id="rId34"/>
    <p:sldId id="1542" r:id="rId35"/>
    <p:sldId id="1543" r:id="rId36"/>
    <p:sldId id="1544" r:id="rId37"/>
    <p:sldId id="1545" r:id="rId38"/>
    <p:sldId id="1546" r:id="rId39"/>
    <p:sldId id="1547" r:id="rId40"/>
    <p:sldId id="1548" r:id="rId41"/>
    <p:sldId id="1549" r:id="rId42"/>
    <p:sldId id="1561" r:id="rId43"/>
    <p:sldId id="1443" r:id="rId44"/>
    <p:sldId id="1541" r:id="rId45"/>
    <p:sldId id="1563" r:id="rId46"/>
    <p:sldId id="1564" r:id="rId47"/>
    <p:sldId id="1391" r:id="rId48"/>
    <p:sldId id="1644" r:id="rId49"/>
    <p:sldId id="1394" r:id="rId50"/>
    <p:sldId id="1427" r:id="rId51"/>
    <p:sldId id="1626" r:id="rId52"/>
    <p:sldId id="1627" r:id="rId53"/>
    <p:sldId id="1397" r:id="rId54"/>
    <p:sldId id="1643" r:id="rId55"/>
    <p:sldId id="1399" r:id="rId56"/>
    <p:sldId id="1400" r:id="rId57"/>
    <p:sldId id="1401" r:id="rId58"/>
    <p:sldId id="1534" r:id="rId59"/>
    <p:sldId id="1535" r:id="rId60"/>
    <p:sldId id="1536" r:id="rId61"/>
    <p:sldId id="1537" r:id="rId62"/>
    <p:sldId id="1454" r:id="rId63"/>
    <p:sldId id="1407" r:id="rId64"/>
    <p:sldId id="1408" r:id="rId65"/>
    <p:sldId id="1410" r:id="rId66"/>
    <p:sldId id="1413" r:id="rId67"/>
    <p:sldId id="1589" r:id="rId68"/>
    <p:sldId id="1571" r:id="rId69"/>
    <p:sldId id="1610" r:id="rId70"/>
    <p:sldId id="1573" r:id="rId71"/>
    <p:sldId id="1628" r:id="rId72"/>
    <p:sldId id="1629" r:id="rId73"/>
    <p:sldId id="1575" r:id="rId74"/>
    <p:sldId id="1576" r:id="rId75"/>
    <p:sldId id="1577" r:id="rId76"/>
    <p:sldId id="1578" r:id="rId77"/>
    <p:sldId id="1579" r:id="rId78"/>
    <p:sldId id="1580" r:id="rId79"/>
    <p:sldId id="1581" r:id="rId80"/>
    <p:sldId id="1582" r:id="rId81"/>
    <p:sldId id="1583" r:id="rId82"/>
    <p:sldId id="1380" r:id="rId83"/>
    <p:sldId id="1611" r:id="rId84"/>
    <p:sldId id="1382" r:id="rId85"/>
    <p:sldId id="1449" r:id="rId86"/>
    <p:sldId id="1630" r:id="rId87"/>
    <p:sldId id="1631" r:id="rId88"/>
    <p:sldId id="1384" r:id="rId89"/>
    <p:sldId id="1526" r:id="rId90"/>
    <p:sldId id="1527" r:id="rId91"/>
    <p:sldId id="1387" r:id="rId92"/>
    <p:sldId id="1388" r:id="rId93"/>
    <p:sldId id="1389" r:id="rId94"/>
    <p:sldId id="1455" r:id="rId95"/>
    <p:sldId id="1434" r:id="rId96"/>
    <p:sldId id="1598" r:id="rId97"/>
    <p:sldId id="1477" r:id="rId98"/>
    <p:sldId id="1436" r:id="rId99"/>
    <p:sldId id="1590" r:id="rId100"/>
    <p:sldId id="1390" r:id="rId101"/>
    <p:sldId id="1332" r:id="rId102"/>
    <p:sldId id="1612" r:id="rId103"/>
    <p:sldId id="1602" r:id="rId104"/>
    <p:sldId id="1603" r:id="rId105"/>
    <p:sldId id="1632" r:id="rId106"/>
    <p:sldId id="1633" r:id="rId107"/>
    <p:sldId id="1354" r:id="rId108"/>
    <p:sldId id="1356" r:id="rId109"/>
    <p:sldId id="1357" r:id="rId110"/>
    <p:sldId id="1355" r:id="rId111"/>
    <p:sldId id="1322" r:id="rId112"/>
    <p:sldId id="1587" r:id="rId113"/>
    <p:sldId id="1588" r:id="rId114"/>
    <p:sldId id="1507" r:id="rId115"/>
    <p:sldId id="1453" r:id="rId116"/>
    <p:sldId id="1505" r:id="rId117"/>
    <p:sldId id="1520" r:id="rId118"/>
    <p:sldId id="1521" r:id="rId119"/>
    <p:sldId id="1522" r:id="rId120"/>
    <p:sldId id="1523" r:id="rId121"/>
    <p:sldId id="1361" r:id="rId122"/>
    <p:sldId id="1362" r:id="rId123"/>
    <p:sldId id="1433" r:id="rId124"/>
    <p:sldId id="1591" r:id="rId125"/>
    <p:sldId id="1613" r:id="rId126"/>
    <p:sldId id="1593" r:id="rId127"/>
    <p:sldId id="1594" r:id="rId128"/>
    <p:sldId id="1595" r:id="rId129"/>
    <p:sldId id="1596" r:id="rId130"/>
    <p:sldId id="1625" r:id="rId131"/>
    <p:sldId id="1456" r:id="rId132"/>
    <p:sldId id="1457" r:id="rId133"/>
    <p:sldId id="1636" r:id="rId134"/>
    <p:sldId id="1637" r:id="rId135"/>
    <p:sldId id="1638" r:id="rId136"/>
    <p:sldId id="1634" r:id="rId137"/>
    <p:sldId id="1640" r:id="rId138"/>
    <p:sldId id="1639" r:id="rId139"/>
    <p:sldId id="1641" r:id="rId140"/>
    <p:sldId id="1635" r:id="rId141"/>
    <p:sldId id="1622" r:id="rId142"/>
    <p:sldId id="1606" r:id="rId143"/>
    <p:sldId id="1482" r:id="rId144"/>
    <p:sldId id="1483" r:id="rId145"/>
    <p:sldId id="1519" r:id="rId146"/>
    <p:sldId id="1485" r:id="rId147"/>
    <p:sldId id="1486" r:id="rId148"/>
    <p:sldId id="1645" r:id="rId149"/>
    <p:sldId id="1488" r:id="rId150"/>
    <p:sldId id="1650" r:id="rId151"/>
    <p:sldId id="1503" r:id="rId152"/>
    <p:sldId id="1504" r:id="rId153"/>
    <p:sldId id="1478" r:id="rId154"/>
    <p:sldId id="1479" r:id="rId155"/>
    <p:sldId id="1490" r:id="rId156"/>
    <p:sldId id="1491" r:id="rId157"/>
    <p:sldId id="1646" r:id="rId158"/>
    <p:sldId id="1647" r:id="rId159"/>
    <p:sldId id="1648" r:id="rId160"/>
    <p:sldId id="1649" r:id="rId161"/>
    <p:sldId id="1513" r:id="rId162"/>
    <p:sldId id="1474" r:id="rId163"/>
  </p:sldIdLst>
  <p:sldSz cx="9906000" cy="6858000" type="A4"/>
  <p:notesSz cx="6807200" cy="9939338"/>
  <p:defaultTextStyle>
    <a:defPPr>
      <a:defRPr lang="ko-KR"/>
    </a:defPPr>
    <a:lvl1pPr algn="ctr" rtl="0" fontAlgn="base" latinLnBrk="1">
      <a:spcBef>
        <a:spcPct val="0"/>
      </a:spcBef>
      <a:spcAft>
        <a:spcPct val="0"/>
      </a:spcAft>
      <a:defRPr kumimoji="1" sz="1200" kern="1200">
        <a:solidFill>
          <a:srgbClr val="000000"/>
        </a:solidFill>
        <a:latin typeface="Arial" pitchFamily="34" charset="0"/>
        <a:ea typeface="돋움" pitchFamily="50" charset="-127"/>
        <a:cs typeface="+mn-cs"/>
      </a:defRPr>
    </a:lvl1pPr>
    <a:lvl2pPr marL="457200" algn="ctr" rtl="0" fontAlgn="base" latinLnBrk="1">
      <a:spcBef>
        <a:spcPct val="0"/>
      </a:spcBef>
      <a:spcAft>
        <a:spcPct val="0"/>
      </a:spcAft>
      <a:defRPr kumimoji="1" sz="1200" kern="1200">
        <a:solidFill>
          <a:srgbClr val="000000"/>
        </a:solidFill>
        <a:latin typeface="Arial" pitchFamily="34" charset="0"/>
        <a:ea typeface="돋움" pitchFamily="50" charset="-127"/>
        <a:cs typeface="+mn-cs"/>
      </a:defRPr>
    </a:lvl2pPr>
    <a:lvl3pPr marL="914400" algn="ctr" rtl="0" fontAlgn="base" latinLnBrk="1">
      <a:spcBef>
        <a:spcPct val="0"/>
      </a:spcBef>
      <a:spcAft>
        <a:spcPct val="0"/>
      </a:spcAft>
      <a:defRPr kumimoji="1" sz="1200" kern="1200">
        <a:solidFill>
          <a:srgbClr val="000000"/>
        </a:solidFill>
        <a:latin typeface="Arial" pitchFamily="34" charset="0"/>
        <a:ea typeface="돋움" pitchFamily="50" charset="-127"/>
        <a:cs typeface="+mn-cs"/>
      </a:defRPr>
    </a:lvl3pPr>
    <a:lvl4pPr marL="1371600" algn="ctr" rtl="0" fontAlgn="base" latinLnBrk="1">
      <a:spcBef>
        <a:spcPct val="0"/>
      </a:spcBef>
      <a:spcAft>
        <a:spcPct val="0"/>
      </a:spcAft>
      <a:defRPr kumimoji="1" sz="1200" kern="1200">
        <a:solidFill>
          <a:srgbClr val="000000"/>
        </a:solidFill>
        <a:latin typeface="Arial" pitchFamily="34" charset="0"/>
        <a:ea typeface="돋움" pitchFamily="50" charset="-127"/>
        <a:cs typeface="+mn-cs"/>
      </a:defRPr>
    </a:lvl4pPr>
    <a:lvl5pPr marL="1828800" algn="ctr" rtl="0" fontAlgn="base" latinLnBrk="1">
      <a:spcBef>
        <a:spcPct val="0"/>
      </a:spcBef>
      <a:spcAft>
        <a:spcPct val="0"/>
      </a:spcAft>
      <a:defRPr kumimoji="1" sz="1200" kern="1200">
        <a:solidFill>
          <a:srgbClr val="000000"/>
        </a:solidFill>
        <a:latin typeface="Arial" pitchFamily="34" charset="0"/>
        <a:ea typeface="돋움" pitchFamily="50" charset="-127"/>
        <a:cs typeface="+mn-cs"/>
      </a:defRPr>
    </a:lvl5pPr>
    <a:lvl6pPr marL="2286000" algn="l" defTabSz="914400" rtl="0" eaLnBrk="1" latinLnBrk="1" hangingPunct="1">
      <a:defRPr kumimoji="1" sz="1200" kern="1200">
        <a:solidFill>
          <a:srgbClr val="000000"/>
        </a:solidFill>
        <a:latin typeface="Arial" pitchFamily="34" charset="0"/>
        <a:ea typeface="돋움" pitchFamily="50" charset="-127"/>
        <a:cs typeface="+mn-cs"/>
      </a:defRPr>
    </a:lvl6pPr>
    <a:lvl7pPr marL="2743200" algn="l" defTabSz="914400" rtl="0" eaLnBrk="1" latinLnBrk="1" hangingPunct="1">
      <a:defRPr kumimoji="1" sz="1200" kern="1200">
        <a:solidFill>
          <a:srgbClr val="000000"/>
        </a:solidFill>
        <a:latin typeface="Arial" pitchFamily="34" charset="0"/>
        <a:ea typeface="돋움" pitchFamily="50" charset="-127"/>
        <a:cs typeface="+mn-cs"/>
      </a:defRPr>
    </a:lvl7pPr>
    <a:lvl8pPr marL="3200400" algn="l" defTabSz="914400" rtl="0" eaLnBrk="1" latinLnBrk="1" hangingPunct="1">
      <a:defRPr kumimoji="1" sz="1200" kern="1200">
        <a:solidFill>
          <a:srgbClr val="000000"/>
        </a:solidFill>
        <a:latin typeface="Arial" pitchFamily="34" charset="0"/>
        <a:ea typeface="돋움" pitchFamily="50" charset="-127"/>
        <a:cs typeface="+mn-cs"/>
      </a:defRPr>
    </a:lvl8pPr>
    <a:lvl9pPr marL="3657600" algn="l" defTabSz="914400" rtl="0" eaLnBrk="1" latinLnBrk="1" hangingPunct="1">
      <a:defRPr kumimoji="1" sz="1200" kern="1200">
        <a:solidFill>
          <a:srgbClr val="000000"/>
        </a:solidFill>
        <a:latin typeface="Arial" pitchFamily="34" charset="0"/>
        <a:ea typeface="돋움" pitchFamily="50" charset="-127"/>
        <a:cs typeface="+mn-cs"/>
      </a:defRPr>
    </a:lvl9pPr>
  </p:defaultTextStyle>
  <p:extLst>
    <p:ext uri="{521415D9-36F7-43E2-AB2F-B90AF26B5E84}">
      <p14:sectionLst xmlns:p14="http://schemas.microsoft.com/office/powerpoint/2010/main">
        <p14:section name="기본 구역" id="{9D757043-8A2A-4EA3-B459-F67DA113D0C4}">
          <p14:sldIdLst>
            <p14:sldId id="1095"/>
            <p14:sldId id="1096"/>
            <p14:sldId id="1600"/>
            <p14:sldId id="1623"/>
            <p14:sldId id="1624"/>
            <p14:sldId id="1651"/>
            <p14:sldId id="1186"/>
            <p14:sldId id="1565"/>
            <p14:sldId id="1566"/>
            <p14:sldId id="1567"/>
            <p14:sldId id="1614"/>
            <p14:sldId id="1098"/>
            <p14:sldId id="1100"/>
            <p14:sldId id="1206"/>
            <p14:sldId id="1315"/>
            <p14:sldId id="1568"/>
            <p14:sldId id="1569"/>
            <p14:sldId id="1570"/>
            <p14:sldId id="1326"/>
            <p14:sldId id="1327"/>
            <p14:sldId id="1620"/>
            <p14:sldId id="1621"/>
          </p14:sldIdLst>
        </p14:section>
        <p14:section name="1.Concept Definition" id="{3D9C4CC2-4304-48E1-9488-911A26E907D2}">
          <p14:sldIdLst>
            <p14:sldId id="1500"/>
            <p14:sldId id="1608"/>
            <p14:sldId id="1334"/>
            <p14:sldId id="1559"/>
            <p14:sldId id="1441"/>
            <p14:sldId id="1562"/>
            <p14:sldId id="1321"/>
            <p14:sldId id="1540"/>
            <p14:sldId id="1542"/>
            <p14:sldId id="1543"/>
            <p14:sldId id="1544"/>
            <p14:sldId id="1545"/>
            <p14:sldId id="1546"/>
            <p14:sldId id="1547"/>
            <p14:sldId id="1548"/>
            <p14:sldId id="1549"/>
            <p14:sldId id="1561"/>
            <p14:sldId id="1443"/>
            <p14:sldId id="1541"/>
            <p14:sldId id="1563"/>
            <p14:sldId id="1564"/>
          </p14:sldIdLst>
        </p14:section>
        <p14:section name="2.System Development Phase" id="{9C9FB08B-9347-4C9E-91DC-AA374AC6BDA4}">
          <p14:sldIdLst>
            <p14:sldId id="1391"/>
            <p14:sldId id="1644"/>
            <p14:sldId id="1394"/>
            <p14:sldId id="1427"/>
            <p14:sldId id="1626"/>
            <p14:sldId id="1627"/>
            <p14:sldId id="1397"/>
            <p14:sldId id="1643"/>
            <p14:sldId id="1399"/>
            <p14:sldId id="1400"/>
            <p14:sldId id="1401"/>
            <p14:sldId id="1534"/>
            <p14:sldId id="1535"/>
            <p14:sldId id="1536"/>
            <p14:sldId id="1537"/>
            <p14:sldId id="1454"/>
            <p14:sldId id="1407"/>
            <p14:sldId id="1408"/>
            <p14:sldId id="1410"/>
            <p14:sldId id="1413"/>
            <p14:sldId id="1589"/>
          </p14:sldIdLst>
        </p14:section>
        <p14:section name="3.HW Development Phase" id="{67AEFE71-0CBF-4CB5-A8CA-308C58AF797B}">
          <p14:sldIdLst>
            <p14:sldId id="1571"/>
            <p14:sldId id="1610"/>
            <p14:sldId id="1573"/>
            <p14:sldId id="1628"/>
            <p14:sldId id="1629"/>
            <p14:sldId id="1575"/>
            <p14:sldId id="1576"/>
            <p14:sldId id="1577"/>
            <p14:sldId id="1578"/>
            <p14:sldId id="1579"/>
            <p14:sldId id="1580"/>
            <p14:sldId id="1581"/>
            <p14:sldId id="1582"/>
            <p14:sldId id="1583"/>
          </p14:sldIdLst>
        </p14:section>
        <p14:section name="4.SW Development Phase" id="{D219360F-DD91-4B2C-AB89-01B797548AC8}">
          <p14:sldIdLst>
            <p14:sldId id="1380"/>
            <p14:sldId id="1611"/>
            <p14:sldId id="1382"/>
            <p14:sldId id="1449"/>
            <p14:sldId id="1630"/>
            <p14:sldId id="1631"/>
            <p14:sldId id="1384"/>
            <p14:sldId id="1526"/>
            <p14:sldId id="1527"/>
            <p14:sldId id="1387"/>
            <p14:sldId id="1388"/>
            <p14:sldId id="1389"/>
            <p14:sldId id="1455"/>
            <p14:sldId id="1434"/>
            <p14:sldId id="1598"/>
            <p14:sldId id="1477"/>
            <p14:sldId id="1436"/>
            <p14:sldId id="1590"/>
            <p14:sldId id="1390"/>
          </p14:sldIdLst>
        </p14:section>
        <p14:section name="5.Management &amp; Supporting" id="{157BF38D-7F2D-478C-8EF1-8F74DD81A0FF}">
          <p14:sldIdLst>
            <p14:sldId id="1332"/>
            <p14:sldId id="1612"/>
            <p14:sldId id="1602"/>
            <p14:sldId id="1603"/>
            <p14:sldId id="1632"/>
            <p14:sldId id="1633"/>
            <p14:sldId id="1354"/>
            <p14:sldId id="1356"/>
            <p14:sldId id="1357"/>
            <p14:sldId id="1355"/>
            <p14:sldId id="1322"/>
            <p14:sldId id="1587"/>
            <p14:sldId id="1588"/>
            <p14:sldId id="1507"/>
            <p14:sldId id="1453"/>
            <p14:sldId id="1505"/>
            <p14:sldId id="1520"/>
            <p14:sldId id="1521"/>
            <p14:sldId id="1522"/>
            <p14:sldId id="1523"/>
            <p14:sldId id="1361"/>
            <p14:sldId id="1362"/>
            <p14:sldId id="1433"/>
          </p14:sldIdLst>
        </p14:section>
        <p14:section name="6.Continual Cybersecurity Activities including Production &amp; Operation" id="{C1FD6E93-72C2-4496-8E43-02FAAD2E3D93}">
          <p14:sldIdLst>
            <p14:sldId id="1591"/>
            <p14:sldId id="1613"/>
            <p14:sldId id="1593"/>
            <p14:sldId id="1594"/>
            <p14:sldId id="1595"/>
            <p14:sldId id="1596"/>
            <p14:sldId id="1625"/>
            <p14:sldId id="1456"/>
            <p14:sldId id="1457"/>
            <p14:sldId id="1636"/>
            <p14:sldId id="1637"/>
            <p14:sldId id="1638"/>
            <p14:sldId id="1634"/>
            <p14:sldId id="1640"/>
            <p14:sldId id="1639"/>
            <p14:sldId id="1641"/>
            <p14:sldId id="1635"/>
            <p14:sldId id="1622"/>
            <p14:sldId id="1606"/>
          </p14:sldIdLst>
        </p14:section>
        <p14:section name="7.Organizational Cybersecurity Management" id="{7A20A51C-9D2A-4784-B36A-5B283562CFE3}">
          <p14:sldIdLst>
            <p14:sldId id="1482"/>
            <p14:sldId id="1483"/>
            <p14:sldId id="1519"/>
            <p14:sldId id="1485"/>
            <p14:sldId id="1486"/>
            <p14:sldId id="1645"/>
            <p14:sldId id="1488"/>
            <p14:sldId id="1650"/>
            <p14:sldId id="1503"/>
            <p14:sldId id="1504"/>
          </p14:sldIdLst>
        </p14:section>
        <p14:section name="Guidelines" id="{2EAE7501-E8AB-4798-8F76-26EF47C62A0F}">
          <p14:sldIdLst>
            <p14:sldId id="1478"/>
            <p14:sldId id="1479"/>
            <p14:sldId id="1490"/>
            <p14:sldId id="1491"/>
            <p14:sldId id="1646"/>
            <p14:sldId id="1647"/>
            <p14:sldId id="1648"/>
            <p14:sldId id="1649"/>
            <p14:sldId id="1513"/>
          </p14:sldIdLst>
        </p14:section>
        <p14:section name="Appendix" id="{E068CC88-7A22-4FF0-B8D7-0A907A4DCC39}">
          <p14:sldIdLst>
            <p14:sldId id="1474"/>
          </p14:sldIdLst>
        </p14:section>
      </p14:sectionLst>
    </p:ext>
    <p:ext uri="{EFAFB233-063F-42B5-8137-9DF3F51BA10A}">
      <p15:sldGuideLst xmlns:p15="http://schemas.microsoft.com/office/powerpoint/2012/main">
        <p15:guide id="1" orient="horz" pos="1480" userDrawn="1">
          <p15:clr>
            <a:srgbClr val="A4A3A4"/>
          </p15:clr>
        </p15:guide>
        <p15:guide id="2" orient="horz" pos="3929" userDrawn="1">
          <p15:clr>
            <a:srgbClr val="A4A3A4"/>
          </p15:clr>
        </p15:guide>
        <p15:guide id="3" orient="horz" pos="3612">
          <p15:clr>
            <a:srgbClr val="A4A3A4"/>
          </p15:clr>
        </p15:guide>
        <p15:guide id="4" pos="671" userDrawn="1">
          <p15:clr>
            <a:srgbClr val="A4A3A4"/>
          </p15:clr>
        </p15:guide>
        <p15:guide id="5" orient="horz" pos="1752" userDrawn="1">
          <p15:clr>
            <a:srgbClr val="A4A3A4"/>
          </p15:clr>
        </p15:guide>
        <p15:guide id="6" pos="2440" userDrawn="1">
          <p15:clr>
            <a:srgbClr val="A4A3A4"/>
          </p15:clr>
        </p15:guide>
        <p15:guide id="7" pos="5161" userDrawn="1">
          <p15:clr>
            <a:srgbClr val="A4A3A4"/>
          </p15:clr>
        </p15:guide>
        <p15:guide id="8" orient="horz" pos="3838" userDrawn="1">
          <p15:clr>
            <a:srgbClr val="A4A3A4"/>
          </p15:clr>
        </p15:guide>
        <p15:guide id="9" orient="horz" pos="845">
          <p15:clr>
            <a:srgbClr val="A4A3A4"/>
          </p15:clr>
        </p15:guide>
        <p15:guide id="10" orient="horz" pos="778">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권혁/책임연구원/CAV QE팀(hyeuk.kwon@lge.com)" initials="권Q"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E7AC"/>
    <a:srgbClr val="F7F6DD"/>
    <a:srgbClr val="F1F0C6"/>
    <a:srgbClr val="EBE99F"/>
    <a:srgbClr val="E8D5A0"/>
    <a:srgbClr val="E0E965"/>
    <a:srgbClr val="C8C086"/>
    <a:srgbClr val="9DD3A2"/>
    <a:srgbClr val="66B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582" autoAdjust="0"/>
  </p:normalViewPr>
  <p:slideViewPr>
    <p:cSldViewPr>
      <p:cViewPr varScale="1">
        <p:scale>
          <a:sx n="132" d="100"/>
          <a:sy n="132" d="100"/>
        </p:scale>
        <p:origin x="678" y="132"/>
      </p:cViewPr>
      <p:guideLst>
        <p:guide orient="horz" pos="1480"/>
        <p:guide orient="horz" pos="3929"/>
        <p:guide orient="horz" pos="3612"/>
        <p:guide pos="671"/>
        <p:guide orient="horz" pos="1752"/>
        <p:guide pos="2440"/>
        <p:guide pos="5161"/>
        <p:guide orient="horz" pos="3838"/>
        <p:guide orient="horz" pos="845"/>
        <p:guide orient="horz" pos="778"/>
      </p:guideLst>
    </p:cSldViewPr>
  </p:slideViewPr>
  <p:notesTextViewPr>
    <p:cViewPr>
      <p:scale>
        <a:sx n="100" d="100"/>
        <a:sy n="100" d="100"/>
      </p:scale>
      <p:origin x="0" y="0"/>
    </p:cViewPr>
  </p:notesTextViewPr>
  <p:sorterViewPr>
    <p:cViewPr varScale="1">
      <p:scale>
        <a:sx n="1" d="1"/>
        <a:sy n="1" d="1"/>
      </p:scale>
      <p:origin x="0" y="-34392"/>
    </p:cViewPr>
  </p:sorterViewPr>
  <p:notesViewPr>
    <p:cSldViewPr>
      <p:cViewPr varScale="1">
        <p:scale>
          <a:sx n="98" d="100"/>
          <a:sy n="98" d="100"/>
        </p:scale>
        <p:origin x="3366" y="96"/>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9575" cy="4984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6039" y="1"/>
            <a:ext cx="2949575" cy="498475"/>
          </a:xfrm>
          <a:prstGeom prst="rect">
            <a:avLst/>
          </a:prstGeom>
        </p:spPr>
        <p:txBody>
          <a:bodyPr vert="horz" lIns="91440" tIns="45720" rIns="91440" bIns="45720" rtlCol="0"/>
          <a:lstStyle>
            <a:lvl1pPr algn="r">
              <a:defRPr sz="1200"/>
            </a:lvl1pPr>
          </a:lstStyle>
          <a:p>
            <a:fld id="{5FDE1684-80EB-4D1C-8484-16BF028CFA65}" type="datetimeFigureOut">
              <a:rPr lang="ko-KR" altLang="en-US" smtClean="0"/>
              <a:t>2024-03-04</a:t>
            </a:fld>
            <a:endParaRPr lang="ko-KR" altLang="en-US"/>
          </a:p>
        </p:txBody>
      </p:sp>
      <p:sp>
        <p:nvSpPr>
          <p:cNvPr id="4" name="바닥글 개체 틀 3"/>
          <p:cNvSpPr>
            <a:spLocks noGrp="1"/>
          </p:cNvSpPr>
          <p:nvPr>
            <p:ph type="ftr" sz="quarter" idx="2"/>
          </p:nvPr>
        </p:nvSpPr>
        <p:spPr>
          <a:xfrm>
            <a:off x="1" y="9440864"/>
            <a:ext cx="2949575" cy="49847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6039" y="9440864"/>
            <a:ext cx="2949575" cy="498475"/>
          </a:xfrm>
          <a:prstGeom prst="rect">
            <a:avLst/>
          </a:prstGeom>
        </p:spPr>
        <p:txBody>
          <a:bodyPr vert="horz" lIns="91440" tIns="45720" rIns="91440" bIns="45720" rtlCol="0" anchor="b"/>
          <a:lstStyle>
            <a:lvl1pPr algn="r">
              <a:defRPr sz="1200"/>
            </a:lvl1pPr>
          </a:lstStyle>
          <a:p>
            <a:fld id="{43F42FEF-38EB-4B65-93AB-58B9981797FC}" type="slidenum">
              <a:rPr lang="ko-KR" altLang="en-US" smtClean="0"/>
              <a:t>‹#›</a:t>
            </a:fld>
            <a:endParaRPr lang="ko-KR" altLang="en-US"/>
          </a:p>
        </p:txBody>
      </p:sp>
    </p:spTree>
    <p:extLst>
      <p:ext uri="{BB962C8B-B14F-4D97-AF65-F5344CB8AC3E}">
        <p14:creationId xmlns:p14="http://schemas.microsoft.com/office/powerpoint/2010/main" val="2817758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2" y="1"/>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9" tIns="45699" rIns="91399" bIns="45699" numCol="1" anchor="t" anchorCtr="0" compatLnSpc="1">
            <a:prstTxWarp prst="textNoShape">
              <a:avLst/>
            </a:prstTxWarp>
          </a:bodyPr>
          <a:lstStyle>
            <a:lvl1pPr algn="l" defTabSz="914221">
              <a:defRPr>
                <a:solidFill>
                  <a:schemeClr val="tx1"/>
                </a:solidFill>
                <a:latin typeface="굴림" charset="-127"/>
                <a:ea typeface="굴림" charset="-127"/>
              </a:defRPr>
            </a:lvl1pPr>
          </a:lstStyle>
          <a:p>
            <a:pPr>
              <a:defRPr/>
            </a:pPr>
            <a:endParaRPr lang="en-US" altLang="ko-KR" dirty="0"/>
          </a:p>
        </p:txBody>
      </p:sp>
      <p:sp>
        <p:nvSpPr>
          <p:cNvPr id="80899" name="Rectangle 3"/>
          <p:cNvSpPr>
            <a:spLocks noGrp="1" noChangeArrowheads="1"/>
          </p:cNvSpPr>
          <p:nvPr>
            <p:ph type="dt" idx="1"/>
          </p:nvPr>
        </p:nvSpPr>
        <p:spPr bwMode="auto">
          <a:xfrm>
            <a:off x="3856040" y="1"/>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9" tIns="45699" rIns="91399" bIns="45699" numCol="1" anchor="t" anchorCtr="0" compatLnSpc="1">
            <a:prstTxWarp prst="textNoShape">
              <a:avLst/>
            </a:prstTxWarp>
          </a:bodyPr>
          <a:lstStyle>
            <a:lvl1pPr algn="r" defTabSz="914221">
              <a:defRPr>
                <a:solidFill>
                  <a:schemeClr val="tx1"/>
                </a:solidFill>
                <a:latin typeface="굴림" charset="-127"/>
                <a:ea typeface="굴림" charset="-127"/>
              </a:defRPr>
            </a:lvl1pPr>
          </a:lstStyle>
          <a:p>
            <a:pPr>
              <a:defRPr/>
            </a:pPr>
            <a:endParaRPr lang="en-US" altLang="ko-KR" dirty="0"/>
          </a:p>
        </p:txBody>
      </p:sp>
      <p:sp>
        <p:nvSpPr>
          <p:cNvPr id="36868" name="Rectangle 4"/>
          <p:cNvSpPr>
            <a:spLocks noGrp="1" noRot="1" noChangeAspect="1" noChangeArrowheads="1" noTextEdit="1"/>
          </p:cNvSpPr>
          <p:nvPr>
            <p:ph type="sldImg" idx="2"/>
          </p:nvPr>
        </p:nvSpPr>
        <p:spPr bwMode="auto">
          <a:xfrm>
            <a:off x="712788" y="746125"/>
            <a:ext cx="5381625"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5"/>
          <p:cNvSpPr>
            <a:spLocks noGrp="1" noChangeArrowheads="1"/>
          </p:cNvSpPr>
          <p:nvPr>
            <p:ph type="body" sz="quarter" idx="3"/>
          </p:nvPr>
        </p:nvSpPr>
        <p:spPr bwMode="auto">
          <a:xfrm>
            <a:off x="681040" y="4721226"/>
            <a:ext cx="5445125"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9" tIns="45699" rIns="91399" bIns="45699"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80902" name="Rectangle 6"/>
          <p:cNvSpPr>
            <a:spLocks noGrp="1" noChangeArrowheads="1"/>
          </p:cNvSpPr>
          <p:nvPr>
            <p:ph type="ftr" sz="quarter" idx="4"/>
          </p:nvPr>
        </p:nvSpPr>
        <p:spPr bwMode="auto">
          <a:xfrm>
            <a:off x="2" y="9440865"/>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9" tIns="45699" rIns="91399" bIns="45699" numCol="1" anchor="b" anchorCtr="0" compatLnSpc="1">
            <a:prstTxWarp prst="textNoShape">
              <a:avLst/>
            </a:prstTxWarp>
          </a:bodyPr>
          <a:lstStyle>
            <a:lvl1pPr algn="l" defTabSz="914221">
              <a:defRPr>
                <a:solidFill>
                  <a:schemeClr val="tx1"/>
                </a:solidFill>
                <a:latin typeface="굴림" charset="-127"/>
                <a:ea typeface="굴림" charset="-127"/>
              </a:defRPr>
            </a:lvl1pPr>
          </a:lstStyle>
          <a:p>
            <a:pPr>
              <a:defRPr/>
            </a:pPr>
            <a:endParaRPr lang="en-US" altLang="ko-KR" dirty="0"/>
          </a:p>
        </p:txBody>
      </p:sp>
      <p:sp>
        <p:nvSpPr>
          <p:cNvPr id="80903" name="Rectangle 7"/>
          <p:cNvSpPr>
            <a:spLocks noGrp="1" noChangeArrowheads="1"/>
          </p:cNvSpPr>
          <p:nvPr>
            <p:ph type="sldNum" sz="quarter" idx="5"/>
          </p:nvPr>
        </p:nvSpPr>
        <p:spPr bwMode="auto">
          <a:xfrm>
            <a:off x="3856040" y="9440865"/>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9" tIns="45699" rIns="91399" bIns="45699" numCol="1" anchor="b" anchorCtr="0" compatLnSpc="1">
            <a:prstTxWarp prst="textNoShape">
              <a:avLst/>
            </a:prstTxWarp>
          </a:bodyPr>
          <a:lstStyle>
            <a:lvl1pPr algn="r" defTabSz="914221">
              <a:defRPr>
                <a:solidFill>
                  <a:schemeClr val="tx1"/>
                </a:solidFill>
                <a:latin typeface="굴림" charset="-127"/>
                <a:ea typeface="굴림" charset="-127"/>
              </a:defRPr>
            </a:lvl1pPr>
          </a:lstStyle>
          <a:p>
            <a:pPr>
              <a:defRPr/>
            </a:pPr>
            <a:fld id="{D201BC57-9827-48DF-82EF-DDECE7F7F596}" type="slidenum">
              <a:rPr lang="en-US" altLang="ko-KR"/>
              <a:pPr>
                <a:defRPr/>
              </a:pPr>
              <a:t>‹#›</a:t>
            </a:fld>
            <a:endParaRPr lang="en-US" altLang="ko-KR" dirty="0"/>
          </a:p>
        </p:txBody>
      </p:sp>
    </p:spTree>
    <p:extLst>
      <p:ext uri="{BB962C8B-B14F-4D97-AF65-F5344CB8AC3E}">
        <p14:creationId xmlns:p14="http://schemas.microsoft.com/office/powerpoint/2010/main" val="158842831"/>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0</a:t>
            </a:fld>
            <a:endParaRPr lang="en-US" altLang="ko-KR" dirty="0"/>
          </a:p>
        </p:txBody>
      </p:sp>
    </p:spTree>
    <p:extLst>
      <p:ext uri="{BB962C8B-B14F-4D97-AF65-F5344CB8AC3E}">
        <p14:creationId xmlns:p14="http://schemas.microsoft.com/office/powerpoint/2010/main" val="49679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99</a:t>
            </a:fld>
            <a:endParaRPr lang="en-US" altLang="ko-KR" dirty="0"/>
          </a:p>
        </p:txBody>
      </p:sp>
    </p:spTree>
    <p:extLst>
      <p:ext uri="{BB962C8B-B14F-4D97-AF65-F5344CB8AC3E}">
        <p14:creationId xmlns:p14="http://schemas.microsoft.com/office/powerpoint/2010/main" val="236189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100</a:t>
            </a:fld>
            <a:endParaRPr lang="en-US" altLang="ko-KR" dirty="0"/>
          </a:p>
        </p:txBody>
      </p:sp>
    </p:spTree>
    <p:extLst>
      <p:ext uri="{BB962C8B-B14F-4D97-AF65-F5344CB8AC3E}">
        <p14:creationId xmlns:p14="http://schemas.microsoft.com/office/powerpoint/2010/main" val="341845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122</a:t>
            </a:fld>
            <a:endParaRPr lang="en-US" altLang="ko-KR" dirty="0"/>
          </a:p>
        </p:txBody>
      </p:sp>
    </p:spTree>
    <p:extLst>
      <p:ext uri="{BB962C8B-B14F-4D97-AF65-F5344CB8AC3E}">
        <p14:creationId xmlns:p14="http://schemas.microsoft.com/office/powerpoint/2010/main" val="822427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123</a:t>
            </a:fld>
            <a:endParaRPr lang="en-US" altLang="ko-KR" dirty="0"/>
          </a:p>
        </p:txBody>
      </p:sp>
    </p:spTree>
    <p:extLst>
      <p:ext uri="{BB962C8B-B14F-4D97-AF65-F5344CB8AC3E}">
        <p14:creationId xmlns:p14="http://schemas.microsoft.com/office/powerpoint/2010/main" val="1772769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D201BC57-9827-48DF-82EF-DDECE7F7F596}" type="slidenum">
              <a:rPr lang="en-US" altLang="ko-KR" smtClean="0"/>
              <a:pPr>
                <a:defRPr/>
              </a:pPr>
              <a:t>139</a:t>
            </a:fld>
            <a:endParaRPr lang="en-US" altLang="ko-KR" dirty="0"/>
          </a:p>
        </p:txBody>
      </p:sp>
    </p:spTree>
    <p:extLst>
      <p:ext uri="{BB962C8B-B14F-4D97-AF65-F5344CB8AC3E}">
        <p14:creationId xmlns:p14="http://schemas.microsoft.com/office/powerpoint/2010/main" val="3332191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D201BC57-9827-48DF-82EF-DDECE7F7F596}" type="slidenum">
              <a:rPr lang="en-US" altLang="ko-KR" smtClean="0"/>
              <a:pPr>
                <a:defRPr/>
              </a:pPr>
              <a:t>140</a:t>
            </a:fld>
            <a:endParaRPr lang="en-US" altLang="ko-KR" dirty="0"/>
          </a:p>
        </p:txBody>
      </p:sp>
    </p:spTree>
    <p:extLst>
      <p:ext uri="{BB962C8B-B14F-4D97-AF65-F5344CB8AC3E}">
        <p14:creationId xmlns:p14="http://schemas.microsoft.com/office/powerpoint/2010/main" val="108043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D201BC57-9827-48DF-82EF-DDECE7F7F596}" type="slidenum">
              <a:rPr lang="en-US" altLang="ko-KR" smtClean="0"/>
              <a:pPr>
                <a:defRPr/>
              </a:pPr>
              <a:t>1</a:t>
            </a:fld>
            <a:endParaRPr lang="en-US" altLang="ko-KR" dirty="0"/>
          </a:p>
        </p:txBody>
      </p:sp>
    </p:spTree>
    <p:extLst>
      <p:ext uri="{BB962C8B-B14F-4D97-AF65-F5344CB8AC3E}">
        <p14:creationId xmlns:p14="http://schemas.microsoft.com/office/powerpoint/2010/main" val="214985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CAL </a:t>
            </a:r>
            <a:r>
              <a:rPr lang="ko-KR" altLang="en-US" smtClean="0"/>
              <a:t>산정 기준 추가 </a:t>
            </a:r>
            <a:endParaRPr lang="ko-KR" altLang="en-US" dirty="0"/>
          </a:p>
        </p:txBody>
      </p:sp>
      <p:sp>
        <p:nvSpPr>
          <p:cNvPr id="4" name="슬라이드 번호 개체 틀 3"/>
          <p:cNvSpPr>
            <a:spLocks noGrp="1"/>
          </p:cNvSpPr>
          <p:nvPr>
            <p:ph type="sldNum" sz="quarter" idx="10"/>
          </p:nvPr>
        </p:nvSpPr>
        <p:spPr/>
        <p:txBody>
          <a:bodyPr/>
          <a:lstStyle/>
          <a:p>
            <a:pPr>
              <a:defRPr/>
            </a:pPr>
            <a:fld id="{D201BC57-9827-48DF-82EF-DDECE7F7F596}" type="slidenum">
              <a:rPr lang="en-US" altLang="ko-KR" smtClean="0"/>
              <a:pPr>
                <a:defRPr/>
              </a:pPr>
              <a:t>29</a:t>
            </a:fld>
            <a:endParaRPr lang="en-US" altLang="ko-KR" dirty="0"/>
          </a:p>
        </p:txBody>
      </p:sp>
    </p:spTree>
    <p:extLst>
      <p:ext uri="{BB962C8B-B14F-4D97-AF65-F5344CB8AC3E}">
        <p14:creationId xmlns:p14="http://schemas.microsoft.com/office/powerpoint/2010/main" val="2592802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62</a:t>
            </a:fld>
            <a:endParaRPr lang="en-US" altLang="ko-KR" dirty="0"/>
          </a:p>
        </p:txBody>
      </p:sp>
    </p:spTree>
    <p:extLst>
      <p:ext uri="{BB962C8B-B14F-4D97-AF65-F5344CB8AC3E}">
        <p14:creationId xmlns:p14="http://schemas.microsoft.com/office/powerpoint/2010/main" val="298713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69</a:t>
            </a:fld>
            <a:endParaRPr lang="en-US" altLang="ko-KR" dirty="0"/>
          </a:p>
        </p:txBody>
      </p:sp>
    </p:spTree>
    <p:extLst>
      <p:ext uri="{BB962C8B-B14F-4D97-AF65-F5344CB8AC3E}">
        <p14:creationId xmlns:p14="http://schemas.microsoft.com/office/powerpoint/2010/main" val="29052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80</a:t>
            </a:fld>
            <a:endParaRPr lang="en-US" altLang="ko-KR" dirty="0"/>
          </a:p>
        </p:txBody>
      </p:sp>
    </p:spTree>
    <p:extLst>
      <p:ext uri="{BB962C8B-B14F-4D97-AF65-F5344CB8AC3E}">
        <p14:creationId xmlns:p14="http://schemas.microsoft.com/office/powerpoint/2010/main" val="275310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81</a:t>
            </a:fld>
            <a:endParaRPr lang="en-US" altLang="ko-KR" dirty="0"/>
          </a:p>
        </p:txBody>
      </p:sp>
    </p:spTree>
    <p:extLst>
      <p:ext uri="{BB962C8B-B14F-4D97-AF65-F5344CB8AC3E}">
        <p14:creationId xmlns:p14="http://schemas.microsoft.com/office/powerpoint/2010/main" val="2842734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85</a:t>
            </a:fld>
            <a:endParaRPr lang="en-US" altLang="ko-KR" dirty="0"/>
          </a:p>
        </p:txBody>
      </p:sp>
    </p:spTree>
    <p:extLst>
      <p:ext uri="{BB962C8B-B14F-4D97-AF65-F5344CB8AC3E}">
        <p14:creationId xmlns:p14="http://schemas.microsoft.com/office/powerpoint/2010/main" val="414392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5" name="슬라이드 번호 개체 틀 4"/>
          <p:cNvSpPr>
            <a:spLocks noGrp="1"/>
          </p:cNvSpPr>
          <p:nvPr>
            <p:ph type="sldNum" sz="quarter" idx="10"/>
          </p:nvPr>
        </p:nvSpPr>
        <p:spPr/>
        <p:txBody>
          <a:bodyPr/>
          <a:lstStyle/>
          <a:p>
            <a:pPr>
              <a:defRPr/>
            </a:pPr>
            <a:fld id="{D201BC57-9827-48DF-82EF-DDECE7F7F596}" type="slidenum">
              <a:rPr lang="en-US" altLang="ko-KR" smtClean="0"/>
              <a:pPr>
                <a:defRPr/>
              </a:pPr>
              <a:t>88</a:t>
            </a:fld>
            <a:endParaRPr lang="en-US" altLang="ko-KR" dirty="0"/>
          </a:p>
        </p:txBody>
      </p:sp>
    </p:spTree>
    <p:extLst>
      <p:ext uri="{BB962C8B-B14F-4D97-AF65-F5344CB8AC3E}">
        <p14:creationId xmlns:p14="http://schemas.microsoft.com/office/powerpoint/2010/main" val="2442601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238250" y="1122363"/>
            <a:ext cx="74295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14786162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82625" y="457200"/>
            <a:ext cx="3194050"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42097875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17456577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089775" y="365125"/>
            <a:ext cx="2135188"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81038" y="365125"/>
            <a:ext cx="6256337"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20167721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295352" y="416424"/>
            <a:ext cx="8042024" cy="369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Bold" panose="020B0600000101010101" pitchFamily="50" charset="-127"/>
                <a:ea typeface="LG스마트체 Bold" panose="020B0600000101010101" pitchFamily="50" charset="-127"/>
              </a:defRPr>
            </a:lvl1pPr>
          </a:lstStyle>
          <a:p>
            <a:pPr lvl="0"/>
            <a:r>
              <a:rPr lang="ko-KR" altLang="en-US" dirty="0" smtClean="0"/>
              <a:t>마스터 제목 스타일 편집</a:t>
            </a:r>
          </a:p>
        </p:txBody>
      </p:sp>
      <p:sp>
        <p:nvSpPr>
          <p:cNvPr id="11" name="Rectangle 3"/>
          <p:cNvSpPr>
            <a:spLocks noGrp="1" noChangeArrowheads="1"/>
          </p:cNvSpPr>
          <p:nvPr>
            <p:ph idx="1"/>
          </p:nvPr>
        </p:nvSpPr>
        <p:spPr bwMode="auto">
          <a:xfrm>
            <a:off x="295352" y="866502"/>
            <a:ext cx="9359900" cy="138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Regular" panose="020B0600000101010101" pitchFamily="50" charset="-127"/>
                <a:ea typeface="LG스마트체 Regular" panose="020B0600000101010101" pitchFamily="50" charset="-127"/>
              </a:defRPr>
            </a:lvl1pPr>
            <a:lvl2pPr>
              <a:defRPr>
                <a:latin typeface="LG스마트체 Regular" panose="020B0600000101010101" pitchFamily="50" charset="-127"/>
                <a:ea typeface="LG스마트체 Regular" panose="020B0600000101010101" pitchFamily="50" charset="-127"/>
              </a:defRPr>
            </a:lvl2pPr>
            <a:lvl3pPr>
              <a:defRPr>
                <a:latin typeface="LG스마트체 Regular" panose="020B0600000101010101" pitchFamily="50" charset="-127"/>
                <a:ea typeface="LG스마트체 Regular" panose="020B0600000101010101" pitchFamily="50" charset="-127"/>
              </a:defRPr>
            </a:lvl3pPr>
            <a:lvl4pPr>
              <a:defRPr>
                <a:latin typeface="LG스마트체 Regular" panose="020B0600000101010101" pitchFamily="50" charset="-127"/>
                <a:ea typeface="LG스마트체 Regular" panose="020B0600000101010101" pitchFamily="50" charset="-127"/>
              </a:defRPr>
            </a:lvl4pPr>
            <a:lvl5pPr>
              <a:defRPr>
                <a:latin typeface="LG스마트체 Regular" panose="020B0600000101010101" pitchFamily="50" charset="-127"/>
                <a:ea typeface="LG스마트체 Regular" panose="020B0600000101010101" pitchFamily="50" charset="-127"/>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36934559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3" name="제목 2"/>
          <p:cNvSpPr>
            <a:spLocks noGrp="1"/>
          </p:cNvSpPr>
          <p:nvPr>
            <p:ph type="title"/>
          </p:nvPr>
        </p:nvSpPr>
        <p:spPr>
          <a:xfrm>
            <a:off x="681038" y="365125"/>
            <a:ext cx="8543925" cy="1325563"/>
          </a:xfrm>
          <a:prstGeom prst="rect">
            <a:avLst/>
          </a:prstGeom>
        </p:spPr>
        <p:txBody>
          <a:bodyPr/>
          <a:lstStyle/>
          <a:p>
            <a:r>
              <a:rPr lang="ko-KR" altLang="en-US" smtClean="0"/>
              <a:t>마스터 제목 스타일 편집</a:t>
            </a:r>
            <a:endParaRPr lang="ko-KR" altLang="en-US"/>
          </a:p>
        </p:txBody>
      </p:sp>
    </p:spTree>
    <p:extLst>
      <p:ext uri="{BB962C8B-B14F-4D97-AF65-F5344CB8AC3E}">
        <p14:creationId xmlns:p14="http://schemas.microsoft.com/office/powerpoint/2010/main" val="4610361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graphicFrame>
        <p:nvGraphicFramePr>
          <p:cNvPr id="8" name="표 7"/>
          <p:cNvGraphicFramePr>
            <a:graphicFrameLocks noGrp="1"/>
          </p:cNvGraphicFramePr>
          <p:nvPr userDrawn="1">
            <p:extLst/>
          </p:nvPr>
        </p:nvGraphicFramePr>
        <p:xfrm>
          <a:off x="264704" y="1116206"/>
          <a:ext cx="9361040" cy="5568669"/>
        </p:xfrm>
        <a:graphic>
          <a:graphicData uri="http://schemas.openxmlformats.org/drawingml/2006/table">
            <a:tbl>
              <a:tblPr/>
              <a:tblGrid>
                <a:gridCol w="3536168">
                  <a:extLst>
                    <a:ext uri="{9D8B030D-6E8A-4147-A177-3AD203B41FA5}">
                      <a16:colId xmlns="" xmlns:a16="http://schemas.microsoft.com/office/drawing/2014/main" val="20000"/>
                    </a:ext>
                  </a:extLst>
                </a:gridCol>
                <a:gridCol w="4339716">
                  <a:extLst>
                    <a:ext uri="{9D8B030D-6E8A-4147-A177-3AD203B41FA5}">
                      <a16:colId xmlns="" xmlns:a16="http://schemas.microsoft.com/office/drawing/2014/main" val="20001"/>
                    </a:ext>
                  </a:extLst>
                </a:gridCol>
                <a:gridCol w="1485156">
                  <a:extLst>
                    <a:ext uri="{9D8B030D-6E8A-4147-A177-3AD203B41FA5}">
                      <a16:colId xmlns="" xmlns:a16="http://schemas.microsoft.com/office/drawing/2014/main" val="20002"/>
                    </a:ext>
                  </a:extLst>
                </a:gridCol>
              </a:tblGrid>
              <a:tr h="296570">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28444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Procedure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Detailed activity</a:t>
                      </a:r>
                      <a:endParaRPr lang="ko-KR" altLang="en-US" sz="1200" b="1" baseline="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Inputs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1336608">
                <a:tc rowSpan="5">
                  <a:txBody>
                    <a:bodyPr/>
                    <a:lstStyle/>
                    <a:p>
                      <a:pP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5">
                  <a:txBody>
                    <a:bodyPr/>
                    <a:lstStyle/>
                    <a:p>
                      <a:pPr marL="0" marR="0" indent="0" algn="l" defTabSz="914400" rtl="0" eaLnBrk="1" fontAlgn="auto" latinLnBrk="1" hangingPunct="1">
                        <a:lnSpc>
                          <a:spcPct val="100000"/>
                        </a:lnSpc>
                        <a:spcBef>
                          <a:spcPts val="0"/>
                        </a:spcBef>
                        <a:spcAft>
                          <a:spcPts val="0"/>
                        </a:spcAft>
                        <a:buClrTx/>
                        <a:buSzTx/>
                        <a:buFont typeface="Arial" pitchFamily="34" charset="0"/>
                        <a:buNone/>
                        <a:tabLst/>
                        <a:defRPr/>
                      </a:pPr>
                      <a:endParaRPr lang="en-US" altLang="ko-KR" sz="1000" b="0" dirty="0">
                        <a:solidFill>
                          <a:schemeClr val="tx1"/>
                        </a:solidFill>
                        <a:latin typeface="맑은 고딕" pitchFamily="50" charset="-127"/>
                        <a:ea typeface="맑은 고딕" pitchFamily="50" charset="-127"/>
                        <a:cs typeface="Times New Roman"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mn-cs"/>
                        </a:rPr>
                        <a:t>Outputs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3"/>
                  </a:ext>
                </a:extLst>
              </a:tr>
              <a:tr h="1387177">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Related standard</a:t>
                      </a:r>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5"/>
                  </a:ext>
                </a:extLst>
              </a:tr>
              <a:tr h="1015413">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bl>
          </a:graphicData>
        </a:graphic>
      </p:graphicFrame>
      <p:sp>
        <p:nvSpPr>
          <p:cNvPr id="9" name="TextBox 8"/>
          <p:cNvSpPr txBox="1"/>
          <p:nvPr userDrawn="1"/>
        </p:nvSpPr>
        <p:spPr>
          <a:xfrm>
            <a:off x="272480" y="1148051"/>
            <a:ext cx="1055097"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Entry criteria</a:t>
            </a:r>
            <a:endParaRPr lang="ko-KR" altLang="en-US" b="1" dirty="0">
              <a:latin typeface="LG스마트체 Regular" panose="020B0600000101010101" pitchFamily="50" charset="-127"/>
              <a:ea typeface="LG스마트체 Regular" panose="020B0600000101010101" pitchFamily="50" charset="-127"/>
            </a:endParaRPr>
          </a:p>
        </p:txBody>
      </p:sp>
      <p:sp>
        <p:nvSpPr>
          <p:cNvPr id="10" name="TextBox 9"/>
          <p:cNvSpPr txBox="1"/>
          <p:nvPr userDrawn="1"/>
        </p:nvSpPr>
        <p:spPr>
          <a:xfrm>
            <a:off x="272480" y="6021288"/>
            <a:ext cx="952505"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Exit criteria</a:t>
            </a:r>
            <a:endParaRPr lang="ko-KR" altLang="en-US" b="1"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8594256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17654" y="419071"/>
            <a:ext cx="8019722" cy="368300"/>
          </a:xfrm>
          <a:prstGeom prst="rect">
            <a:avLst/>
          </a:prstGeom>
        </p:spPr>
        <p:txBody>
          <a:bodyPr/>
          <a:lstStyle/>
          <a:p>
            <a:r>
              <a:rPr lang="ko-KR" altLang="en-US" smtClean="0"/>
              <a:t>마스터 제목 스타일 편집</a:t>
            </a:r>
            <a:endParaRPr lang="ko-KR" altLang="en-US"/>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50538527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24139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81038" y="6356350"/>
            <a:ext cx="2228850" cy="365125"/>
          </a:xfrm>
          <a:prstGeom prst="rect">
            <a:avLst/>
          </a:prstGeom>
        </p:spPr>
        <p:txBody>
          <a:bodyPr/>
          <a:lstStyle/>
          <a:p>
            <a:fld id="{5B5D6400-CEC4-4DF5-9692-42ABB3027309}" type="datetimeFigureOut">
              <a:rPr lang="ko-KR" altLang="en-US" smtClean="0"/>
              <a:pPr/>
              <a:t>2024-03-04</a:t>
            </a:fld>
            <a:endParaRPr lang="ko-KR" altLang="en-US"/>
          </a:p>
        </p:txBody>
      </p:sp>
      <p:sp>
        <p:nvSpPr>
          <p:cNvPr id="3" name="바닥글 개체 틀 2"/>
          <p:cNvSpPr>
            <a:spLocks noGrp="1"/>
          </p:cNvSpPr>
          <p:nvPr>
            <p:ph type="ftr" sz="quarter" idx="11"/>
          </p:nvPr>
        </p:nvSpPr>
        <p:spPr>
          <a:xfrm>
            <a:off x="3281363" y="6356350"/>
            <a:ext cx="3343275" cy="365125"/>
          </a:xfrm>
          <a:prstGeom prst="rect">
            <a:avLst/>
          </a:prstGeom>
        </p:spPr>
        <p:txBody>
          <a:bodyPr/>
          <a:lstStyle/>
          <a:p>
            <a:endParaRPr lang="ko-KR" altLang="en-US" dirty="0"/>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37326095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6"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797106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238250" y="1122363"/>
            <a:ext cx="74295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385772726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295352" y="416424"/>
            <a:ext cx="8042024" cy="369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Bold" panose="020B0600000101010101" pitchFamily="50" charset="-127"/>
                <a:ea typeface="LG스마트체 Bold" panose="020B0600000101010101" pitchFamily="50" charset="-127"/>
              </a:defRPr>
            </a:lvl1pPr>
          </a:lstStyle>
          <a:p>
            <a:pPr lvl="0"/>
            <a:r>
              <a:rPr lang="ko-KR" altLang="en-US" dirty="0" smtClean="0"/>
              <a:t>마스터 제목 스타일 편집</a:t>
            </a:r>
          </a:p>
        </p:txBody>
      </p:sp>
      <p:sp>
        <p:nvSpPr>
          <p:cNvPr id="11" name="Rectangle 3"/>
          <p:cNvSpPr>
            <a:spLocks noGrp="1" noChangeArrowheads="1"/>
          </p:cNvSpPr>
          <p:nvPr>
            <p:ph idx="1"/>
          </p:nvPr>
        </p:nvSpPr>
        <p:spPr bwMode="auto">
          <a:xfrm>
            <a:off x="295352" y="866502"/>
            <a:ext cx="9359900" cy="138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Regular" panose="020B0600000101010101" pitchFamily="50" charset="-127"/>
                <a:ea typeface="LG스마트체 Regular" panose="020B0600000101010101" pitchFamily="50" charset="-127"/>
              </a:defRPr>
            </a:lvl1pPr>
            <a:lvl2pPr>
              <a:defRPr>
                <a:latin typeface="LG스마트체 Regular" panose="020B0600000101010101" pitchFamily="50" charset="-127"/>
                <a:ea typeface="LG스마트체 Regular" panose="020B0600000101010101" pitchFamily="50" charset="-127"/>
              </a:defRPr>
            </a:lvl2pPr>
            <a:lvl3pPr>
              <a:defRPr>
                <a:latin typeface="LG스마트체 Regular" panose="020B0600000101010101" pitchFamily="50" charset="-127"/>
                <a:ea typeface="LG스마트체 Regular" panose="020B0600000101010101" pitchFamily="50" charset="-127"/>
              </a:defRPr>
            </a:lvl3pPr>
            <a:lvl4pPr>
              <a:defRPr>
                <a:latin typeface="LG스마트체 Regular" panose="020B0600000101010101" pitchFamily="50" charset="-127"/>
                <a:ea typeface="LG스마트체 Regular" panose="020B0600000101010101" pitchFamily="50" charset="-127"/>
              </a:defRPr>
            </a:lvl4pPr>
            <a:lvl5pPr>
              <a:defRPr>
                <a:latin typeface="LG스마트체 Regular" panose="020B0600000101010101" pitchFamily="50" charset="-127"/>
                <a:ea typeface="LG스마트체 Regular" panose="020B0600000101010101" pitchFamily="50" charset="-127"/>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20599758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ko-KR" altLang="en-US" smtClean="0"/>
              <a:t>마스터 제목 스타일 편집</a:t>
            </a:r>
            <a:endParaRPr lang="ko-KR" altLang="en-US"/>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275655584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graphicFrame>
        <p:nvGraphicFramePr>
          <p:cNvPr id="8" name="표 7"/>
          <p:cNvGraphicFramePr>
            <a:graphicFrameLocks noGrp="1"/>
          </p:cNvGraphicFramePr>
          <p:nvPr userDrawn="1">
            <p:extLst/>
          </p:nvPr>
        </p:nvGraphicFramePr>
        <p:xfrm>
          <a:off x="264704" y="1116206"/>
          <a:ext cx="9361040" cy="5568669"/>
        </p:xfrm>
        <a:graphic>
          <a:graphicData uri="http://schemas.openxmlformats.org/drawingml/2006/table">
            <a:tbl>
              <a:tblPr/>
              <a:tblGrid>
                <a:gridCol w="3536168">
                  <a:extLst>
                    <a:ext uri="{9D8B030D-6E8A-4147-A177-3AD203B41FA5}">
                      <a16:colId xmlns="" xmlns:a16="http://schemas.microsoft.com/office/drawing/2014/main" val="20000"/>
                    </a:ext>
                  </a:extLst>
                </a:gridCol>
                <a:gridCol w="4339716">
                  <a:extLst>
                    <a:ext uri="{9D8B030D-6E8A-4147-A177-3AD203B41FA5}">
                      <a16:colId xmlns="" xmlns:a16="http://schemas.microsoft.com/office/drawing/2014/main" val="20001"/>
                    </a:ext>
                  </a:extLst>
                </a:gridCol>
                <a:gridCol w="1485156">
                  <a:extLst>
                    <a:ext uri="{9D8B030D-6E8A-4147-A177-3AD203B41FA5}">
                      <a16:colId xmlns="" xmlns:a16="http://schemas.microsoft.com/office/drawing/2014/main" val="20002"/>
                    </a:ext>
                  </a:extLst>
                </a:gridCol>
              </a:tblGrid>
              <a:tr h="296570">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28444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Procedure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Detailed activity</a:t>
                      </a:r>
                      <a:endParaRPr lang="ko-KR" altLang="en-US" sz="1200" b="1" baseline="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Inputs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1336608">
                <a:tc rowSpan="5">
                  <a:txBody>
                    <a:bodyPr/>
                    <a:lstStyle/>
                    <a:p>
                      <a:pP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5">
                  <a:txBody>
                    <a:bodyPr/>
                    <a:lstStyle/>
                    <a:p>
                      <a:pPr marL="0" marR="0" indent="0" algn="l" defTabSz="914400" rtl="0" eaLnBrk="1" fontAlgn="auto" latinLnBrk="1" hangingPunct="1">
                        <a:lnSpc>
                          <a:spcPct val="100000"/>
                        </a:lnSpc>
                        <a:spcBef>
                          <a:spcPts val="0"/>
                        </a:spcBef>
                        <a:spcAft>
                          <a:spcPts val="0"/>
                        </a:spcAft>
                        <a:buClrTx/>
                        <a:buSzTx/>
                        <a:buFont typeface="Arial" pitchFamily="34" charset="0"/>
                        <a:buNone/>
                        <a:tabLst/>
                        <a:defRPr/>
                      </a:pPr>
                      <a:endParaRPr lang="en-US" altLang="ko-KR" sz="1000" b="0" dirty="0">
                        <a:solidFill>
                          <a:schemeClr val="tx1"/>
                        </a:solidFill>
                        <a:latin typeface="맑은 고딕" pitchFamily="50" charset="-127"/>
                        <a:ea typeface="맑은 고딕" pitchFamily="50" charset="-127"/>
                        <a:cs typeface="Times New Roman"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mn-cs"/>
                        </a:rPr>
                        <a:t>Outputs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3"/>
                  </a:ext>
                </a:extLst>
              </a:tr>
              <a:tr h="1387177">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Related standard</a:t>
                      </a:r>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5"/>
                  </a:ext>
                </a:extLst>
              </a:tr>
              <a:tr h="1015413">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bl>
          </a:graphicData>
        </a:graphic>
      </p:graphicFrame>
      <p:sp>
        <p:nvSpPr>
          <p:cNvPr id="9" name="TextBox 8"/>
          <p:cNvSpPr txBox="1"/>
          <p:nvPr userDrawn="1"/>
        </p:nvSpPr>
        <p:spPr>
          <a:xfrm>
            <a:off x="272480" y="1148051"/>
            <a:ext cx="1055097"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Entry criteria</a:t>
            </a:r>
            <a:endParaRPr lang="ko-KR" altLang="en-US" b="1" dirty="0">
              <a:latin typeface="LG스마트체 Regular" panose="020B0600000101010101" pitchFamily="50" charset="-127"/>
              <a:ea typeface="LG스마트체 Regular" panose="020B0600000101010101" pitchFamily="50" charset="-127"/>
            </a:endParaRPr>
          </a:p>
        </p:txBody>
      </p:sp>
      <p:sp>
        <p:nvSpPr>
          <p:cNvPr id="10" name="TextBox 9"/>
          <p:cNvSpPr txBox="1"/>
          <p:nvPr userDrawn="1"/>
        </p:nvSpPr>
        <p:spPr>
          <a:xfrm>
            <a:off x="272480" y="6021288"/>
            <a:ext cx="952505"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Exit criteria</a:t>
            </a:r>
            <a:endParaRPr lang="ko-KR" altLang="en-US" b="1"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5147952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17654" y="419071"/>
            <a:ext cx="8019722" cy="368300"/>
          </a:xfrm>
          <a:prstGeom prst="rect">
            <a:avLst/>
          </a:prstGeom>
        </p:spPr>
        <p:txBody>
          <a:bodyPr/>
          <a:lstStyle/>
          <a:p>
            <a:r>
              <a:rPr lang="ko-KR" altLang="en-US" smtClean="0"/>
              <a:t>마스터 제목 스타일 편집</a:t>
            </a:r>
            <a:endParaRPr lang="ko-KR" altLang="en-US"/>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6969500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163740336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81038" y="6356350"/>
            <a:ext cx="2228850" cy="365125"/>
          </a:xfrm>
          <a:prstGeom prst="rect">
            <a:avLst/>
          </a:prstGeom>
        </p:spPr>
        <p:txBody>
          <a:bodyPr/>
          <a:lstStyle/>
          <a:p>
            <a:fld id="{5B5D6400-CEC4-4DF5-9692-42ABB3027309}" type="datetimeFigureOut">
              <a:rPr lang="ko-KR" altLang="en-US" smtClean="0"/>
              <a:pPr/>
              <a:t>2024-03-04</a:t>
            </a:fld>
            <a:endParaRPr lang="ko-KR" altLang="en-US"/>
          </a:p>
        </p:txBody>
      </p:sp>
      <p:sp>
        <p:nvSpPr>
          <p:cNvPr id="3" name="바닥글 개체 틀 2"/>
          <p:cNvSpPr>
            <a:spLocks noGrp="1"/>
          </p:cNvSpPr>
          <p:nvPr>
            <p:ph type="ftr" sz="quarter" idx="11"/>
          </p:nvPr>
        </p:nvSpPr>
        <p:spPr>
          <a:xfrm>
            <a:off x="3281363" y="6356350"/>
            <a:ext cx="3343275" cy="365125"/>
          </a:xfrm>
          <a:prstGeom prst="rect">
            <a:avLst/>
          </a:prstGeom>
        </p:spPr>
        <p:txBody>
          <a:bodyPr/>
          <a:lstStyle/>
          <a:p>
            <a:endParaRPr lang="ko-KR" altLang="en-US" dirty="0"/>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24727634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6"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56133318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295352" y="416424"/>
            <a:ext cx="8042024" cy="369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Bold" panose="020B0600000101010101" pitchFamily="50" charset="-127"/>
                <a:ea typeface="LG스마트체 Bold" panose="020B0600000101010101" pitchFamily="50" charset="-127"/>
              </a:defRPr>
            </a:lvl1pPr>
          </a:lstStyle>
          <a:p>
            <a:pPr lvl="0"/>
            <a:r>
              <a:rPr lang="ko-KR" altLang="en-US" dirty="0" smtClean="0"/>
              <a:t>마스터 제목 스타일 편집</a:t>
            </a:r>
          </a:p>
        </p:txBody>
      </p:sp>
      <p:sp>
        <p:nvSpPr>
          <p:cNvPr id="11" name="Rectangle 3"/>
          <p:cNvSpPr>
            <a:spLocks noGrp="1" noChangeArrowheads="1"/>
          </p:cNvSpPr>
          <p:nvPr>
            <p:ph idx="1"/>
          </p:nvPr>
        </p:nvSpPr>
        <p:spPr bwMode="auto">
          <a:xfrm>
            <a:off x="295352" y="866502"/>
            <a:ext cx="9359900" cy="138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atin typeface="LG스마트체 Regular" panose="020B0600000101010101" pitchFamily="50" charset="-127"/>
                <a:ea typeface="LG스마트체 Regular" panose="020B0600000101010101" pitchFamily="50" charset="-127"/>
              </a:defRPr>
            </a:lvl1pPr>
            <a:lvl2pPr>
              <a:defRPr>
                <a:latin typeface="LG스마트체 Regular" panose="020B0600000101010101" pitchFamily="50" charset="-127"/>
                <a:ea typeface="LG스마트체 Regular" panose="020B0600000101010101" pitchFamily="50" charset="-127"/>
              </a:defRPr>
            </a:lvl2pPr>
            <a:lvl3pPr>
              <a:defRPr>
                <a:latin typeface="LG스마트체 Regular" panose="020B0600000101010101" pitchFamily="50" charset="-127"/>
                <a:ea typeface="LG스마트체 Regular" panose="020B0600000101010101" pitchFamily="50" charset="-127"/>
              </a:defRPr>
            </a:lvl3pPr>
            <a:lvl4pPr>
              <a:defRPr>
                <a:latin typeface="LG스마트체 Regular" panose="020B0600000101010101" pitchFamily="50" charset="-127"/>
                <a:ea typeface="LG스마트체 Regular" panose="020B0600000101010101" pitchFamily="50" charset="-127"/>
              </a:defRPr>
            </a:lvl4pPr>
            <a:lvl5pPr>
              <a:defRPr>
                <a:latin typeface="LG스마트체 Regular" panose="020B0600000101010101" pitchFamily="50" charset="-127"/>
                <a:ea typeface="LG스마트체 Regular" panose="020B0600000101010101" pitchFamily="50" charset="-127"/>
              </a:defRPr>
            </a:lvl5pPr>
          </a:lstStyle>
          <a:p>
            <a:pPr lvl="0"/>
            <a:r>
              <a:rPr lang="ko-KR" altLang="en-US" noProof="0" dirty="0" smtClean="0"/>
              <a:t>마스터 텍스트 스타일을 편집합니다</a:t>
            </a:r>
          </a:p>
          <a:p>
            <a:pPr lvl="1"/>
            <a:r>
              <a:rPr lang="ko-KR" altLang="en-US" noProof="0" dirty="0" smtClean="0"/>
              <a:t>둘째 수준</a:t>
            </a:r>
          </a:p>
          <a:p>
            <a:pPr lvl="2"/>
            <a:r>
              <a:rPr lang="ko-KR" altLang="en-US" noProof="0" dirty="0" smtClean="0"/>
              <a:t>셋째 수준</a:t>
            </a:r>
          </a:p>
          <a:p>
            <a:pPr lvl="3"/>
            <a:r>
              <a:rPr lang="ko-KR" altLang="en-US" noProof="0" dirty="0" smtClean="0"/>
              <a:t>넷째 수준</a:t>
            </a:r>
          </a:p>
          <a:p>
            <a:pPr lvl="4"/>
            <a:r>
              <a:rPr lang="ko-KR" altLang="en-US" noProof="0" dirty="0" smtClean="0"/>
              <a:t>다섯째 수준</a:t>
            </a:r>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633302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ko-KR" altLang="en-US" smtClean="0"/>
              <a:t>마스터 제목 스타일 편집</a:t>
            </a:r>
            <a:endParaRPr lang="ko-KR" altLang="en-US"/>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26935959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graphicFrame>
        <p:nvGraphicFramePr>
          <p:cNvPr id="8" name="표 7"/>
          <p:cNvGraphicFramePr>
            <a:graphicFrameLocks noGrp="1"/>
          </p:cNvGraphicFramePr>
          <p:nvPr userDrawn="1">
            <p:extLst/>
          </p:nvPr>
        </p:nvGraphicFramePr>
        <p:xfrm>
          <a:off x="264704" y="1116206"/>
          <a:ext cx="9361040" cy="5568669"/>
        </p:xfrm>
        <a:graphic>
          <a:graphicData uri="http://schemas.openxmlformats.org/drawingml/2006/table">
            <a:tbl>
              <a:tblPr/>
              <a:tblGrid>
                <a:gridCol w="3536168">
                  <a:extLst>
                    <a:ext uri="{9D8B030D-6E8A-4147-A177-3AD203B41FA5}">
                      <a16:colId xmlns="" xmlns:a16="http://schemas.microsoft.com/office/drawing/2014/main" val="20000"/>
                    </a:ext>
                  </a:extLst>
                </a:gridCol>
                <a:gridCol w="4339716">
                  <a:extLst>
                    <a:ext uri="{9D8B030D-6E8A-4147-A177-3AD203B41FA5}">
                      <a16:colId xmlns="" xmlns:a16="http://schemas.microsoft.com/office/drawing/2014/main" val="20001"/>
                    </a:ext>
                  </a:extLst>
                </a:gridCol>
                <a:gridCol w="1485156">
                  <a:extLst>
                    <a:ext uri="{9D8B030D-6E8A-4147-A177-3AD203B41FA5}">
                      <a16:colId xmlns="" xmlns:a16="http://schemas.microsoft.com/office/drawing/2014/main" val="20002"/>
                    </a:ext>
                  </a:extLst>
                </a:gridCol>
              </a:tblGrid>
              <a:tr h="296570">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mpd="sng">
                      <a:solidFill>
                        <a:schemeClr val="bg1">
                          <a:lumMod val="75000"/>
                        </a:schemeClr>
                      </a:solidFill>
                      <a:prstDash val="solid"/>
                    </a:lnL>
                    <a:lnR w="12700" cmpd="sng">
                      <a:solidFill>
                        <a:schemeClr val="bg1">
                          <a:lumMod val="75000"/>
                        </a:schemeClr>
                      </a:solidFill>
                      <a:prstDash val="solid"/>
                    </a:lnR>
                    <a:lnT w="12700" cmpd="sng">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0"/>
                  </a:ext>
                </a:extLst>
              </a:tr>
              <a:tr h="28444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Procedure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Detailed activity</a:t>
                      </a:r>
                      <a:endParaRPr lang="ko-KR" altLang="en-US" sz="1200" b="1" baseline="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tx1"/>
                          </a:solidFill>
                          <a:latin typeface="맑은 고딕" panose="020B0503020000020004" pitchFamily="50" charset="-127"/>
                          <a:ea typeface="맑은 고딕" panose="020B0503020000020004" pitchFamily="50" charset="-127"/>
                        </a:rPr>
                        <a:t>Inputs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1336608">
                <a:tc rowSpan="5">
                  <a:txBody>
                    <a:bodyPr/>
                    <a:lstStyle/>
                    <a:p>
                      <a:pPr latinLnBrk="1"/>
                      <a:endParaRPr lang="ko-KR" altLang="en-US"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rowSpan="5">
                  <a:txBody>
                    <a:bodyPr/>
                    <a:lstStyle/>
                    <a:p>
                      <a:pPr marL="0" marR="0" indent="0" algn="l" defTabSz="914400" rtl="0" eaLnBrk="1" fontAlgn="auto" latinLnBrk="1" hangingPunct="1">
                        <a:lnSpc>
                          <a:spcPct val="100000"/>
                        </a:lnSpc>
                        <a:spcBef>
                          <a:spcPts val="0"/>
                        </a:spcBef>
                        <a:spcAft>
                          <a:spcPts val="0"/>
                        </a:spcAft>
                        <a:buClrTx/>
                        <a:buSzTx/>
                        <a:buFont typeface="Arial" pitchFamily="34" charset="0"/>
                        <a:buNone/>
                        <a:tabLst/>
                        <a:defRPr/>
                      </a:pPr>
                      <a:endParaRPr lang="en-US" altLang="ko-KR" sz="1000" b="0" dirty="0">
                        <a:solidFill>
                          <a:schemeClr val="tx1"/>
                        </a:solidFill>
                        <a:latin typeface="맑은 고딕" pitchFamily="50" charset="-127"/>
                        <a:ea typeface="맑은 고딕" pitchFamily="50" charset="-127"/>
                        <a:cs typeface="Times New Roman" pitchFamily="18"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dirty="0">
                          <a:ln>
                            <a:noFill/>
                          </a:ln>
                          <a:solidFill>
                            <a:srgbClr val="000000"/>
                          </a:solidFill>
                          <a:effectLst/>
                          <a:uLnTx/>
                          <a:uFillTx/>
                          <a:latin typeface="맑은 고딕" panose="020B0503020000020004" pitchFamily="50" charset="-127"/>
                          <a:ea typeface="맑은 고딕" panose="020B0503020000020004" pitchFamily="50" charset="-127"/>
                          <a:cs typeface="+mn-cs"/>
                        </a:rPr>
                        <a:t>Outputs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3"/>
                  </a:ext>
                </a:extLst>
              </a:tr>
              <a:tr h="1387177">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kern="1200" dirty="0">
                        <a:solidFill>
                          <a:schemeClr val="tx1"/>
                        </a:solidFill>
                        <a:latin typeface="맑은 고딕" panose="020B0503020000020004" pitchFamily="50" charset="-127"/>
                        <a:ea typeface="맑은 고딕" panose="020B0503020000020004" pitchFamily="50" charset="-127"/>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77435">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200" b="1"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Related standard</a:t>
                      </a:r>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5"/>
                  </a:ext>
                </a:extLst>
              </a:tr>
              <a:tr h="1015413">
                <a:tc vMerge="1">
                  <a:txBody>
                    <a:bodyPr/>
                    <a:lstStyle/>
                    <a:p>
                      <a:pPr latinLnBrk="1"/>
                      <a:endParaRPr lang="ko-KR" altLang="en-US"/>
                    </a:p>
                  </a:txBody>
                  <a:tcPr/>
                </a:tc>
                <a:tc vMerge="1">
                  <a:txBody>
                    <a:bodyPr/>
                    <a:lstStyle/>
                    <a:p>
                      <a:pPr latinLnBrk="1"/>
                      <a:endParaRPr lang="ko-KR" altLang="en-US"/>
                    </a:p>
                  </a:txBody>
                  <a:tcPr/>
                </a:tc>
                <a:tc>
                  <a:txBody>
                    <a:bodyPr/>
                    <a:lstStyle/>
                    <a:p>
                      <a:pPr latinLnBrk="1"/>
                      <a:endParaRPr lang="en-US" altLang="ko-KR" sz="100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7"/>
                  </a:ext>
                </a:extLst>
              </a:tr>
              <a:tr h="346794">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000" b="0" dirty="0">
                        <a:solidFill>
                          <a:schemeClr val="tx1"/>
                        </a:solidFill>
                        <a:latin typeface="맑은 고딕" panose="020B0503020000020004" pitchFamily="50" charset="-127"/>
                        <a:ea typeface="맑은 고딕" panose="020B0503020000020004" pitchFamily="50" charset="-127"/>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10008"/>
                  </a:ext>
                </a:extLst>
              </a:tr>
            </a:tbl>
          </a:graphicData>
        </a:graphic>
      </p:graphicFrame>
      <p:sp>
        <p:nvSpPr>
          <p:cNvPr id="9" name="TextBox 8"/>
          <p:cNvSpPr txBox="1"/>
          <p:nvPr userDrawn="1"/>
        </p:nvSpPr>
        <p:spPr>
          <a:xfrm>
            <a:off x="272480" y="1148051"/>
            <a:ext cx="1055097"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Entry criteria</a:t>
            </a:r>
            <a:endParaRPr lang="ko-KR" altLang="en-US" b="1" dirty="0">
              <a:latin typeface="LG스마트체 Regular" panose="020B0600000101010101" pitchFamily="50" charset="-127"/>
              <a:ea typeface="LG스마트체 Regular" panose="020B0600000101010101" pitchFamily="50" charset="-127"/>
            </a:endParaRPr>
          </a:p>
        </p:txBody>
      </p:sp>
      <p:sp>
        <p:nvSpPr>
          <p:cNvPr id="10" name="TextBox 9"/>
          <p:cNvSpPr txBox="1"/>
          <p:nvPr userDrawn="1"/>
        </p:nvSpPr>
        <p:spPr>
          <a:xfrm>
            <a:off x="272480" y="6021288"/>
            <a:ext cx="952505" cy="276999"/>
          </a:xfrm>
          <a:prstGeom prst="rect">
            <a:avLst/>
          </a:prstGeom>
          <a:noFill/>
        </p:spPr>
        <p:txBody>
          <a:bodyPr wrap="none" rtlCol="0">
            <a:spAutoFit/>
          </a:bodyPr>
          <a:lstStyle/>
          <a:p>
            <a:r>
              <a:rPr lang="en-US" altLang="ko-KR" b="1" dirty="0">
                <a:latin typeface="LG스마트체 Regular" panose="020B0600000101010101" pitchFamily="50" charset="-127"/>
                <a:ea typeface="LG스마트체 Regular" panose="020B0600000101010101" pitchFamily="50" charset="-127"/>
              </a:rPr>
              <a:t>Exit criteria</a:t>
            </a:r>
            <a:endParaRPr lang="ko-KR" altLang="en-US" b="1"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3152212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27515766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317654" y="419071"/>
            <a:ext cx="8019722" cy="368300"/>
          </a:xfrm>
          <a:prstGeom prst="rect">
            <a:avLst/>
          </a:prstGeom>
        </p:spPr>
        <p:txBody>
          <a:bodyPr/>
          <a:lstStyle/>
          <a:p>
            <a:r>
              <a:rPr lang="ko-KR" altLang="en-US" smtClean="0"/>
              <a:t>마스터 제목 스타일 편집</a:t>
            </a:r>
            <a:endParaRPr lang="ko-KR" altLang="en-US"/>
          </a:p>
        </p:txBody>
      </p:sp>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307144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36223220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81038" y="6356350"/>
            <a:ext cx="2228850" cy="365125"/>
          </a:xfrm>
          <a:prstGeom prst="rect">
            <a:avLst/>
          </a:prstGeom>
        </p:spPr>
        <p:txBody>
          <a:bodyPr/>
          <a:lstStyle/>
          <a:p>
            <a:fld id="{5B5D6400-CEC4-4DF5-9692-42ABB3027309}" type="datetimeFigureOut">
              <a:rPr lang="ko-KR" altLang="en-US" smtClean="0"/>
              <a:pPr/>
              <a:t>2024-03-04</a:t>
            </a:fld>
            <a:endParaRPr lang="ko-KR" altLang="en-US"/>
          </a:p>
        </p:txBody>
      </p:sp>
      <p:sp>
        <p:nvSpPr>
          <p:cNvPr id="3" name="바닥글 개체 틀 2"/>
          <p:cNvSpPr>
            <a:spLocks noGrp="1"/>
          </p:cNvSpPr>
          <p:nvPr>
            <p:ph type="ftr" sz="quarter" idx="11"/>
          </p:nvPr>
        </p:nvSpPr>
        <p:spPr>
          <a:xfrm>
            <a:off x="3281363" y="6356350"/>
            <a:ext cx="3343275" cy="365125"/>
          </a:xfrm>
          <a:prstGeom prst="rect">
            <a:avLst/>
          </a:prstGeom>
        </p:spPr>
        <p:txBody>
          <a:bodyPr/>
          <a:lstStyle/>
          <a:p>
            <a:endParaRPr lang="ko-KR" altLang="en-US" dirty="0"/>
          </a:p>
        </p:txBody>
      </p:sp>
      <p:sp>
        <p:nvSpPr>
          <p:cNvPr id="5"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Tree>
    <p:extLst>
      <p:ext uri="{BB962C8B-B14F-4D97-AF65-F5344CB8AC3E}">
        <p14:creationId xmlns:p14="http://schemas.microsoft.com/office/powerpoint/2010/main" val="314606341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4"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6" name="제목 1"/>
          <p:cNvSpPr>
            <a:spLocks noGrp="1"/>
          </p:cNvSpPr>
          <p:nvPr>
            <p:ph type="title"/>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defRPr>
                <a:solidFill>
                  <a:schemeClr val="bg1"/>
                </a:solidFill>
                <a:latin typeface="LG스마트체 Regular" panose="020B0600000101010101" pitchFamily="50" charset="-127"/>
                <a:ea typeface="LG스마트체 Regular" panose="020B0600000101010101" pitchFamily="50" charset="-127"/>
              </a:defRPr>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458520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76275" y="1709738"/>
            <a:ext cx="8543925"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189477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81038" y="1825625"/>
            <a:ext cx="4195762"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5029200" y="1825625"/>
            <a:ext cx="4195763"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30346030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82625" y="365125"/>
            <a:ext cx="8543925"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82625" y="2505075"/>
            <a:ext cx="419100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5014913" y="2505075"/>
            <a:ext cx="421163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8" name="바닥글 개체 틀 7"/>
          <p:cNvSpPr>
            <a:spLocks noGrp="1"/>
          </p:cNvSpPr>
          <p:nvPr>
            <p:ph type="ftr" sz="quarter" idx="11"/>
          </p:nvPr>
        </p:nvSpPr>
        <p:spPr/>
        <p:txBody>
          <a:bodyPr/>
          <a:lstStyle/>
          <a:p>
            <a:endParaRPr lang="ko-KR" altLang="en-US" dirty="0"/>
          </a:p>
        </p:txBody>
      </p:sp>
      <p:sp>
        <p:nvSpPr>
          <p:cNvPr id="9" name="슬라이드 번호 개체 틀 8"/>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38904529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4" name="바닥글 개체 틀 3"/>
          <p:cNvSpPr>
            <a:spLocks noGrp="1"/>
          </p:cNvSpPr>
          <p:nvPr>
            <p:ph type="ftr" sz="quarter" idx="11"/>
          </p:nvPr>
        </p:nvSpPr>
        <p:spPr/>
        <p:txBody>
          <a:bodyPr/>
          <a:lstStyle/>
          <a:p>
            <a:endParaRPr lang="ko-KR" altLang="en-US" dirty="0"/>
          </a:p>
        </p:txBody>
      </p:sp>
      <p:sp>
        <p:nvSpPr>
          <p:cNvPr id="5" name="슬라이드 번호 개체 틀 4"/>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3144273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3" name="바닥글 개체 틀 2"/>
          <p:cNvSpPr>
            <a:spLocks noGrp="1"/>
          </p:cNvSpPr>
          <p:nvPr>
            <p:ph type="ftr" sz="quarter" idx="11"/>
          </p:nvPr>
        </p:nvSpPr>
        <p:spPr/>
        <p:txBody>
          <a:bodyPr/>
          <a:lstStyle/>
          <a:p>
            <a:endParaRPr lang="ko-KR" altLang="en-US" dirty="0"/>
          </a:p>
        </p:txBody>
      </p:sp>
      <p:sp>
        <p:nvSpPr>
          <p:cNvPr id="4" name="슬라이드 번호 개체 틀 3"/>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17544581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82625" y="457200"/>
            <a:ext cx="3194050"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B5D6400-CEC4-4DF5-9692-42ABB3027309}" type="datetimeFigureOut">
              <a:rPr lang="ko-KR" altLang="en-US" smtClean="0"/>
              <a:pPr/>
              <a:t>2024-03-04</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01B344A7-953B-4BBE-8621-8D44B4B38456}" type="slidenum">
              <a:rPr lang="ko-KR" altLang="en-US" smtClean="0"/>
              <a:pPr/>
              <a:t>‹#›</a:t>
            </a:fld>
            <a:endParaRPr lang="ko-KR" altLang="en-US" dirty="0"/>
          </a:p>
        </p:txBody>
      </p:sp>
    </p:spTree>
    <p:extLst>
      <p:ext uri="{BB962C8B-B14F-4D97-AF65-F5344CB8AC3E}">
        <p14:creationId xmlns:p14="http://schemas.microsoft.com/office/powerpoint/2010/main" val="32322024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D6400-CEC4-4DF5-9692-42ABB3027309}" type="datetimeFigureOut">
              <a:rPr lang="ko-KR" altLang="en-US" smtClean="0"/>
              <a:pPr/>
              <a:t>2024-03-04</a:t>
            </a:fld>
            <a:endParaRPr lang="ko-KR" altLang="en-US"/>
          </a:p>
        </p:txBody>
      </p:sp>
      <p:sp>
        <p:nvSpPr>
          <p:cNvPr id="5" name="바닥글 개체 틀 4"/>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344A7-953B-4BBE-8621-8D44B4B38456}" type="slidenum">
              <a:rPr lang="ko-KR" altLang="en-US" smtClean="0"/>
              <a:pPr/>
              <a:t>‹#›</a:t>
            </a:fld>
            <a:endParaRPr lang="ko-KR" altLang="en-US" dirty="0"/>
          </a:p>
        </p:txBody>
      </p:sp>
      <p:sp>
        <p:nvSpPr>
          <p:cNvPr id="7" name="MSIPCMContentMarking" descr="{&quot;HashCode&quot;:-1860332160,&quot;Placement&quot;:&quot;Header&quot;,&quot;Top&quot;:0.0,&quot;Left&quot;:323.954651,&quot;SlideWidth&quot;:780,&quot;SlideHeight&quot;:540}"/>
          <p:cNvSpPr txBox="1"/>
          <p:nvPr userDrawn="1"/>
        </p:nvSpPr>
        <p:spPr>
          <a:xfrm>
            <a:off x="4114224" y="0"/>
            <a:ext cx="1677551" cy="296525"/>
          </a:xfrm>
          <a:prstGeom prst="rect">
            <a:avLst/>
          </a:prstGeom>
          <a:noFill/>
        </p:spPr>
        <p:txBody>
          <a:bodyPr vert="horz" wrap="square" lIns="0" tIns="0" rIns="0" bIns="0" rtlCol="0" anchor="ctr" anchorCtr="1">
            <a:spAutoFit/>
          </a:bodyPr>
          <a:lstStyle/>
          <a:p>
            <a:pPr algn="ctr">
              <a:spcBef>
                <a:spcPct val="0"/>
              </a:spcBef>
              <a:spcAft>
                <a:spcPct val="0"/>
              </a:spcAft>
            </a:pPr>
            <a:r>
              <a:rPr lang="en-US" altLang="ko-KR" sz="1200" smtClean="0">
                <a:solidFill>
                  <a:srgbClr val="000000">
                    <a:alpha val="0"/>
                  </a:srgbClr>
                </a:solidFill>
                <a:latin typeface="Calibri" panose="020F0502020204030204" pitchFamily="34" charset="0"/>
              </a:rPr>
              <a:t>LGE Internal Use Only</a:t>
            </a:r>
            <a:endParaRPr lang="ko-KR" altLang="en-US" sz="1200" dirty="0">
              <a:solidFill>
                <a:srgbClr val="000000">
                  <a:alpha val="0"/>
                </a:srgbClr>
              </a:solidFill>
              <a:latin typeface="Calibri" panose="020F0502020204030204" pitchFamily="34" charset="0"/>
            </a:endParaRPr>
          </a:p>
        </p:txBody>
      </p:sp>
    </p:spTree>
    <p:extLst>
      <p:ext uri="{BB962C8B-B14F-4D97-AF65-F5344CB8AC3E}">
        <p14:creationId xmlns:p14="http://schemas.microsoft.com/office/powerpoint/2010/main" val="40056502"/>
      </p:ext>
    </p:extLst>
  </p:cSld>
  <p:clrMap bg1="lt1" tx1="dk1" bg2="lt2" tx2="dk2" accent1="accent1" accent2="accent2" accent3="accent3" accent4="accent4" accent5="accent5" accent6="accent6" hlink="hlink" folHlink="folHlink"/>
  <p:sldLayoutIdLst>
    <p:sldLayoutId id="2147484281" r:id="rId1"/>
    <p:sldLayoutId id="2147484378"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표 3"/>
          <p:cNvGraphicFramePr>
            <a:graphicFrameLocks noGrp="1"/>
          </p:cNvGraphicFramePr>
          <p:nvPr userDrawn="1">
            <p:extLst>
              <p:ext uri="{D42A27DB-BD31-4B8C-83A1-F6EECF244321}">
                <p14:modId xmlns:p14="http://schemas.microsoft.com/office/powerpoint/2010/main" val="2846278580"/>
              </p:ext>
            </p:extLst>
          </p:nvPr>
        </p:nvGraphicFramePr>
        <p:xfrm>
          <a:off x="0" y="-5082"/>
          <a:ext cx="9913434" cy="261560"/>
        </p:xfrm>
        <a:graphic>
          <a:graphicData uri="http://schemas.openxmlformats.org/drawingml/2006/table">
            <a:tbl>
              <a:tblPr firstRow="1" bandRow="1">
                <a:tableStyleId>{5C22544A-7EE6-4342-B048-85BDC9FD1C3A}</a:tableStyleId>
              </a:tblPr>
              <a:tblGrid>
                <a:gridCol w="1701489">
                  <a:extLst>
                    <a:ext uri="{9D8B030D-6E8A-4147-A177-3AD203B41FA5}">
                      <a16:colId xmlns="" xmlns:a16="http://schemas.microsoft.com/office/drawing/2014/main" val="20000"/>
                    </a:ext>
                  </a:extLst>
                </a:gridCol>
                <a:gridCol w="1811351">
                  <a:extLst>
                    <a:ext uri="{9D8B030D-6E8A-4147-A177-3AD203B41FA5}">
                      <a16:colId xmlns="" xmlns:a16="http://schemas.microsoft.com/office/drawing/2014/main" val="20001"/>
                    </a:ext>
                  </a:extLst>
                </a:gridCol>
                <a:gridCol w="2880320">
                  <a:extLst>
                    <a:ext uri="{9D8B030D-6E8A-4147-A177-3AD203B41FA5}">
                      <a16:colId xmlns="" xmlns:a16="http://schemas.microsoft.com/office/drawing/2014/main" val="20002"/>
                    </a:ext>
                  </a:extLst>
                </a:gridCol>
                <a:gridCol w="1658021">
                  <a:extLst>
                    <a:ext uri="{9D8B030D-6E8A-4147-A177-3AD203B41FA5}">
                      <a16:colId xmlns="" xmlns:a16="http://schemas.microsoft.com/office/drawing/2014/main" val="20003"/>
                    </a:ext>
                  </a:extLst>
                </a:gridCol>
                <a:gridCol w="851108">
                  <a:extLst>
                    <a:ext uri="{9D8B030D-6E8A-4147-A177-3AD203B41FA5}">
                      <a16:colId xmlns="" xmlns:a16="http://schemas.microsoft.com/office/drawing/2014/main" val="20004"/>
                    </a:ext>
                  </a:extLst>
                </a:gridCol>
                <a:gridCol w="1011145">
                  <a:extLst>
                    <a:ext uri="{9D8B030D-6E8A-4147-A177-3AD203B41FA5}">
                      <a16:colId xmlns="" xmlns:a16="http://schemas.microsoft.com/office/drawing/2014/main" val="20005"/>
                    </a:ext>
                  </a:extLst>
                </a:gridCol>
              </a:tblGrid>
              <a:tr h="2615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 Std. No.: LG(46)-A-5013</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Enactment Date: 2021. 03. 04 </a:t>
                      </a:r>
                      <a:endPar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VS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CSMS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Standard Process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rPr>
                        <a:t>(v3.0)</a:t>
                      </a:r>
                      <a:endParaRPr lang="ko-KR" altLang="en-US"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Revised Date: </a:t>
                      </a: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2024.03.05</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Revision: 3</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endParaRPr lang="ko-KR" altLang="en-US" sz="1000" b="1"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bl>
          </a:graphicData>
        </a:graphic>
      </p:graphicFrame>
      <p:sp>
        <p:nvSpPr>
          <p:cNvPr id="12"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2" name="MSIPCMContentMarking" descr="{&quot;HashCode&quot;:-1860332160,&quot;Placement&quot;:&quot;Header&quot;,&quot;Top&quot;:0.0,&quot;Left&quot;:323.954651,&quot;SlideWidth&quot;:780,&quot;SlideHeight&quot;:540}"/>
          <p:cNvSpPr txBox="1"/>
          <p:nvPr userDrawn="1"/>
        </p:nvSpPr>
        <p:spPr>
          <a:xfrm>
            <a:off x="4114224" y="0"/>
            <a:ext cx="1677551" cy="296525"/>
          </a:xfrm>
          <a:prstGeom prst="rect">
            <a:avLst/>
          </a:prstGeom>
          <a:noFill/>
        </p:spPr>
        <p:txBody>
          <a:bodyPr vert="horz" wrap="square" lIns="0" tIns="0" rIns="0" bIns="0" rtlCol="0" anchor="ctr" anchorCtr="1">
            <a:spAutoFit/>
          </a:bodyPr>
          <a:lstStyle/>
          <a:p>
            <a:pPr algn="ctr">
              <a:spcBef>
                <a:spcPct val="0"/>
              </a:spcBef>
              <a:spcAft>
                <a:spcPct val="0"/>
              </a:spcAft>
            </a:pPr>
            <a:r>
              <a:rPr lang="en-US" altLang="ko-KR" sz="1200" smtClean="0">
                <a:solidFill>
                  <a:srgbClr val="000000">
                    <a:alpha val="0"/>
                  </a:srgbClr>
                </a:solidFill>
                <a:latin typeface="Calibri" panose="020F0502020204030204" pitchFamily="34" charset="0"/>
              </a:rPr>
              <a:t>LGE Internal Use Only</a:t>
            </a:r>
            <a:endParaRPr lang="ko-KR" altLang="en-US" sz="1200">
              <a:solidFill>
                <a:srgbClr val="000000">
                  <a:alpha val="0"/>
                </a:srgbClr>
              </a:solidFill>
              <a:latin typeface="Calibri" panose="020F0502020204030204" pitchFamily="34" charset="0"/>
            </a:endParaRPr>
          </a:p>
        </p:txBody>
      </p:sp>
    </p:spTree>
    <p:extLst>
      <p:ext uri="{BB962C8B-B14F-4D97-AF65-F5344CB8AC3E}">
        <p14:creationId xmlns:p14="http://schemas.microsoft.com/office/powerpoint/2010/main" val="2940228385"/>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86" r:id="rId7"/>
  </p:sldLayoutIdLst>
  <p:timing>
    <p:tnLst>
      <p:par>
        <p:cTn id="1" dur="indefinite" restart="never" nodeType="tmRoot"/>
      </p:par>
    </p:tnLst>
  </p:timing>
  <p:hf hdr="0" ftr="0" dt="0"/>
  <p:txStyles>
    <p:titleStyle>
      <a:lvl1pPr algn="l" defTabSz="762000" rtl="0" eaLnBrk="0" fontAlgn="base" latinLnBrk="1" hangingPunct="0">
        <a:spcBef>
          <a:spcPct val="0"/>
        </a:spcBef>
        <a:spcAft>
          <a:spcPct val="0"/>
        </a:spcAft>
        <a:defRPr kumimoji="1" b="1">
          <a:solidFill>
            <a:schemeClr val="tx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268288" indent="-268288" algn="l" rtl="0" eaLnBrk="0" fontAlgn="base" hangingPunct="0">
        <a:lnSpc>
          <a:spcPct val="130000"/>
        </a:lnSpc>
        <a:spcBef>
          <a:spcPct val="70000"/>
        </a:spcBef>
        <a:spcAft>
          <a:spcPct val="0"/>
        </a:spcAft>
        <a:buClr>
          <a:schemeClr val="tx1"/>
        </a:buClr>
        <a:buFont typeface="Wingdings" pitchFamily="2" charset="2"/>
        <a:buChar char="q"/>
        <a:tabLst>
          <a:tab pos="1169988" algn="l"/>
        </a:tabLst>
        <a:defRPr kumimoji="1" sz="1400" b="1">
          <a:solidFill>
            <a:schemeClr val="tx1"/>
          </a:solidFill>
          <a:latin typeface="Arial" pitchFamily="34" charset="0"/>
          <a:ea typeface="맑은 고딕" pitchFamily="50" charset="-127"/>
          <a:cs typeface="+mn-cs"/>
        </a:defRPr>
      </a:lvl1pPr>
      <a:lvl2pPr marL="631825" indent="-184150" algn="l" rtl="0" eaLnBrk="0" fontAlgn="base" hangingPunct="0">
        <a:lnSpc>
          <a:spcPct val="130000"/>
        </a:lnSpc>
        <a:spcBef>
          <a:spcPct val="50000"/>
        </a:spcBef>
        <a:spcAft>
          <a:spcPct val="0"/>
        </a:spcAft>
        <a:buFont typeface="Wingdings" pitchFamily="2" charset="2"/>
        <a:buChar char="l"/>
        <a:tabLst>
          <a:tab pos="1169988" algn="l"/>
        </a:tabLst>
        <a:defRPr kumimoji="1" sz="1200" b="1">
          <a:solidFill>
            <a:schemeClr val="tx1"/>
          </a:solidFill>
          <a:latin typeface="Arial" pitchFamily="34" charset="0"/>
          <a:ea typeface="맑은 고딕" pitchFamily="50" charset="-127"/>
        </a:defRPr>
      </a:lvl2pPr>
      <a:lvl3pPr marL="801688" indent="-169863" algn="l" rtl="0" eaLnBrk="0" fontAlgn="base" hangingPunct="0">
        <a:lnSpc>
          <a:spcPct val="110000"/>
        </a:lnSpc>
        <a:spcBef>
          <a:spcPct val="2000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3pPr>
      <a:lvl4pPr marL="982663" indent="-180975"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4pPr>
      <a:lvl5pPr marL="1162050" indent="-179388"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표 3"/>
          <p:cNvGraphicFramePr>
            <a:graphicFrameLocks noGrp="1"/>
          </p:cNvGraphicFramePr>
          <p:nvPr userDrawn="1">
            <p:extLst>
              <p:ext uri="{D42A27DB-BD31-4B8C-83A1-F6EECF244321}">
                <p14:modId xmlns:p14="http://schemas.microsoft.com/office/powerpoint/2010/main" val="2206253899"/>
              </p:ext>
            </p:extLst>
          </p:nvPr>
        </p:nvGraphicFramePr>
        <p:xfrm>
          <a:off x="0" y="-5082"/>
          <a:ext cx="9913434" cy="261560"/>
        </p:xfrm>
        <a:graphic>
          <a:graphicData uri="http://schemas.openxmlformats.org/drawingml/2006/table">
            <a:tbl>
              <a:tblPr firstRow="1" bandRow="1">
                <a:tableStyleId>{5C22544A-7EE6-4342-B048-85BDC9FD1C3A}</a:tableStyleId>
              </a:tblPr>
              <a:tblGrid>
                <a:gridCol w="1701489">
                  <a:extLst>
                    <a:ext uri="{9D8B030D-6E8A-4147-A177-3AD203B41FA5}">
                      <a16:colId xmlns="" xmlns:a16="http://schemas.microsoft.com/office/drawing/2014/main" val="20000"/>
                    </a:ext>
                  </a:extLst>
                </a:gridCol>
                <a:gridCol w="1811351">
                  <a:extLst>
                    <a:ext uri="{9D8B030D-6E8A-4147-A177-3AD203B41FA5}">
                      <a16:colId xmlns="" xmlns:a16="http://schemas.microsoft.com/office/drawing/2014/main" val="20001"/>
                    </a:ext>
                  </a:extLst>
                </a:gridCol>
                <a:gridCol w="2880320">
                  <a:extLst>
                    <a:ext uri="{9D8B030D-6E8A-4147-A177-3AD203B41FA5}">
                      <a16:colId xmlns="" xmlns:a16="http://schemas.microsoft.com/office/drawing/2014/main" val="20002"/>
                    </a:ext>
                  </a:extLst>
                </a:gridCol>
                <a:gridCol w="1658021">
                  <a:extLst>
                    <a:ext uri="{9D8B030D-6E8A-4147-A177-3AD203B41FA5}">
                      <a16:colId xmlns="" xmlns:a16="http://schemas.microsoft.com/office/drawing/2014/main" val="20003"/>
                    </a:ext>
                  </a:extLst>
                </a:gridCol>
                <a:gridCol w="851108">
                  <a:extLst>
                    <a:ext uri="{9D8B030D-6E8A-4147-A177-3AD203B41FA5}">
                      <a16:colId xmlns="" xmlns:a16="http://schemas.microsoft.com/office/drawing/2014/main" val="20004"/>
                    </a:ext>
                  </a:extLst>
                </a:gridCol>
                <a:gridCol w="1011145">
                  <a:extLst>
                    <a:ext uri="{9D8B030D-6E8A-4147-A177-3AD203B41FA5}">
                      <a16:colId xmlns="" xmlns:a16="http://schemas.microsoft.com/office/drawing/2014/main" val="20005"/>
                    </a:ext>
                  </a:extLst>
                </a:gridCol>
              </a:tblGrid>
              <a:tr h="2615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 Std. No.: LG(46)-A-5013</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Enactment Date: 2021. 03. 04 </a:t>
                      </a:r>
                      <a:endPar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VS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CSMS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Standard Process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rPr>
                        <a:t>(v3.0)</a:t>
                      </a:r>
                      <a:endParaRPr lang="ko-KR" altLang="en-US"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Revised Date: 2024.02.28</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Revision: 3</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endParaRPr lang="ko-KR" altLang="en-US" sz="1000" b="1"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bl>
          </a:graphicData>
        </a:graphic>
      </p:graphicFrame>
      <p:sp>
        <p:nvSpPr>
          <p:cNvPr id="12"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2" name="MSIPCMContentMarking" descr="{&quot;HashCode&quot;:-1860332160,&quot;Placement&quot;:&quot;Header&quot;,&quot;Top&quot;:0.0,&quot;Left&quot;:323.954651,&quot;SlideWidth&quot;:780,&quot;SlideHeight&quot;:540}"/>
          <p:cNvSpPr txBox="1"/>
          <p:nvPr userDrawn="1"/>
        </p:nvSpPr>
        <p:spPr>
          <a:xfrm>
            <a:off x="4114224" y="0"/>
            <a:ext cx="1677551" cy="296525"/>
          </a:xfrm>
          <a:prstGeom prst="rect">
            <a:avLst/>
          </a:prstGeom>
          <a:noFill/>
        </p:spPr>
        <p:txBody>
          <a:bodyPr vert="horz" wrap="square" lIns="0" tIns="0" rIns="0" bIns="0" rtlCol="0" anchor="ctr" anchorCtr="1">
            <a:spAutoFit/>
          </a:bodyPr>
          <a:lstStyle/>
          <a:p>
            <a:pPr algn="ctr">
              <a:spcBef>
                <a:spcPct val="0"/>
              </a:spcBef>
              <a:spcAft>
                <a:spcPct val="0"/>
              </a:spcAft>
            </a:pPr>
            <a:r>
              <a:rPr lang="en-US" altLang="ko-KR" sz="1200" smtClean="0">
                <a:solidFill>
                  <a:srgbClr val="000000">
                    <a:alpha val="0"/>
                  </a:srgbClr>
                </a:solidFill>
                <a:latin typeface="Calibri" panose="020F0502020204030204" pitchFamily="34" charset="0"/>
              </a:rPr>
              <a:t>LGE Internal Use Only</a:t>
            </a:r>
            <a:endParaRPr lang="ko-KR" altLang="en-US" sz="1200" dirty="0">
              <a:solidFill>
                <a:srgbClr val="000000">
                  <a:alpha val="0"/>
                </a:srgbClr>
              </a:solidFill>
              <a:latin typeface="Calibri" panose="020F0502020204030204" pitchFamily="34" charset="0"/>
            </a:endParaRPr>
          </a:p>
        </p:txBody>
      </p:sp>
    </p:spTree>
    <p:extLst>
      <p:ext uri="{BB962C8B-B14F-4D97-AF65-F5344CB8AC3E}">
        <p14:creationId xmlns:p14="http://schemas.microsoft.com/office/powerpoint/2010/main" val="2316132808"/>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Lst>
  <p:timing>
    <p:tnLst>
      <p:par>
        <p:cTn id="1" dur="indefinite" restart="never" nodeType="tmRoot"/>
      </p:par>
    </p:tnLst>
  </p:timing>
  <p:hf hdr="0" ftr="0" dt="0"/>
  <p:txStyles>
    <p:titleStyle>
      <a:lvl1pPr algn="l" defTabSz="762000" rtl="0" eaLnBrk="0" fontAlgn="base" latinLnBrk="1" hangingPunct="0">
        <a:spcBef>
          <a:spcPct val="0"/>
        </a:spcBef>
        <a:spcAft>
          <a:spcPct val="0"/>
        </a:spcAft>
        <a:defRPr kumimoji="1" b="1">
          <a:solidFill>
            <a:schemeClr val="tx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268288" indent="-268288" algn="l" rtl="0" eaLnBrk="0" fontAlgn="base" hangingPunct="0">
        <a:lnSpc>
          <a:spcPct val="130000"/>
        </a:lnSpc>
        <a:spcBef>
          <a:spcPct val="70000"/>
        </a:spcBef>
        <a:spcAft>
          <a:spcPct val="0"/>
        </a:spcAft>
        <a:buClr>
          <a:schemeClr val="tx1"/>
        </a:buClr>
        <a:buFont typeface="Wingdings" pitchFamily="2" charset="2"/>
        <a:buChar char="q"/>
        <a:tabLst>
          <a:tab pos="1169988" algn="l"/>
        </a:tabLst>
        <a:defRPr kumimoji="1" sz="1400" b="1">
          <a:solidFill>
            <a:schemeClr val="tx1"/>
          </a:solidFill>
          <a:latin typeface="Arial" pitchFamily="34" charset="0"/>
          <a:ea typeface="맑은 고딕" pitchFamily="50" charset="-127"/>
          <a:cs typeface="+mn-cs"/>
        </a:defRPr>
      </a:lvl1pPr>
      <a:lvl2pPr marL="631825" indent="-184150" algn="l" rtl="0" eaLnBrk="0" fontAlgn="base" hangingPunct="0">
        <a:lnSpc>
          <a:spcPct val="130000"/>
        </a:lnSpc>
        <a:spcBef>
          <a:spcPct val="50000"/>
        </a:spcBef>
        <a:spcAft>
          <a:spcPct val="0"/>
        </a:spcAft>
        <a:buFont typeface="Wingdings" pitchFamily="2" charset="2"/>
        <a:buChar char="l"/>
        <a:tabLst>
          <a:tab pos="1169988" algn="l"/>
        </a:tabLst>
        <a:defRPr kumimoji="1" sz="1200" b="1">
          <a:solidFill>
            <a:schemeClr val="tx1"/>
          </a:solidFill>
          <a:latin typeface="Arial" pitchFamily="34" charset="0"/>
          <a:ea typeface="맑은 고딕" pitchFamily="50" charset="-127"/>
        </a:defRPr>
      </a:lvl2pPr>
      <a:lvl3pPr marL="801688" indent="-169863" algn="l" rtl="0" eaLnBrk="0" fontAlgn="base" hangingPunct="0">
        <a:lnSpc>
          <a:spcPct val="110000"/>
        </a:lnSpc>
        <a:spcBef>
          <a:spcPct val="2000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3pPr>
      <a:lvl4pPr marL="982663" indent="-180975"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4pPr>
      <a:lvl5pPr marL="1162050" indent="-179388"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표 3"/>
          <p:cNvGraphicFramePr>
            <a:graphicFrameLocks noGrp="1"/>
          </p:cNvGraphicFramePr>
          <p:nvPr userDrawn="1">
            <p:extLst>
              <p:ext uri="{D42A27DB-BD31-4B8C-83A1-F6EECF244321}">
                <p14:modId xmlns:p14="http://schemas.microsoft.com/office/powerpoint/2010/main" val="3060417576"/>
              </p:ext>
            </p:extLst>
          </p:nvPr>
        </p:nvGraphicFramePr>
        <p:xfrm>
          <a:off x="0" y="-5082"/>
          <a:ext cx="9913434" cy="261560"/>
        </p:xfrm>
        <a:graphic>
          <a:graphicData uri="http://schemas.openxmlformats.org/drawingml/2006/table">
            <a:tbl>
              <a:tblPr firstRow="1" bandRow="1">
                <a:tableStyleId>{5C22544A-7EE6-4342-B048-85BDC9FD1C3A}</a:tableStyleId>
              </a:tblPr>
              <a:tblGrid>
                <a:gridCol w="1701489">
                  <a:extLst>
                    <a:ext uri="{9D8B030D-6E8A-4147-A177-3AD203B41FA5}">
                      <a16:colId xmlns="" xmlns:a16="http://schemas.microsoft.com/office/drawing/2014/main" val="20000"/>
                    </a:ext>
                  </a:extLst>
                </a:gridCol>
                <a:gridCol w="1811351">
                  <a:extLst>
                    <a:ext uri="{9D8B030D-6E8A-4147-A177-3AD203B41FA5}">
                      <a16:colId xmlns="" xmlns:a16="http://schemas.microsoft.com/office/drawing/2014/main" val="20001"/>
                    </a:ext>
                  </a:extLst>
                </a:gridCol>
                <a:gridCol w="2880320">
                  <a:extLst>
                    <a:ext uri="{9D8B030D-6E8A-4147-A177-3AD203B41FA5}">
                      <a16:colId xmlns="" xmlns:a16="http://schemas.microsoft.com/office/drawing/2014/main" val="20002"/>
                    </a:ext>
                  </a:extLst>
                </a:gridCol>
                <a:gridCol w="1658021">
                  <a:extLst>
                    <a:ext uri="{9D8B030D-6E8A-4147-A177-3AD203B41FA5}">
                      <a16:colId xmlns="" xmlns:a16="http://schemas.microsoft.com/office/drawing/2014/main" val="20003"/>
                    </a:ext>
                  </a:extLst>
                </a:gridCol>
                <a:gridCol w="851108">
                  <a:extLst>
                    <a:ext uri="{9D8B030D-6E8A-4147-A177-3AD203B41FA5}">
                      <a16:colId xmlns="" xmlns:a16="http://schemas.microsoft.com/office/drawing/2014/main" val="20004"/>
                    </a:ext>
                  </a:extLst>
                </a:gridCol>
                <a:gridCol w="1011145">
                  <a:extLst>
                    <a:ext uri="{9D8B030D-6E8A-4147-A177-3AD203B41FA5}">
                      <a16:colId xmlns="" xmlns:a16="http://schemas.microsoft.com/office/drawing/2014/main" val="20005"/>
                    </a:ext>
                  </a:extLst>
                </a:gridCol>
              </a:tblGrid>
              <a:tr h="26156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 Std. No.: LG(46)-A-5013</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Enactment Date: 2021. 03. 04 </a:t>
                      </a:r>
                      <a:endPar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VS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CSMS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b="1" baseline="0" dirty="0" smtClean="0">
                          <a:solidFill>
                            <a:schemeClr val="tx1"/>
                          </a:solidFill>
                          <a:latin typeface="LG스마트체 Regular" panose="020B0600000101010101" pitchFamily="50" charset="-127"/>
                          <a:ea typeface="LG스마트체 Regular" panose="020B0600000101010101" pitchFamily="50" charset="-127"/>
                        </a:rPr>
                        <a:t>Standard Process</a:t>
                      </a:r>
                      <a:r>
                        <a:rPr lang="ko-KR" altLang="en-US" sz="1000" b="1"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rPr>
                        <a:t>(v3.0)</a:t>
                      </a:r>
                      <a:endParaRPr lang="ko-KR" altLang="en-US" sz="900" b="0" baseline="0" dirty="0" smtClean="0">
                        <a:solidFill>
                          <a:schemeClr val="bg1">
                            <a:lumMod val="50000"/>
                          </a:schemeClr>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Revised Date: 2024.02.28</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Revision: 3.0</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endParaRPr lang="ko-KR" altLang="en-US" sz="1000" b="1" baseline="0" dirty="0">
                        <a:solidFill>
                          <a:schemeClr val="tx1"/>
                        </a:solidFill>
                        <a:latin typeface="LG스마트체 Regular" panose="020B0600000101010101" pitchFamily="50" charset="-127"/>
                        <a:ea typeface="LG스마트체 Regular" panose="020B0600000101010101" pitchFamily="50" charset="-127"/>
                      </a:endParaRPr>
                    </a:p>
                  </a:txBody>
                  <a:tcPr marL="36000" marR="36000" marT="18000" marB="18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bl>
          </a:graphicData>
        </a:graphic>
      </p:graphicFrame>
      <p:sp>
        <p:nvSpPr>
          <p:cNvPr id="12" name="Rectangle 7"/>
          <p:cNvSpPr>
            <a:spLocks noGrp="1" noChangeArrowheads="1"/>
          </p:cNvSpPr>
          <p:nvPr>
            <p:ph type="sldNum" sz="quarter" idx="4"/>
          </p:nvPr>
        </p:nvSpPr>
        <p:spPr>
          <a:xfrm>
            <a:off x="8988543" y="44624"/>
            <a:ext cx="682362" cy="153888"/>
          </a:xfrm>
          <a:prstGeom prst="rect">
            <a:avLst/>
          </a:prstGeom>
        </p:spPr>
        <p:txBody>
          <a:bodyPr wrap="none" lIns="18000" tIns="0" rIns="18000" bIns="0">
            <a:spAutoFit/>
          </a:bodyPr>
          <a:lstStyle>
            <a:lvl1pPr algn="l">
              <a:defRPr sz="1000" b="0" baseline="0">
                <a:solidFill>
                  <a:schemeClr val="tx1"/>
                </a:solidFill>
                <a:latin typeface="Arial" pitchFamily="34" charset="0"/>
                <a:ea typeface="맑은 고딕" pitchFamily="50" charset="-127"/>
              </a:defRPr>
            </a:lvl1pPr>
          </a:lstStyle>
          <a:p>
            <a:pPr>
              <a:defRPr/>
            </a:pPr>
            <a:r>
              <a:rPr lang="en-US" altLang="ko-KR" dirty="0" smtClean="0">
                <a:solidFill>
                  <a:srgbClr val="000000"/>
                </a:solidFill>
              </a:rPr>
              <a:t>Page  :  </a:t>
            </a:r>
            <a:fld id="{68D2173B-8517-4FE9-BE5B-560209F3466C}" type="slidenum">
              <a:rPr lang="ko-KR" altLang="en-US" smtClean="0">
                <a:solidFill>
                  <a:srgbClr val="000000"/>
                </a:solidFill>
              </a:rPr>
              <a:pPr>
                <a:defRPr/>
              </a:pPr>
              <a:t>‹#›</a:t>
            </a:fld>
            <a:endParaRPr lang="en-US" altLang="ko-KR" dirty="0">
              <a:solidFill>
                <a:srgbClr val="000000"/>
              </a:solidFill>
            </a:endParaRPr>
          </a:p>
        </p:txBody>
      </p:sp>
      <p:sp>
        <p:nvSpPr>
          <p:cNvPr id="2" name="MSIPCMContentMarking" descr="{&quot;HashCode&quot;:-1860332160,&quot;Placement&quot;:&quot;Header&quot;,&quot;Top&quot;:0.0,&quot;Left&quot;:323.954651,&quot;SlideWidth&quot;:780,&quot;SlideHeight&quot;:540}"/>
          <p:cNvSpPr txBox="1"/>
          <p:nvPr userDrawn="1"/>
        </p:nvSpPr>
        <p:spPr>
          <a:xfrm>
            <a:off x="4114224" y="0"/>
            <a:ext cx="1677551" cy="296525"/>
          </a:xfrm>
          <a:prstGeom prst="rect">
            <a:avLst/>
          </a:prstGeom>
          <a:noFill/>
        </p:spPr>
        <p:txBody>
          <a:bodyPr vert="horz" wrap="square" lIns="0" tIns="0" rIns="0" bIns="0" rtlCol="0" anchor="ctr" anchorCtr="1">
            <a:spAutoFit/>
          </a:bodyPr>
          <a:lstStyle/>
          <a:p>
            <a:pPr algn="ctr">
              <a:spcBef>
                <a:spcPct val="0"/>
              </a:spcBef>
              <a:spcAft>
                <a:spcPct val="0"/>
              </a:spcAft>
            </a:pPr>
            <a:r>
              <a:rPr lang="en-US" altLang="ko-KR" sz="1200" smtClean="0">
                <a:solidFill>
                  <a:srgbClr val="000000">
                    <a:alpha val="0"/>
                  </a:srgbClr>
                </a:solidFill>
                <a:latin typeface="Calibri" panose="020F0502020204030204" pitchFamily="34" charset="0"/>
              </a:rPr>
              <a:t>LGE Internal Use Only</a:t>
            </a:r>
            <a:endParaRPr lang="ko-KR" altLang="en-US" sz="1200" dirty="0">
              <a:solidFill>
                <a:srgbClr val="000000">
                  <a:alpha val="0"/>
                </a:srgbClr>
              </a:solidFill>
              <a:latin typeface="Calibri" panose="020F0502020204030204" pitchFamily="34" charset="0"/>
            </a:endParaRPr>
          </a:p>
        </p:txBody>
      </p:sp>
    </p:spTree>
    <p:extLst>
      <p:ext uri="{BB962C8B-B14F-4D97-AF65-F5344CB8AC3E}">
        <p14:creationId xmlns:p14="http://schemas.microsoft.com/office/powerpoint/2010/main" val="2801641146"/>
      </p:ext>
    </p:extLst>
  </p:cSld>
  <p:clrMap bg1="lt1" tx1="dk1" bg2="lt2" tx2="dk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Lst>
  <p:timing>
    <p:tnLst>
      <p:par>
        <p:cTn id="1" dur="indefinite" restart="never" nodeType="tmRoot"/>
      </p:par>
    </p:tnLst>
  </p:timing>
  <p:hf hdr="0" ftr="0" dt="0"/>
  <p:txStyles>
    <p:titleStyle>
      <a:lvl1pPr algn="l" defTabSz="762000" rtl="0" eaLnBrk="0" fontAlgn="base" latinLnBrk="1" hangingPunct="0">
        <a:spcBef>
          <a:spcPct val="0"/>
        </a:spcBef>
        <a:spcAft>
          <a:spcPct val="0"/>
        </a:spcAft>
        <a:defRPr kumimoji="1" b="1">
          <a:solidFill>
            <a:schemeClr val="tx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268288" indent="-268288" algn="l" rtl="0" eaLnBrk="0" fontAlgn="base" hangingPunct="0">
        <a:lnSpc>
          <a:spcPct val="130000"/>
        </a:lnSpc>
        <a:spcBef>
          <a:spcPct val="70000"/>
        </a:spcBef>
        <a:spcAft>
          <a:spcPct val="0"/>
        </a:spcAft>
        <a:buClr>
          <a:schemeClr val="tx1"/>
        </a:buClr>
        <a:buFont typeface="Wingdings" pitchFamily="2" charset="2"/>
        <a:buChar char="q"/>
        <a:tabLst>
          <a:tab pos="1169988" algn="l"/>
        </a:tabLst>
        <a:defRPr kumimoji="1" sz="1400" b="1">
          <a:solidFill>
            <a:schemeClr val="tx1"/>
          </a:solidFill>
          <a:latin typeface="Arial" pitchFamily="34" charset="0"/>
          <a:ea typeface="맑은 고딕" pitchFamily="50" charset="-127"/>
          <a:cs typeface="+mn-cs"/>
        </a:defRPr>
      </a:lvl1pPr>
      <a:lvl2pPr marL="631825" indent="-184150" algn="l" rtl="0" eaLnBrk="0" fontAlgn="base" hangingPunct="0">
        <a:lnSpc>
          <a:spcPct val="130000"/>
        </a:lnSpc>
        <a:spcBef>
          <a:spcPct val="50000"/>
        </a:spcBef>
        <a:spcAft>
          <a:spcPct val="0"/>
        </a:spcAft>
        <a:buFont typeface="Wingdings" pitchFamily="2" charset="2"/>
        <a:buChar char="l"/>
        <a:tabLst>
          <a:tab pos="1169988" algn="l"/>
        </a:tabLst>
        <a:defRPr kumimoji="1" sz="1200" b="1">
          <a:solidFill>
            <a:schemeClr val="tx1"/>
          </a:solidFill>
          <a:latin typeface="Arial" pitchFamily="34" charset="0"/>
          <a:ea typeface="맑은 고딕" pitchFamily="50" charset="-127"/>
        </a:defRPr>
      </a:lvl2pPr>
      <a:lvl3pPr marL="801688" indent="-169863" algn="l" rtl="0" eaLnBrk="0" fontAlgn="base" hangingPunct="0">
        <a:lnSpc>
          <a:spcPct val="110000"/>
        </a:lnSpc>
        <a:spcBef>
          <a:spcPct val="2000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3pPr>
      <a:lvl4pPr marL="982663" indent="-180975"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4pPr>
      <a:lvl5pPr marL="1162050" indent="-179388" algn="l" rtl="0" eaLnBrk="0" fontAlgn="base" hangingPunct="0">
        <a:lnSpc>
          <a:spcPct val="120000"/>
        </a:lnSpc>
        <a:spcBef>
          <a:spcPct val="0"/>
        </a:spcBef>
        <a:spcAft>
          <a:spcPct val="0"/>
        </a:spcAft>
        <a:buFont typeface="Trebuchet MS" pitchFamily="34" charset="0"/>
        <a:buChar char="―"/>
        <a:tabLst>
          <a:tab pos="1169988" algn="l"/>
        </a:tabLst>
        <a:defRPr kumimoji="1" sz="1200">
          <a:solidFill>
            <a:schemeClr val="tx1"/>
          </a:solidFill>
          <a:latin typeface="Arial" pitchFamily="34" charset="0"/>
          <a:ea typeface="맑은 고딕" pitchFamily="50"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hyperlink" Target="http://collab.lge.com/main/x/cm1-Sg"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hyperlink" Target="http://collab.lge.com/main/x/f21-Sg" TargetMode="Externa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package" Target="../embeddings/Microsoft_Word___2.docx"/><Relationship Id="rId7" Type="http://schemas.openxmlformats.org/officeDocument/2006/relationships/package" Target="../embeddings/Microsoft_Word___4.docx"/><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image" Target="../media/image15.emf"/><Relationship Id="rId5" Type="http://schemas.openxmlformats.org/officeDocument/2006/relationships/package" Target="../embeddings/Microsoft_Word___3.docx"/><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package" Target="../embeddings/Microsoft_Word___5.docx"/></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2" Type="http://schemas.openxmlformats.org/officeDocument/2006/relationships/hyperlink" Target="http://collab.lge.com/main/x/MIfMUQ" TargetMode="Externa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hyperlink" Target="http://collab.lge.com/main/x/Ys1PWg" TargetMode="Externa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3" Type="http://schemas.openxmlformats.org/officeDocument/2006/relationships/hyperlink" Target="http://vlm.lge.com/issue/projects/CSIM/" TargetMode="External"/><Relationship Id="rId2" Type="http://schemas.openxmlformats.org/officeDocument/2006/relationships/hyperlink" Target="http://collab.lge.com/main/x/Ys1PWg" TargetMode="External"/><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3" Type="http://schemas.openxmlformats.org/officeDocument/2006/relationships/hyperlink" Target="http://collab.lge.com/main/x/fW1-Sg" TargetMode="External"/><Relationship Id="rId2" Type="http://schemas.openxmlformats.org/officeDocument/2006/relationships/hyperlink" Target="http://collab.lge.com/main/x/L3GIIg" TargetMode="External"/><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hyperlink" Target="http://vlm.lge.com/issue/browse/PIRS/?selectedTab=com.atlassian.jira.jira-projects-plugin:summary-panel" TargetMode="Externa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collab.lge.com/main/x/8PrWUg" TargetMode="External"/><Relationship Id="rId2" Type="http://schemas.openxmlformats.org/officeDocument/2006/relationships/hyperlink" Target="http://collab.lge.com/main/x/wLNjUw" TargetMode="Externa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collab.lge.com/main/download/attachments/1835189335/CSMS%20Assessment.pdf?version=1&amp;modificationDate=1668562625000&amp;api=v2" TargetMode="External"/><Relationship Id="rId2" Type="http://schemas.openxmlformats.org/officeDocument/2006/relationships/hyperlink" Target="http://collab.lge.com/main/download/attachments/1835189335/CAL_Rating.pdf?version=1&amp;modificationDate=1668562556000&amp;api=v2" TargetMode="External"/><Relationship Id="rId1" Type="http://schemas.openxmlformats.org/officeDocument/2006/relationships/slideLayout" Target="../slideLayouts/slideLayout14.xml"/><Relationship Id="rId5" Type="http://schemas.openxmlformats.org/officeDocument/2006/relationships/hyperlink" Target="http://collab.lge.com/main/x/OSdgXg" TargetMode="External"/><Relationship Id="rId4" Type="http://schemas.openxmlformats.org/officeDocument/2006/relationships/hyperlink" Target="http://collab.lge.com/main/x/f21-S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collab.lge.com/main/display/VCSWINFO/%5b5.3.0%5d+CAL+Rating"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hyperlink" Target="http://collab.lge.com/main/x/ETg3Tw"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hyperlink" Target="http://collab.lge.com/main/x/ETg3Tw" TargetMode="Externa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hyperlink" Target="http://collab.lge.com/main/x/ETg3Tw"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hyperlink" Target="http://collab.lge.com/main/x/ETg3Tw"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hyperlink" Target="http://collab.lge.com/main/x/OSdgXg"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collab.lge.com/main/x/ETg3Tw" TargetMode="Externa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package" Target="../embeddings/Microsoft_Word___1.docx"/></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hyperlink" Target="http://vlm.lge.com/issue/browse/LGCSAUDIT-105" TargetMode="Externa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064940" y="1484784"/>
            <a:ext cx="7848500" cy="987425"/>
          </a:xfrm>
          <a:prstGeom prst="rect">
            <a:avLst/>
          </a:prstGeom>
          <a:solidFill>
            <a:schemeClr val="bg1">
              <a:lumMod val="85000"/>
            </a:schemeClr>
          </a:solidFill>
          <a:ln>
            <a:noFill/>
          </a:ln>
          <a:effectLst/>
          <a:extLst/>
        </p:spPr>
        <p:txBody>
          <a:bodyPr wrap="none" lIns="91405" tIns="45703" rIns="91405" bIns="45703" anchor="ctr"/>
          <a:lstStyle/>
          <a:p>
            <a:pPr>
              <a:lnSpc>
                <a:spcPct val="110000"/>
              </a:lnSpc>
            </a:pPr>
            <a:r>
              <a:rPr lang="en-US" altLang="ko-KR" sz="2800" b="1" dirty="0" smtClean="0">
                <a:latin typeface="LG스마트체 Regular" panose="020B0600000101010101" pitchFamily="50" charset="-127"/>
                <a:ea typeface="LG스마트체 Regular" panose="020B0600000101010101" pitchFamily="50" charset="-127"/>
              </a:rPr>
              <a:t>VS CSMS</a:t>
            </a:r>
            <a:r>
              <a:rPr lang="ko-KR" altLang="en-US" sz="2800" b="1" dirty="0" smtClean="0">
                <a:latin typeface="LG스마트체 Regular" panose="020B0600000101010101" pitchFamily="50" charset="-127"/>
                <a:ea typeface="LG스마트체 Regular" panose="020B0600000101010101" pitchFamily="50" charset="-127"/>
              </a:rPr>
              <a:t> </a:t>
            </a:r>
            <a:r>
              <a:rPr lang="en-US" altLang="ko-KR" sz="2800" b="1" dirty="0" smtClean="0">
                <a:latin typeface="LG스마트체 Regular" panose="020B0600000101010101" pitchFamily="50" charset="-127"/>
                <a:ea typeface="LG스마트체 Regular" panose="020B0600000101010101" pitchFamily="50" charset="-127"/>
              </a:rPr>
              <a:t>Standard</a:t>
            </a:r>
            <a:endParaRPr lang="ko-KR" altLang="en-US" sz="2800" b="1" dirty="0">
              <a:latin typeface="LG스마트체 Regular" panose="020B0600000101010101" pitchFamily="50" charset="-127"/>
              <a:ea typeface="LG스마트체 Regular"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2492878381"/>
              </p:ext>
            </p:extLst>
          </p:nvPr>
        </p:nvGraphicFramePr>
        <p:xfrm>
          <a:off x="2183473" y="3068960"/>
          <a:ext cx="5539055" cy="2966720"/>
        </p:xfrm>
        <a:graphic>
          <a:graphicData uri="http://schemas.openxmlformats.org/drawingml/2006/table">
            <a:tbl>
              <a:tblPr firstRow="1" bandRow="1">
                <a:tableStyleId>{5C22544A-7EE6-4342-B048-85BDC9FD1C3A}</a:tableStyleId>
              </a:tblPr>
              <a:tblGrid>
                <a:gridCol w="1938655">
                  <a:extLst>
                    <a:ext uri="{9D8B030D-6E8A-4147-A177-3AD203B41FA5}">
                      <a16:colId xmlns="" xmlns:a16="http://schemas.microsoft.com/office/drawing/2014/main" val="20000"/>
                    </a:ext>
                  </a:extLst>
                </a:gridCol>
                <a:gridCol w="3600400">
                  <a:extLst>
                    <a:ext uri="{9D8B030D-6E8A-4147-A177-3AD203B41FA5}">
                      <a16:colId xmlns="" xmlns:a16="http://schemas.microsoft.com/office/drawing/2014/main" val="20001"/>
                    </a:ext>
                  </a:extLst>
                </a:gridCol>
              </a:tblGrid>
              <a:tr h="370840">
                <a:tc>
                  <a:txBody>
                    <a:bodyPr/>
                    <a:lstStyle/>
                    <a:p>
                      <a:pPr latinLnBrk="1"/>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Standard</a:t>
                      </a:r>
                      <a:endParaRPr kumimoji="1" lang="ko-KR" altLang="en-US" sz="1200" b="1" kern="1200" baseline="0" dirty="0">
                        <a:solidFill>
                          <a:srgbClr val="000000"/>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VS</a:t>
                      </a:r>
                      <a:r>
                        <a:rPr kumimoji="1" lang="ko-KR" altLang="en-US" sz="1200" b="1" kern="1200" baseline="0" smtClean="0">
                          <a:solidFill>
                            <a:srgbClr val="000000"/>
                          </a:solidFill>
                          <a:latin typeface="LG스마트체 Regular" panose="020B0600000101010101" pitchFamily="50" charset="-127"/>
                          <a:ea typeface="LG스마트체 Regular" panose="020B0600000101010101" pitchFamily="50" charset="-127"/>
                          <a:cs typeface="+mn-cs"/>
                        </a:rPr>
                        <a:t> </a:t>
                      </a:r>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CSMS</a:t>
                      </a:r>
                      <a:r>
                        <a:rPr kumimoji="1" lang="ko-KR" altLang="en-US" sz="1200" b="1" kern="1200" baseline="0" smtClean="0">
                          <a:solidFill>
                            <a:srgbClr val="000000"/>
                          </a:solidFill>
                          <a:latin typeface="LG스마트체 Regular" panose="020B0600000101010101" pitchFamily="50" charset="-127"/>
                          <a:ea typeface="LG스마트체 Regular" panose="020B0600000101010101" pitchFamily="50" charset="-127"/>
                          <a:cs typeface="+mn-cs"/>
                        </a:rPr>
                        <a:t> </a:t>
                      </a:r>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Standard</a:t>
                      </a:r>
                      <a:endParaRPr kumimoji="1" lang="ko-KR" altLang="en-US"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370840">
                <a:tc>
                  <a:txBody>
                    <a:bodyPr/>
                    <a:lstStyle/>
                    <a:p>
                      <a:pPr latinLnBrk="1"/>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Standard No.</a:t>
                      </a:r>
                      <a:endParaRPr kumimoji="1" lang="ko-KR" altLang="en-US" sz="1200" b="1" kern="1200" baseline="0" dirty="0">
                        <a:solidFill>
                          <a:srgbClr val="000000"/>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rgbClr val="000000"/>
                          </a:solidFill>
                          <a:latin typeface="LG스마트체 Regular" panose="020B0600000101010101" pitchFamily="50" charset="-127"/>
                          <a:ea typeface="LG스마트체 Regular" panose="020B0600000101010101" pitchFamily="50" charset="-127"/>
                          <a:cs typeface="+mn-cs"/>
                        </a:rPr>
                        <a:t>LG(46)-A-5013</a:t>
                      </a:r>
                      <a:endParaRPr kumimoji="1" lang="ko-KR" altLang="en-US" sz="1200" b="1" kern="1200" baseline="0" dirty="0">
                        <a:solidFill>
                          <a:srgbClr val="000000"/>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Enactment date</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4 Mar. 2021</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2"/>
                  </a:ext>
                </a:extLst>
              </a:tr>
              <a:tr h="370840">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Revision date</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5 Mar. </a:t>
                      </a:r>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2024</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3"/>
                  </a:ext>
                </a:extLst>
              </a:tr>
              <a:tr h="370840">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Revision No.</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3</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4"/>
                  </a:ext>
                </a:extLst>
              </a:tr>
              <a:tr h="370840">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Version</a:t>
                      </a:r>
                      <a:endParaRPr kumimoji="1" lang="ko-KR" altLang="en-US" sz="1200" b="1"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v 3.0</a:t>
                      </a: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Approver</a:t>
                      </a:r>
                      <a:endParaRPr kumimoji="1" lang="ko-KR" altLang="en-US"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 Security Chief Officer</a:t>
                      </a: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6"/>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Management Department</a:t>
                      </a: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latinLnBrk="1"/>
                      <a:r>
                        <a:rPr kumimoji="1" lang="en-US" altLang="ko-KR" sz="1200" b="1"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 Security Governance Unit</a:t>
                      </a: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sp>
        <p:nvSpPr>
          <p:cNvPr id="6" name="Text Box 168"/>
          <p:cNvSpPr txBox="1">
            <a:spLocks noChangeArrowheads="1"/>
          </p:cNvSpPr>
          <p:nvPr/>
        </p:nvSpPr>
        <p:spPr bwMode="auto">
          <a:xfrm>
            <a:off x="4128217" y="303268"/>
            <a:ext cx="1721946" cy="257369"/>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36000" bIns="36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2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Tree>
    <p:extLst>
      <p:ext uri="{BB962C8B-B14F-4D97-AF65-F5344CB8AC3E}">
        <p14:creationId xmlns:p14="http://schemas.microsoft.com/office/powerpoint/2010/main" val="1847719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a:latin typeface="LG스마트체 Bold" panose="020B0600000101010101" pitchFamily="50" charset="-127"/>
                <a:ea typeface="LG스마트체 Bold" panose="020B0600000101010101" pitchFamily="50" charset="-127"/>
                <a:cs typeface="Arial" panose="020B0604020202020204" pitchFamily="34" charset="0"/>
              </a:rPr>
              <a:t>Responsibility / authority by role and management department</a:t>
            </a:r>
            <a:r>
              <a:rPr lang="ko-KR" altLang="en-US" smtClean="0">
                <a:latin typeface="LG스마트체 Bold" panose="020B0600000101010101" pitchFamily="50" charset="-127"/>
                <a:ea typeface="LG스마트체 Bold" panose="020B0600000101010101" pitchFamily="50" charset="-127"/>
                <a:cs typeface="Arial" panose="020B0604020202020204" pitchFamily="34" charset="0"/>
              </a:rPr>
              <a:t> </a:t>
            </a:r>
            <a:r>
              <a:rPr lang="en-US" altLang="ko-KR" dirty="0" smtClean="0">
                <a:latin typeface="LG스마트체 Bold" panose="020B0600000101010101" pitchFamily="50" charset="-127"/>
                <a:ea typeface="LG스마트체 Bold" panose="020B0600000101010101" pitchFamily="50" charset="-127"/>
                <a:cs typeface="Arial" panose="020B0604020202020204" pitchFamily="34" charset="0"/>
              </a:rPr>
              <a:t>(3/4)</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2372323618"/>
              </p:ext>
            </p:extLst>
          </p:nvPr>
        </p:nvGraphicFramePr>
        <p:xfrm>
          <a:off x="386053" y="776953"/>
          <a:ext cx="9145016" cy="4126185"/>
        </p:xfrm>
        <a:graphic>
          <a:graphicData uri="http://schemas.openxmlformats.org/drawingml/2006/table">
            <a:tbl>
              <a:tblPr/>
              <a:tblGrid>
                <a:gridCol w="1830643">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4699042">
                  <a:extLst>
                    <a:ext uri="{9D8B030D-6E8A-4147-A177-3AD203B41FA5}">
                      <a16:colId xmlns="" xmlns:a16="http://schemas.microsoft.com/office/drawing/2014/main" val="20002"/>
                    </a:ext>
                  </a:extLst>
                </a:gridCol>
                <a:gridCol w="1463203">
                  <a:extLst>
                    <a:ext uri="{9D8B030D-6E8A-4147-A177-3AD203B41FA5}">
                      <a16:colId xmlns="" xmlns:a16="http://schemas.microsoft.com/office/drawing/2014/main" val="20003"/>
                    </a:ext>
                  </a:extLst>
                </a:gridCol>
              </a:tblGrid>
              <a:tr h="208254">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Role</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Abbreviation</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Responsibility &amp; authority</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Management department</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644838">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Cybersecurity Assessor</a:t>
                      </a:r>
                      <a:endParaRPr lang="ko-KR"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l">
                        <a:lnSpc>
                          <a:spcPts val="1500"/>
                        </a:lnSpc>
                        <a:spcBef>
                          <a:spcPts val="0"/>
                        </a:spcBef>
                        <a:spcAft>
                          <a:spcPts val="0"/>
                        </a:spcAft>
                      </a:pP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Confirmation review planning, checklist development, and confirmation review</a:t>
                      </a: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assessment planning,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assessment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checklist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development and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assessment</a:t>
                      </a:r>
                      <a:endPar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endParaRP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requirement, design, implementation, approval gate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reviews</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VS Cyber Security</a:t>
                      </a:r>
                    </a:p>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Governance Unit</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r h="426309">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Cybersecurity Auditor</a:t>
                      </a:r>
                      <a:endParaRPr lang="ko-KR"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audit planning, Cybersecurity audit checklist development and Cybersecurity audit</a:t>
                      </a:r>
                    </a:p>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strike="noStrike" kern="1200" dirty="0" smtClean="0">
                          <a:solidFill>
                            <a:schemeClr val="tx1"/>
                          </a:solidFill>
                          <a:latin typeface="LG스마트체 Regular" panose="020B0600000101010101" pitchFamily="50" charset="-127"/>
                          <a:ea typeface="LG스마트체 Regular" panose="020B0600000101010101" pitchFamily="50" charset="-127"/>
                          <a:cs typeface="+mn-cs"/>
                        </a:rPr>
                        <a:t>Manage and revise the CSMS</a:t>
                      </a:r>
                      <a:r>
                        <a:rPr lang="en-US" altLang="ko-KR" sz="8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 standard</a:t>
                      </a:r>
                      <a:endParaRPr lang="en-US" altLang="ko-KR" sz="800" b="0" strike="noStrike"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latinLnBrk="1"/>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VS Cyber Security</a:t>
                      </a:r>
                    </a:p>
                    <a:p>
                      <a:pPr algn="ctr" latinLnBrk="1"/>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Audit Team</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algn="ctr">
                        <a:spcAft>
                          <a:spcPts val="0"/>
                        </a:spcAft>
                      </a:pPr>
                      <a:r>
                        <a:rPr lang="en-US"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rPr>
                        <a:t>Production Manager</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lvl="0" indent="0">
                        <a:lnSpc>
                          <a:spcPts val="1500"/>
                        </a:lnSpc>
                        <a:spcBef>
                          <a:spcPts val="0"/>
                        </a:spcBef>
                        <a:spcAft>
                          <a:spcPts val="0"/>
                        </a:spcAft>
                        <a:buFont typeface="Wingdings" panose="05000000000000000000" pitchFamily="2" charset="2"/>
                        <a:buNone/>
                      </a:pP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Establishment of  production plan for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items</a:t>
                      </a:r>
                    </a:p>
                    <a:p>
                      <a:pPr marL="0" lvl="0" indent="0">
                        <a:lnSpc>
                          <a:spcPts val="1500"/>
                        </a:lnSpc>
                        <a:spcBef>
                          <a:spcPts val="0"/>
                        </a:spcBef>
                        <a:spcAft>
                          <a:spcPts val="0"/>
                        </a:spcAft>
                        <a:buFont typeface="Wingdings" panose="05000000000000000000" pitchFamily="2" charset="2"/>
                        <a:buNone/>
                      </a:pP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item </a:t>
                      </a: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production monitoring</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lnSpc>
                          <a:spcPct val="100000"/>
                        </a:lnSpc>
                        <a:spcBef>
                          <a:spcPts val="0"/>
                        </a:spcBef>
                        <a:spcAft>
                          <a:spcPts val="0"/>
                        </a:spcAft>
                      </a:pP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VS Quality Management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Division</a:t>
                      </a:r>
                      <a:endPar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6"/>
                  </a:ext>
                </a:extLst>
              </a:tr>
              <a:tr h="485619">
                <a:tc>
                  <a:txBody>
                    <a:bodyPr/>
                    <a:lstStyle/>
                    <a:p>
                      <a:pPr marL="0" algn="ctr" defTabSz="914400" rtl="0" eaLnBrk="1" fontAlgn="ctr" latinLnBrk="1" hangingPunct="1"/>
                      <a:r>
                        <a:rPr lang="en-US" sz="9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Incident </a:t>
                      </a:r>
                      <a:r>
                        <a:rPr lang="en-US" sz="900" b="0" kern="1200" baseline="0" dirty="0">
                          <a:solidFill>
                            <a:srgbClr val="FF0000"/>
                          </a:solidFill>
                          <a:effectLst/>
                          <a:latin typeface="LG스마트체 Regular" panose="020B0600000101010101" pitchFamily="50" charset="-127"/>
                          <a:ea typeface="LG스마트체 Regular" panose="020B0600000101010101" pitchFamily="50" charset="-127"/>
                          <a:cs typeface="Arial"/>
                        </a:rPr>
                        <a:t>Response Manager</a:t>
                      </a:r>
                    </a:p>
                  </a:txBody>
                  <a:tcPr marL="95250" marR="95250" marT="66675" marB="66675">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ctr" defTabSz="914400" rtl="0" eaLnBrk="1" fontAlgn="ctr" latinLnBrk="1" hangingPunct="1">
                        <a:lnSpc>
                          <a:spcPts val="1500"/>
                        </a:lnSpc>
                        <a:spcBef>
                          <a:spcPts val="0"/>
                        </a:spcBef>
                        <a:spcAft>
                          <a:spcPts val="0"/>
                        </a:spcAft>
                      </a:pPr>
                      <a:r>
                        <a:rPr lang="en-US" sz="9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IR Manager</a:t>
                      </a:r>
                      <a:endParaRPr lang="en-US" sz="900" b="0" kern="1200" baseline="0" dirty="0">
                        <a:solidFill>
                          <a:srgbClr val="FF0000"/>
                        </a:solidFill>
                        <a:effectLst/>
                        <a:latin typeface="LG스마트체 Regular" panose="020B0600000101010101" pitchFamily="50" charset="-127"/>
                        <a:ea typeface="LG스마트체 Regular" panose="020B0600000101010101" pitchFamily="50" charset="-127"/>
                        <a:cs typeface="Arial"/>
                      </a:endParaRPr>
                    </a:p>
                  </a:txBody>
                  <a:tcPr marL="95250" marR="95250" marT="66675" marB="66675">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Each cybersecurity incident manage</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Contact point of incident response.</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Collect information and initial incident analysis based on information.</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Upgrade and manage incident response process, tool, policy </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Cyber Security Analysis Unit</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7"/>
                  </a:ext>
                </a:extLst>
              </a:tr>
              <a:tr h="48561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Cyber Security Expert Group</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CSEG</a:t>
                      </a:r>
                      <a:endParaRPr lang="en-US" sz="900" b="0" kern="1200" baseline="0" dirty="0">
                        <a:solidFill>
                          <a:srgbClr val="FF0000"/>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 typeface="Arial" panose="020B0604020202020204" pitchFamily="34" charset="0"/>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Classify Cybersecurity relevant requirements from OEM requirement and allocate feasible Security Control to them.</a:t>
                      </a:r>
                    </a:p>
                    <a:p>
                      <a:pPr marL="0" marR="0" lvl="0" indent="0" algn="l" defTabSz="914400" rtl="0" eaLnBrk="1" fontAlgn="ctr" latinLnBrk="1" hangingPunct="1">
                        <a:lnSpc>
                          <a:spcPts val="1500"/>
                        </a:lnSpc>
                        <a:spcBef>
                          <a:spcPts val="0"/>
                        </a:spcBef>
                        <a:spcAft>
                          <a:spcPts val="0"/>
                        </a:spcAft>
                        <a:buClrTx/>
                        <a:buSzTx/>
                        <a:buFont typeface="Arial" panose="020B0604020202020204" pitchFamily="34" charset="0"/>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Review Cybersecurity Requirement derived from TARA work product.</a:t>
                      </a:r>
                    </a:p>
                    <a:p>
                      <a:pPr marL="0" marR="0" lvl="0" indent="0" algn="l" defTabSz="914400" rtl="0" eaLnBrk="1" fontAlgn="ctr" latinLnBrk="1" hangingPunct="1">
                        <a:lnSpc>
                          <a:spcPts val="1500"/>
                        </a:lnSpc>
                        <a:spcBef>
                          <a:spcPts val="0"/>
                        </a:spcBef>
                        <a:spcAft>
                          <a:spcPts val="0"/>
                        </a:spcAft>
                        <a:buClrTx/>
                        <a:buSzTx/>
                        <a:buFont typeface="Arial" panose="020B0604020202020204" pitchFamily="34" charset="0"/>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Request and Operate Developer/Function Owner (FO) review session</a:t>
                      </a:r>
                    </a:p>
                    <a:p>
                      <a:pPr marL="0" marR="0" lvl="0" indent="0" algn="l" defTabSz="914400" rtl="0" eaLnBrk="1" fontAlgn="ctr" latinLnBrk="1" hangingPunct="1">
                        <a:lnSpc>
                          <a:spcPts val="1500"/>
                        </a:lnSpc>
                        <a:spcBef>
                          <a:spcPts val="0"/>
                        </a:spcBef>
                        <a:spcAft>
                          <a:spcPts val="0"/>
                        </a:spcAft>
                        <a:buClrTx/>
                        <a:buSzTx/>
                        <a:buFont typeface="Arial" panose="020B0604020202020204" pitchFamily="34" charset="0"/>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Develop and Review requirement/design specifications regarding Cybersecurity Relevant requirements.</a:t>
                      </a:r>
                    </a:p>
                    <a:p>
                      <a:pPr marL="0" marR="0" lvl="0" indent="0" algn="l" defTabSz="914400" rtl="0" eaLnBrk="1" fontAlgn="ctr" latinLnBrk="1" hangingPunct="1">
                        <a:lnSpc>
                          <a:spcPts val="1500"/>
                        </a:lnSpc>
                        <a:spcBef>
                          <a:spcPts val="0"/>
                        </a:spcBef>
                        <a:spcAft>
                          <a:spcPts val="0"/>
                        </a:spcAft>
                        <a:buClrTx/>
                        <a:buSzTx/>
                        <a:buFont typeface="Arial" panose="020B0604020202020204" pitchFamily="34" charset="0"/>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*Responsible CSA, Cybersecurity Assessor and CSM assigned to the project could not play CSEG role at the same time</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Cyber Security Development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50147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ISO/SAE 21434 standard </a:t>
            </a:r>
            <a:r>
              <a:rPr lang="en-US" altLang="ko-KR" sz="1800" dirty="0">
                <a:solidFill>
                  <a:srgbClr val="FFFFFF"/>
                </a:solidFill>
                <a:latin typeface="LG스마트체 Regular" panose="020B0600000101010101" pitchFamily="50" charset="-127"/>
                <a:ea typeface="LG스마트체 Regular" panose="020B0600000101010101" pitchFamily="50" charset="-127"/>
              </a:rPr>
              <a:t>for Cybersecurity Management &amp; Supporting (1/2)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4162555971"/>
              </p:ext>
            </p:extLst>
          </p:nvPr>
        </p:nvGraphicFramePr>
        <p:xfrm>
          <a:off x="128464" y="965284"/>
          <a:ext cx="9649072" cy="5208286"/>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448272">
                  <a:extLst>
                    <a:ext uri="{9D8B030D-6E8A-4147-A177-3AD203B41FA5}">
                      <a16:colId xmlns="" xmlns:a16="http://schemas.microsoft.com/office/drawing/2014/main" val="20002"/>
                    </a:ext>
                  </a:extLst>
                </a:gridCol>
                <a:gridCol w="936104">
                  <a:extLst>
                    <a:ext uri="{9D8B030D-6E8A-4147-A177-3AD203B41FA5}">
                      <a16:colId xmlns="" xmlns:a16="http://schemas.microsoft.com/office/drawing/2014/main" val="20003"/>
                    </a:ext>
                  </a:extLst>
                </a:gridCol>
                <a:gridCol w="2016224">
                  <a:extLst>
                    <a:ext uri="{9D8B030D-6E8A-4147-A177-3AD203B41FA5}">
                      <a16:colId xmlns="" xmlns:a16="http://schemas.microsoft.com/office/drawing/2014/main" val="20004"/>
                    </a:ext>
                  </a:extLst>
                </a:gridCol>
                <a:gridCol w="1872208">
                  <a:extLst>
                    <a:ext uri="{9D8B030D-6E8A-4147-A177-3AD203B41FA5}">
                      <a16:colId xmlns="" xmlns:a16="http://schemas.microsoft.com/office/drawing/2014/main" val="20005"/>
                    </a:ext>
                  </a:extLst>
                </a:gridCol>
              </a:tblGrid>
              <a:tr h="345826">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solidFill>
                            <a:schemeClr val="tx1"/>
                          </a:solidFill>
                          <a:latin typeface="LG스마트체 Regular" panose="020B0600000101010101" pitchFamily="50" charset="-127"/>
                          <a:ea typeface="LG스마트체 Regular" panose="020B0600000101010101" pitchFamily="50" charset="-127"/>
                        </a:rPr>
                        <a:t>Process</a:t>
                      </a:r>
                      <a:r>
                        <a:rPr lang="en-US" altLang="ko-KR" sz="1050" baseline="0" dirty="0" smtClean="0">
                          <a:solidFill>
                            <a:schemeClr val="tx1"/>
                          </a:solidFill>
                          <a:latin typeface="LG스마트체 Regular" panose="020B0600000101010101" pitchFamily="50" charset="-127"/>
                          <a:ea typeface="LG스마트체 Regular" panose="020B0600000101010101" pitchFamily="50" charset="-127"/>
                        </a:rPr>
                        <a:t> Area</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solidFill>
                            <a:schemeClr val="tx1"/>
                          </a:solidFill>
                          <a:latin typeface="LG스마트체 Regular" panose="020B0600000101010101" pitchFamily="50" charset="-127"/>
                          <a:ea typeface="LG스마트체 Regular" panose="020B0600000101010101" pitchFamily="50" charset="-127"/>
                        </a:rPr>
                        <a:t>Description</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solidFill>
                            <a:schemeClr val="tx1"/>
                          </a:solidFill>
                          <a:latin typeface="LG스마트체 Regular" panose="020B0600000101010101" pitchFamily="50" charset="-127"/>
                          <a:ea typeface="LG스마트체 Regular" panose="020B0600000101010101" pitchFamily="50" charset="-127"/>
                        </a:rPr>
                        <a:t>Role</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solidFill>
                            <a:schemeClr val="tx1"/>
                          </a:solidFill>
                          <a:latin typeface="LG스마트체 Regular" panose="020B0600000101010101" pitchFamily="50" charset="-127"/>
                          <a:ea typeface="LG스마트체 Regular" panose="020B0600000101010101" pitchFamily="50" charset="-127"/>
                        </a:rPr>
                        <a:t>Related </a:t>
                      </a:r>
                      <a:r>
                        <a:rPr lang="en-US" altLang="ko-KR" sz="1050" baseline="0" smtClean="0">
                          <a:solidFill>
                            <a:schemeClr val="tx1"/>
                          </a:solidFill>
                          <a:latin typeface="LG스마트체 Regular" panose="020B0600000101010101" pitchFamily="50" charset="-127"/>
                          <a:ea typeface="LG스마트체 Regular" panose="020B0600000101010101" pitchFamily="50" charset="-127"/>
                        </a:rPr>
                        <a:t>s</a:t>
                      </a:r>
                      <a:r>
                        <a:rPr lang="en-US" altLang="ko-KR" sz="1050" smtClean="0">
                          <a:solidFill>
                            <a:schemeClr val="tx1"/>
                          </a:solidFill>
                          <a:latin typeface="LG스마트체 Regular" panose="020B0600000101010101" pitchFamily="50" charset="-127"/>
                          <a:ea typeface="LG스마트체 Regular" panose="020B0600000101010101" pitchFamily="50" charset="-127"/>
                        </a:rPr>
                        <a:t>tandard</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Establish Cybersecurity Plan</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 sets a cybersecurity activity plan in consideration of the project development plan </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Plan</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21434-6:v1.0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1"/>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5-2.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Development of CIA &amp; suppliers’ CIA</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The Cybersecurity Manager creates a cybersecurity activity plan for the CIA &amp; suppliers’ CIA required by the OEM. </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Manager</a:t>
                      </a:r>
                      <a:endParaRPr kumimoji="0" lang="ko-KR" altLang="en-US" sz="900" b="0" i="0" u="none" strike="noStrike" kern="1200" cap="none" spc="0" normalizeH="0" baseline="0" noProof="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CIA</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Supplier_Evaluation_Checklist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21434-7:v1.0</a:t>
                      </a:r>
                    </a:p>
                  </a:txBody>
                  <a:tcPr anchor="ctr"/>
                </a:tc>
                <a:extLst>
                  <a:ext uri="{0D108BD9-81ED-4DB2-BD59-A6C34878D82A}">
                    <a16:rowId xmlns="" xmlns:a16="http://schemas.microsoft.com/office/drawing/2014/main" val="10002"/>
                  </a:ext>
                </a:extLst>
              </a:tr>
              <a:tr h="5379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5-3.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Release of CIA</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The Cybersecurity Manager agrees on the CIA with the OEM.</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Manager</a:t>
                      </a:r>
                      <a:endParaRPr kumimoji="0" lang="ko-KR" altLang="en-US" sz="900" b="0" i="0" u="none" strike="noStrike" kern="1200" cap="none" spc="0" normalizeH="0" baseline="0" noProof="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CIA [confirmed]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21434-7:v1.0</a:t>
                      </a:r>
                    </a:p>
                  </a:txBody>
                  <a:tcPr anchor="ctr"/>
                </a:tc>
                <a:extLst>
                  <a:ext uri="{0D108BD9-81ED-4DB2-BD59-A6C34878D82A}">
                    <a16:rowId xmlns="" xmlns:a16="http://schemas.microsoft.com/office/drawing/2014/main" val="10003"/>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5-4.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Release of Cybersecurity Plan</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Cybersecurity Manager</a:t>
                      </a:r>
                      <a:r>
                        <a:rPr kumimoji="0" lang="ko-KR" altLang="en-US" sz="900" b="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agrees a Cybersecurity Plan with OEM</a:t>
                      </a:r>
                      <a:r>
                        <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ko-KR" altLang="en-US" sz="900" b="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Plan [confirmation]</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21434-6:v1.0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4"/>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PA 5-5.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Reuse Analysis</a:t>
                      </a:r>
                    </a:p>
                  </a:txBody>
                  <a:tcPr anchor="ctr"/>
                </a:tc>
                <a:tc>
                  <a:txBody>
                    <a:bodyPr/>
                    <a:lstStyle/>
                    <a:p>
                      <a:pPr algn="l"/>
                      <a:r>
                        <a:rPr lang="en-US" altLang="ko-KR" sz="900" dirty="0" smtClean="0">
                          <a:latin typeface="LG스마트체 Regular" panose="020B0600000101010101" pitchFamily="50" charset="-127"/>
                          <a:ea typeface="LG스마트체 Regular" panose="020B0600000101010101" pitchFamily="50" charset="-127"/>
                        </a:rPr>
                        <a:t>Identification of reused SW and obtaining HW block diagram should be complete.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Architect</a:t>
                      </a:r>
                      <a:endParaRPr kumimoji="0" lang="ko-KR" altLang="en-US" sz="900" b="0"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Reuse Analysis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Risk reduction activity</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a:t>
                      </a: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ISO/SAE 21434 -6:v1.0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IATF 16949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9001</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26262</a:t>
                      </a:r>
                    </a:p>
                  </a:txBody>
                  <a:tcPr anchor="ctr"/>
                </a:tc>
                <a:extLst>
                  <a:ext uri="{0D108BD9-81ED-4DB2-BD59-A6C34878D82A}">
                    <a16:rowId xmlns="" xmlns:a16="http://schemas.microsoft.com/office/drawing/2014/main" val="10007"/>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5-6.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Out-of-Context Component Validation</a:t>
                      </a: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Identification of Out-of-Context Component and obtaining 3rd Party Component list should be complete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Out-of-Context Validation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a:t>
                      </a: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ISO/SAE 21434 -6:v1.0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IATF 16949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9001</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26262</a:t>
                      </a:r>
                    </a:p>
                  </a:txBody>
                  <a:tcPr anchor="ctr"/>
                </a:tc>
                <a:extLst>
                  <a:ext uri="{0D108BD9-81ED-4DB2-BD59-A6C34878D82A}">
                    <a16:rowId xmlns="" xmlns:a16="http://schemas.microsoft.com/office/drawing/2014/main" val="10008"/>
                  </a:ext>
                </a:extLst>
              </a:tr>
              <a:tr h="607850">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5-7.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Activities for Off-the-Shelf</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Identification of Off-the-Shelf Component and obtaining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3rd Party’s Document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should be complete.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3rd Party Cybersecurity document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a:t>
                      </a: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ISO/SAE 21434 -6:v1.0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IATF 16949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9001</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26262</a:t>
                      </a:r>
                    </a:p>
                  </a:txBody>
                  <a:tcPr anchor="ctr"/>
                </a:tc>
                <a:extLst>
                  <a:ext uri="{0D108BD9-81ED-4DB2-BD59-A6C34878D82A}">
                    <a16:rowId xmlns="" xmlns:a16="http://schemas.microsoft.com/office/drawing/2014/main" val="10010"/>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5-8.</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Assessment</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The Cybersecurity Assessor establishes the assessment plan and performs the assessment.</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Assessor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Assessment Report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a:t>
                      </a: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ISO/SAE 21434 -6:v1.0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IATF 16949</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9001</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pt-BR"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 26262</a:t>
                      </a:r>
                    </a:p>
                  </a:txBody>
                  <a:tcPr anchor="ctr"/>
                </a:tc>
                <a:extLst>
                  <a:ext uri="{0D108BD9-81ED-4DB2-BD59-A6C34878D82A}">
                    <a16:rowId xmlns="" xmlns:a16="http://schemas.microsoft.com/office/drawing/2014/main" val="10009"/>
                  </a:ext>
                </a:extLst>
              </a:tr>
            </a:tbl>
          </a:graphicData>
        </a:graphic>
      </p:graphicFrame>
      <p:sp>
        <p:nvSpPr>
          <p:cNvPr id="14" name="모서리가 둥근 직사각형 13"/>
          <p:cNvSpPr/>
          <p:nvPr/>
        </p:nvSpPr>
        <p:spPr>
          <a:xfrm>
            <a:off x="225653" y="156800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5" name="모서리가 둥근 직사각형 14"/>
          <p:cNvSpPr/>
          <p:nvPr/>
        </p:nvSpPr>
        <p:spPr>
          <a:xfrm>
            <a:off x="225653" y="217426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225653" y="270892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25653" y="325478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25653" y="384263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225653" y="445552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5" name="모서리가 둥근 직사각형 24"/>
          <p:cNvSpPr/>
          <p:nvPr/>
        </p:nvSpPr>
        <p:spPr>
          <a:xfrm>
            <a:off x="225653" y="573490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0" name="모서리가 둥근 직사각형 19"/>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0"/>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2" name="직사각형 21"/>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3" name="직사각형 22"/>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9" name="모서리가 둥근 직사각형 18"/>
          <p:cNvSpPr/>
          <p:nvPr/>
        </p:nvSpPr>
        <p:spPr>
          <a:xfrm>
            <a:off x="225653" y="5122011"/>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4970426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ISO/SAE 21434 standard </a:t>
            </a:r>
            <a:r>
              <a:rPr lang="en-US" altLang="ko-KR" sz="1800" dirty="0">
                <a:solidFill>
                  <a:srgbClr val="FFFFFF"/>
                </a:solidFill>
                <a:latin typeface="LG스마트체 Regular" panose="020B0600000101010101" pitchFamily="50" charset="-127"/>
                <a:ea typeface="LG스마트체 Regular" panose="020B0600000101010101" pitchFamily="50" charset="-127"/>
              </a:rPr>
              <a:t>for Cybersecurity Management &amp; Supporting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(2/2</a:t>
            </a:r>
            <a:r>
              <a:rPr lang="en-US" altLang="ko-KR" sz="1800" dirty="0">
                <a:solidFill>
                  <a:srgbClr val="FFFFFF"/>
                </a:solidFill>
                <a:latin typeface="LG스마트체 Regular" panose="020B0600000101010101" pitchFamily="50" charset="-127"/>
                <a:ea typeface="LG스마트체 Regular" panose="020B0600000101010101" pitchFamily="50" charset="-127"/>
              </a:rPr>
              <a: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5253128"/>
              </p:ext>
            </p:extLst>
          </p:nvPr>
        </p:nvGraphicFramePr>
        <p:xfrm>
          <a:off x="128464" y="965284"/>
          <a:ext cx="9649072" cy="4737222"/>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448272">
                  <a:extLst>
                    <a:ext uri="{9D8B030D-6E8A-4147-A177-3AD203B41FA5}">
                      <a16:colId xmlns="" xmlns:a16="http://schemas.microsoft.com/office/drawing/2014/main" val="20002"/>
                    </a:ext>
                  </a:extLst>
                </a:gridCol>
                <a:gridCol w="864096">
                  <a:extLst>
                    <a:ext uri="{9D8B030D-6E8A-4147-A177-3AD203B41FA5}">
                      <a16:colId xmlns="" xmlns:a16="http://schemas.microsoft.com/office/drawing/2014/main" val="20003"/>
                    </a:ext>
                  </a:extLst>
                </a:gridCol>
                <a:gridCol w="2088232">
                  <a:extLst>
                    <a:ext uri="{9D8B030D-6E8A-4147-A177-3AD203B41FA5}">
                      <a16:colId xmlns="" xmlns:a16="http://schemas.microsoft.com/office/drawing/2014/main" val="20004"/>
                    </a:ext>
                  </a:extLst>
                </a:gridCol>
                <a:gridCol w="1872208">
                  <a:extLst>
                    <a:ext uri="{9D8B030D-6E8A-4147-A177-3AD203B41FA5}">
                      <a16:colId xmlns="" xmlns:a16="http://schemas.microsoft.com/office/drawing/2014/main" val="20005"/>
                    </a:ext>
                  </a:extLst>
                </a:gridCol>
              </a:tblGrid>
              <a:tr h="345826">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5-9.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Configuration Management</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Manager (CSM) identifies the CI (Configuration Item) and manages it in compliance with the configuration management plan.</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Configuration Item</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Configuration Management Book</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Configuration Management Plan [refined]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21434-5:v1.0</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a:t>
                      </a:r>
                      <a:r>
                        <a:rPr kumimoji="0" lang="en-US" altLang="ko-KR" sz="900" baseline="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Development Standard Process</a:t>
                      </a:r>
                      <a:r>
                        <a:rPr kumimoji="0" lang="en-US" altLang="ko-KR" sz="900" baseline="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Regulation 2-18</a:t>
                      </a:r>
                    </a:p>
                  </a:txBody>
                  <a:tcPr anchor="ctr"/>
                </a:tc>
                <a:extLst>
                  <a:ext uri="{0D108BD9-81ED-4DB2-BD59-A6C34878D82A}">
                    <a16:rowId xmlns="" xmlns:a16="http://schemas.microsoft.com/office/drawing/2014/main" val="10006"/>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5-10.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Requirement Change Management</a:t>
                      </a: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Architect(CSA), SW PL, and Developer perform the impact analysis and implementation after receiving the CR agreed with OEM from SW PL.</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Architect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Technical Review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Requirements and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Verification Result</a:t>
                      </a:r>
                    </a:p>
                  </a:txBody>
                  <a:tcPr anchor="ctr"/>
                </a:tc>
                <a:tc>
                  <a:txBody>
                    <a:bodyPr/>
                    <a:lstStyle/>
                    <a:p>
                      <a:pPr marL="88900" indent="-88900" algn="l" fontAlgn="auto">
                        <a:spcBef>
                          <a:spcPts val="0"/>
                        </a:spcBef>
                        <a:spcAft>
                          <a:spcPts val="0"/>
                        </a:spcAft>
                        <a:defRPr/>
                      </a:pP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21434-5:v1.0</a:t>
                      </a:r>
                    </a:p>
                    <a:p>
                      <a:pPr marL="88900" indent="-88900" algn="l" fontAlgn="auto">
                        <a:spcBef>
                          <a:spcPts val="0"/>
                        </a:spcBef>
                        <a:spcAft>
                          <a:spcPts val="0"/>
                        </a:spcAft>
                        <a:defRPr/>
                      </a:pP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a:t>
                      </a:r>
                      <a:r>
                        <a:rPr kumimoji="0"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2-21</a:t>
                      </a:r>
                    </a:p>
                  </a:txBody>
                  <a:tcPr anchor="ctr"/>
                </a:tc>
                <a:extLst>
                  <a:ext uri="{0D108BD9-81ED-4DB2-BD59-A6C34878D82A}">
                    <a16:rowId xmlns="" xmlns:a16="http://schemas.microsoft.com/office/drawing/2014/main" val="10007"/>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5-11.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Vulnerabilities Change Management</a:t>
                      </a:r>
                    </a:p>
                  </a:txBody>
                  <a:tcPr anchor="ctr"/>
                </a:tc>
                <a:tc>
                  <a:txBody>
                    <a:bodyPr/>
                    <a:lstStyle/>
                    <a:p>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Architect(CSA) and Developer perform the impact analysis and implementation after receiving the CR related to new vulnerabilities agreed with OEM from SW PL.</a:t>
                      </a: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Architect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Impact Analysis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Requirements and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Verification Result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21434-5:v1.0</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2-21</a:t>
                      </a:r>
                    </a:p>
                  </a:txBody>
                  <a:tcPr anchor="ctr"/>
                </a:tc>
                <a:extLst>
                  <a:ext uri="{0D108BD9-81ED-4DB2-BD59-A6C34878D82A}">
                    <a16:rowId xmlns="" xmlns:a16="http://schemas.microsoft.com/office/drawing/2014/main" val="10001"/>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5-12.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Requirements confirm review</a:t>
                      </a:r>
                    </a:p>
                  </a:txBody>
                  <a:tcPr anchor="ctr"/>
                </a:tc>
                <a:tc>
                  <a:txBody>
                    <a:bodyPr/>
                    <a:lstStyle/>
                    <a:p>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SW PL holds the SW Requirement Baseline Workshop and confirms the first baseline agreed with customer.</a:t>
                      </a: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SW PL</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Requirements confirmation review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1-6</a:t>
                      </a:r>
                    </a:p>
                  </a:txBody>
                  <a:tcPr anchor="ctr"/>
                </a:tc>
                <a:extLst>
                  <a:ext uri="{0D108BD9-81ED-4DB2-BD59-A6C34878D82A}">
                    <a16:rowId xmlns="" xmlns:a16="http://schemas.microsoft.com/office/drawing/2014/main" val="10002"/>
                  </a:ext>
                </a:extLst>
              </a:tr>
              <a:tr h="5379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5-13.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Feature</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complete review</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SW PL holds the Feature Complete Declaration meeting and declares the Feature Complete after reviewing work-products with stakeholders.</a:t>
                      </a: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SW PL</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Feature Complete Review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2-15</a:t>
                      </a:r>
                    </a:p>
                  </a:txBody>
                  <a:tcPr anchor="ctr"/>
                </a:tc>
                <a:extLst>
                  <a:ext uri="{0D108BD9-81ED-4DB2-BD59-A6C34878D82A}">
                    <a16:rowId xmlns="" xmlns:a16="http://schemas.microsoft.com/office/drawing/2014/main" val="10003"/>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5-14. </a:t>
                      </a:r>
                    </a:p>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 completion Review</a:t>
                      </a:r>
                    </a:p>
                  </a:txBody>
                  <a:tcPr anchor="ctr"/>
                </a:tc>
                <a:tc>
                  <a:txBody>
                    <a:bodyPr/>
                    <a:lstStyle/>
                    <a:p>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DQA confirms the version for production or release after complete the SW Qualification test(NPI process).</a:t>
                      </a: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SW PL</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 completion review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4-11</a:t>
                      </a:r>
                    </a:p>
                  </a:txBody>
                  <a:tcPr anchor="ctr"/>
                </a:tc>
                <a:extLst>
                  <a:ext uri="{0D108BD9-81ED-4DB2-BD59-A6C34878D82A}">
                    <a16:rowId xmlns="" xmlns:a16="http://schemas.microsoft.com/office/drawing/2014/main" val="10004"/>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a:t>
                      </a:r>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5-15. </a:t>
                      </a:r>
                    </a:p>
                    <a:p>
                      <a:pPr latinLnBrk="1"/>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Threat countermeasure development management</a:t>
                      </a:r>
                    </a:p>
                  </a:txBody>
                  <a:tcPr anchor="ctr"/>
                </a:tc>
                <a:tc>
                  <a:txBody>
                    <a:bodyPr/>
                    <a:lstStyle/>
                    <a:p>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CS Manager manages countermeasure development.</a:t>
                      </a: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Incident Response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response action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[refined]</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21434 -8:v1.0</a:t>
                      </a:r>
                    </a:p>
                  </a:txBody>
                  <a:tcPr anchor="ctr"/>
                </a:tc>
                <a:extLst>
                  <a:ext uri="{0D108BD9-81ED-4DB2-BD59-A6C34878D82A}">
                    <a16:rowId xmlns="" xmlns:a16="http://schemas.microsoft.com/office/drawing/2014/main" val="10005"/>
                  </a:ext>
                </a:extLst>
              </a:tr>
            </a:tbl>
          </a:graphicData>
        </a:graphic>
      </p:graphicFrame>
      <p:sp>
        <p:nvSpPr>
          <p:cNvPr id="14" name="모서리가 둥근 직사각형 13"/>
          <p:cNvSpPr/>
          <p:nvPr/>
        </p:nvSpPr>
        <p:spPr>
          <a:xfrm>
            <a:off x="254764" y="152659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5" name="모서리가 둥근 직사각형 14"/>
          <p:cNvSpPr/>
          <p:nvPr/>
        </p:nvSpPr>
        <p:spPr>
          <a:xfrm>
            <a:off x="255332" y="222169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248989" y="362643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38856" y="420249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38856" y="479638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모서리가 둥근 직사각형 25"/>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7" name="모서리가 둥근 직사각형 26"/>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8" name="직사각형 27"/>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9" name="직사각형 28"/>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9" name="모서리가 둥근 직사각형 18"/>
          <p:cNvSpPr/>
          <p:nvPr/>
        </p:nvSpPr>
        <p:spPr>
          <a:xfrm>
            <a:off x="238856" y="530316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0" name="모서리가 둥근 직사각형 19"/>
          <p:cNvSpPr/>
          <p:nvPr/>
        </p:nvSpPr>
        <p:spPr>
          <a:xfrm>
            <a:off x="239859" y="29420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5266649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Cybersecurity Management &amp; Supporting</a:t>
            </a:r>
            <a:r>
              <a:rPr lang="ko-KR" altLang="en-US" sz="1800">
                <a:latin typeface="LG스마트체 Regular" panose="020B0600000101010101" pitchFamily="50" charset="-127"/>
                <a:ea typeface="LG스마트체 Regular" panose="020B0600000101010101" pitchFamily="50" charset="-127"/>
              </a:rPr>
              <a:t> </a:t>
            </a:r>
            <a:r>
              <a:rPr lang="en-US" altLang="ko-KR" sz="1800" dirty="0">
                <a:latin typeface="LG스마트체 Regular" panose="020B0600000101010101" pitchFamily="50" charset="-127"/>
                <a:ea typeface="LG스마트체 Regular" panose="020B0600000101010101" pitchFamily="50" charset="-127"/>
              </a:rPr>
              <a:t>Role &amp; Responsibility (1/2)</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101</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chemeClr val="bg1"/>
                </a:solidFill>
                <a:latin typeface="LG스마트체 Regular" panose="020B0600000101010101" pitchFamily="50" charset="-127"/>
                <a:ea typeface="LG스마트체 Regular" panose="020B0600000101010101" pitchFamily="50" charset="-127"/>
              </a:rPr>
              <a:t>5</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6" name="표 5"/>
          <p:cNvGraphicFramePr>
            <a:graphicFrameLocks noGrp="1"/>
          </p:cNvGraphicFramePr>
          <p:nvPr>
            <p:extLst>
              <p:ext uri="{D42A27DB-BD31-4B8C-83A1-F6EECF244321}">
                <p14:modId xmlns:p14="http://schemas.microsoft.com/office/powerpoint/2010/main" val="4205315017"/>
              </p:ext>
            </p:extLst>
          </p:nvPr>
        </p:nvGraphicFramePr>
        <p:xfrm>
          <a:off x="80534" y="904357"/>
          <a:ext cx="9120377" cy="5692995"/>
        </p:xfrm>
        <a:graphic>
          <a:graphicData uri="http://schemas.openxmlformats.org/drawingml/2006/table">
            <a:tbl>
              <a:tblPr firstRow="1" bandRow="1">
                <a:tableStyleId>{5940675A-B579-460E-94D1-54222C63F5DA}</a:tableStyleId>
              </a:tblPr>
              <a:tblGrid>
                <a:gridCol w="2015769">
                  <a:extLst>
                    <a:ext uri="{9D8B030D-6E8A-4147-A177-3AD203B41FA5}">
                      <a16:colId xmlns:a16="http://schemas.microsoft.com/office/drawing/2014/main" xmlns="" val="20000"/>
                    </a:ext>
                  </a:extLst>
                </a:gridCol>
                <a:gridCol w="1942447">
                  <a:extLst>
                    <a:ext uri="{9D8B030D-6E8A-4147-A177-3AD203B41FA5}">
                      <a16:colId xmlns:a16="http://schemas.microsoft.com/office/drawing/2014/main" xmlns="" val="20001"/>
                    </a:ext>
                  </a:extLst>
                </a:gridCol>
                <a:gridCol w="664195">
                  <a:extLst>
                    <a:ext uri="{9D8B030D-6E8A-4147-A177-3AD203B41FA5}">
                      <a16:colId xmlns:a16="http://schemas.microsoft.com/office/drawing/2014/main" xmlns="" val="20003"/>
                    </a:ext>
                  </a:extLst>
                </a:gridCol>
                <a:gridCol w="664195">
                  <a:extLst>
                    <a:ext uri="{9D8B030D-6E8A-4147-A177-3AD203B41FA5}">
                      <a16:colId xmlns:a16="http://schemas.microsoft.com/office/drawing/2014/main" xmlns="" val="20004"/>
                    </a:ext>
                  </a:extLst>
                </a:gridCol>
                <a:gridCol w="664195">
                  <a:extLst>
                    <a:ext uri="{9D8B030D-6E8A-4147-A177-3AD203B41FA5}">
                      <a16:colId xmlns:a16="http://schemas.microsoft.com/office/drawing/2014/main" xmlns="" val="20005"/>
                    </a:ext>
                  </a:extLst>
                </a:gridCol>
                <a:gridCol w="809119">
                  <a:extLst>
                    <a:ext uri="{9D8B030D-6E8A-4147-A177-3AD203B41FA5}">
                      <a16:colId xmlns:a16="http://schemas.microsoft.com/office/drawing/2014/main" xmlns="" val="20006"/>
                    </a:ext>
                  </a:extLst>
                </a:gridCol>
                <a:gridCol w="664195">
                  <a:extLst>
                    <a:ext uri="{9D8B030D-6E8A-4147-A177-3AD203B41FA5}">
                      <a16:colId xmlns:a16="http://schemas.microsoft.com/office/drawing/2014/main" xmlns="" val="20007"/>
                    </a:ext>
                  </a:extLst>
                </a:gridCol>
                <a:gridCol w="848131">
                  <a:extLst>
                    <a:ext uri="{9D8B030D-6E8A-4147-A177-3AD203B41FA5}">
                      <a16:colId xmlns:a16="http://schemas.microsoft.com/office/drawing/2014/main" xmlns="" val="20009"/>
                    </a:ext>
                  </a:extLst>
                </a:gridCol>
                <a:gridCol w="848131">
                  <a:extLst>
                    <a:ext uri="{9D8B030D-6E8A-4147-A177-3AD203B41FA5}">
                      <a16:colId xmlns:a16="http://schemas.microsoft.com/office/drawing/2014/main" xmlns="" val="20008"/>
                    </a:ext>
                  </a:extLst>
                </a:gridCol>
              </a:tblGrid>
              <a:tr h="662051">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Process Area</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Work Product</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CSM</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CSA</a:t>
                      </a: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DEV</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Configuration</a:t>
                      </a:r>
                    </a:p>
                    <a:p>
                      <a:pPr algn="ctr" latinLnBrk="1"/>
                      <a:r>
                        <a:rPr lang="en-US" altLang="ko-KR" sz="800" dirty="0">
                          <a:latin typeface="LG스마트체 Regular" panose="020B0600000101010101" pitchFamily="50" charset="-127"/>
                          <a:ea typeface="LG스마트체 Regular" panose="020B0600000101010101" pitchFamily="50" charset="-127"/>
                        </a:rPr>
                        <a:t>Manager</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PL/</a:t>
                      </a:r>
                      <a:br>
                        <a:rPr lang="en-US" altLang="ko-KR" sz="800" dirty="0">
                          <a:latin typeface="LG스마트체 Regular" panose="020B0600000101010101" pitchFamily="50" charset="-127"/>
                          <a:ea typeface="LG스마트체 Regular" panose="020B0600000101010101" pitchFamily="50" charset="-127"/>
                        </a:rPr>
                      </a:br>
                      <a:r>
                        <a:rPr lang="en-US" altLang="ko-KR" sz="800" dirty="0">
                          <a:latin typeface="LG스마트체 Regular" panose="020B0600000101010101" pitchFamily="50" charset="-127"/>
                          <a:ea typeface="LG스마트체 Regular" panose="020B0600000101010101" pitchFamily="50" charset="-127"/>
                        </a:rPr>
                        <a:t>SW</a:t>
                      </a:r>
                      <a:r>
                        <a:rPr lang="en-US" altLang="ko-KR" sz="800" baseline="0" dirty="0">
                          <a:latin typeface="LG스마트체 Regular" panose="020B0600000101010101" pitchFamily="50" charset="-127"/>
                          <a:ea typeface="LG스마트체 Regular" panose="020B0600000101010101" pitchFamily="50" charset="-127"/>
                        </a:rPr>
                        <a:t> PL</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solidFill>
                            <a:srgbClr val="FF0000"/>
                          </a:solidFill>
                          <a:latin typeface="LG스마트체 Regular" panose="020B0600000101010101" pitchFamily="50" charset="-127"/>
                          <a:ea typeface="LG스마트체 Regular" panose="020B0600000101010101" pitchFamily="50" charset="-127"/>
                        </a:rPr>
                        <a:t>Cybersecurity Auditor</a:t>
                      </a:r>
                    </a:p>
                  </a:txBody>
                  <a:tcPr anchor="ctr">
                    <a:solidFill>
                      <a:schemeClr val="bg1">
                        <a:lumMod val="85000"/>
                      </a:schemeClr>
                    </a:solidFill>
                  </a:tcPr>
                </a:tc>
                <a:tc>
                  <a:txBody>
                    <a:bodyPr/>
                    <a:lstStyle/>
                    <a:p>
                      <a:pPr algn="ctr" latinLnBrk="1"/>
                      <a:r>
                        <a:rPr lang="en-US" altLang="ko-KR" sz="800" dirty="0">
                          <a:latin typeface="LG스마트체 Regular" panose="020B0600000101010101" pitchFamily="50" charset="-127"/>
                          <a:ea typeface="LG스마트체 Regular" panose="020B0600000101010101" pitchFamily="50" charset="-127"/>
                        </a:rPr>
                        <a:t>Cyber</a:t>
                      </a:r>
                      <a:r>
                        <a:rPr lang="en-US" altLang="ko-KR" sz="800" baseline="0" dirty="0">
                          <a:latin typeface="LG스마트체 Regular" panose="020B0600000101010101" pitchFamily="50" charset="-127"/>
                          <a:ea typeface="LG스마트체 Regular" panose="020B0600000101010101" pitchFamily="50" charset="-127"/>
                        </a:rPr>
                        <a:t>s</a:t>
                      </a:r>
                      <a:r>
                        <a:rPr lang="en-US" altLang="ko-KR" sz="800" dirty="0">
                          <a:latin typeface="LG스마트체 Regular" panose="020B0600000101010101" pitchFamily="50" charset="-127"/>
                          <a:ea typeface="LG스마트체 Regular" panose="020B0600000101010101" pitchFamily="50" charset="-127"/>
                        </a:rPr>
                        <a:t>ecurity</a:t>
                      </a:r>
                    </a:p>
                    <a:p>
                      <a:pPr algn="ctr" latinLnBrk="1"/>
                      <a:r>
                        <a:rPr lang="en-US" altLang="ko-KR" sz="800" dirty="0">
                          <a:latin typeface="LG스마트체 Regular" panose="020B0600000101010101" pitchFamily="50" charset="-127"/>
                          <a:ea typeface="LG스마트체 Regular" panose="020B0600000101010101" pitchFamily="50" charset="-127"/>
                        </a:rPr>
                        <a:t>Assessor</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374268">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 Establish Cybersecurity Plan</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Plan</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1"/>
                  </a:ext>
                </a:extLst>
              </a:tr>
              <a:tr h="360040">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5-2. Development of CIA &amp; suppliers’ CIA</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CIA</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err="1">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Supplier_Evaluation_Checklist</a:t>
                      </a:r>
                      <a:endPar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I</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2"/>
                  </a:ext>
                </a:extLst>
              </a:tr>
              <a:tr h="360040">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5-3. Release of CIA</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CIA [Confirmed]</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I</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3"/>
                  </a:ext>
                </a:extLst>
              </a:tr>
              <a:tr h="360040">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5-4. Release of Cybersecurity Plan</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Plan [Confirmation]</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4"/>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5-5. Reuse Analysis</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Reuse Analysis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Risk reduction activity</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R</a:t>
                      </a:r>
                      <a:br>
                        <a:rPr lang="en-US" altLang="ko-KR" sz="900" baseline="0" dirty="0" smtClean="0">
                          <a:latin typeface="LG스마트체 Regular" panose="020B0600000101010101" pitchFamily="50" charset="-127"/>
                          <a:ea typeface="LG스마트체 Regular" panose="020B0600000101010101" pitchFamily="50" charset="-127"/>
                        </a:rPr>
                      </a:br>
                      <a:r>
                        <a:rPr lang="en-US" altLang="ko-KR" sz="900" baseline="0" dirty="0" smtClean="0">
                          <a:solidFill>
                            <a:srgbClr val="FF0000"/>
                          </a:solidFill>
                          <a:latin typeface="LG스마트체 Regular" panose="020B0600000101010101" pitchFamily="50" charset="-127"/>
                          <a:ea typeface="LG스마트체 Regular" panose="020B0600000101010101" pitchFamily="50" charset="-127"/>
                        </a:rPr>
                        <a:t>A(Leader)</a:t>
                      </a:r>
                      <a:endParaRPr lang="en-US" altLang="ko-KR" sz="900" baseline="0"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5"/>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5-6. Out-of-Context Component Validation</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Out-of-Context Validation Report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09"/>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5-7. Cybersecurity Activities for Off-the-Shelf</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3rd Party Cybersecurity document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extLst>
                  <a:ext uri="{0D108BD9-81ED-4DB2-BD59-A6C34878D82A}">
                    <a16:rowId xmlns:a16="http://schemas.microsoft.com/office/drawing/2014/main" xmlns="" val="10010"/>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5-8. Cybersecurity Assessment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Assessment Report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R</a:t>
                      </a:r>
                    </a:p>
                  </a:txBody>
                  <a:tcPr anchor="ctr"/>
                </a:tc>
                <a:extLst>
                  <a:ext uri="{0D108BD9-81ED-4DB2-BD59-A6C34878D82A}">
                    <a16:rowId xmlns:a16="http://schemas.microsoft.com/office/drawing/2014/main" xmlns="" val="10006"/>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5-9. Configuration Management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Configuration Item</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Configuration Management Book</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Configuration Management Plan [refined]</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7"/>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5-10. Requirement Change Management</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Technical Review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Requirements and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Verification Result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A</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8"/>
                  </a:ext>
                </a:extLst>
              </a:tr>
            </a:tbl>
          </a:graphicData>
        </a:graphic>
      </p:graphicFrame>
      <p:sp>
        <p:nvSpPr>
          <p:cNvPr id="14" name="직사각형 13"/>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spTree>
    <p:extLst>
      <p:ext uri="{BB962C8B-B14F-4D97-AF65-F5344CB8AC3E}">
        <p14:creationId xmlns:p14="http://schemas.microsoft.com/office/powerpoint/2010/main" val="1021288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Cybersecurity Management &amp; Supporting</a:t>
            </a:r>
            <a:r>
              <a:rPr lang="ko-KR" altLang="en-US" sz="1800">
                <a:latin typeface="LG스마트체 Regular" panose="020B0600000101010101" pitchFamily="50" charset="-127"/>
                <a:ea typeface="LG스마트체 Regular" panose="020B0600000101010101" pitchFamily="50" charset="-127"/>
              </a:rPr>
              <a:t> </a:t>
            </a:r>
            <a:r>
              <a:rPr lang="en-US" altLang="ko-KR" sz="1800" dirty="0">
                <a:latin typeface="LG스마트체 Regular" panose="020B0600000101010101" pitchFamily="50" charset="-127"/>
                <a:ea typeface="LG스마트체 Regular" panose="020B0600000101010101" pitchFamily="50" charset="-127"/>
              </a:rPr>
              <a:t>Role &amp; Responsibility (2/2)</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102</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chemeClr val="bg1"/>
                </a:solidFill>
                <a:latin typeface="LG스마트체 Regular" panose="020B0600000101010101" pitchFamily="50" charset="-127"/>
                <a:ea typeface="LG스마트체 Regular" panose="020B0600000101010101" pitchFamily="50" charset="-127"/>
              </a:rPr>
              <a:t>5</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sp>
        <p:nvSpPr>
          <p:cNvPr id="10" name="직사각형 9"/>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graphicFrame>
        <p:nvGraphicFramePr>
          <p:cNvPr id="11" name="표 10"/>
          <p:cNvGraphicFramePr>
            <a:graphicFrameLocks noGrp="1"/>
          </p:cNvGraphicFramePr>
          <p:nvPr>
            <p:extLst>
              <p:ext uri="{D42A27DB-BD31-4B8C-83A1-F6EECF244321}">
                <p14:modId xmlns:p14="http://schemas.microsoft.com/office/powerpoint/2010/main" val="1634403083"/>
              </p:ext>
            </p:extLst>
          </p:nvPr>
        </p:nvGraphicFramePr>
        <p:xfrm>
          <a:off x="80534" y="1024529"/>
          <a:ext cx="9696999" cy="3587087"/>
        </p:xfrm>
        <a:graphic>
          <a:graphicData uri="http://schemas.openxmlformats.org/drawingml/2006/table">
            <a:tbl>
              <a:tblPr firstRow="1" bandRow="1">
                <a:tableStyleId>{5940675A-B579-460E-94D1-54222C63F5DA}</a:tableStyleId>
              </a:tblPr>
              <a:tblGrid>
                <a:gridCol w="1551401">
                  <a:extLst>
                    <a:ext uri="{9D8B030D-6E8A-4147-A177-3AD203B41FA5}">
                      <a16:colId xmlns:a16="http://schemas.microsoft.com/office/drawing/2014/main" xmlns="" val="20000"/>
                    </a:ext>
                  </a:extLst>
                </a:gridCol>
                <a:gridCol w="1729018">
                  <a:extLst>
                    <a:ext uri="{9D8B030D-6E8A-4147-A177-3AD203B41FA5}">
                      <a16:colId xmlns:a16="http://schemas.microsoft.com/office/drawing/2014/main" xmlns="" val="20001"/>
                    </a:ext>
                  </a:extLst>
                </a:gridCol>
                <a:gridCol w="534715">
                  <a:extLst>
                    <a:ext uri="{9D8B030D-6E8A-4147-A177-3AD203B41FA5}">
                      <a16:colId xmlns:a16="http://schemas.microsoft.com/office/drawing/2014/main" xmlns="" val="20003"/>
                    </a:ext>
                  </a:extLst>
                </a:gridCol>
                <a:gridCol w="534715">
                  <a:extLst>
                    <a:ext uri="{9D8B030D-6E8A-4147-A177-3AD203B41FA5}">
                      <a16:colId xmlns:a16="http://schemas.microsoft.com/office/drawing/2014/main" xmlns="" val="20004"/>
                    </a:ext>
                  </a:extLst>
                </a:gridCol>
                <a:gridCol w="534715">
                  <a:extLst>
                    <a:ext uri="{9D8B030D-6E8A-4147-A177-3AD203B41FA5}">
                      <a16:colId xmlns:a16="http://schemas.microsoft.com/office/drawing/2014/main" xmlns="" val="20005"/>
                    </a:ext>
                  </a:extLst>
                </a:gridCol>
                <a:gridCol w="534715">
                  <a:extLst>
                    <a:ext uri="{9D8B030D-6E8A-4147-A177-3AD203B41FA5}">
                      <a16:colId xmlns:a16="http://schemas.microsoft.com/office/drawing/2014/main" xmlns="" val="20006"/>
                    </a:ext>
                  </a:extLst>
                </a:gridCol>
                <a:gridCol w="534715">
                  <a:extLst>
                    <a:ext uri="{9D8B030D-6E8A-4147-A177-3AD203B41FA5}">
                      <a16:colId xmlns:a16="http://schemas.microsoft.com/office/drawing/2014/main" xmlns="" val="20007"/>
                    </a:ext>
                  </a:extLst>
                </a:gridCol>
                <a:gridCol w="534715">
                  <a:extLst>
                    <a:ext uri="{9D8B030D-6E8A-4147-A177-3AD203B41FA5}">
                      <a16:colId xmlns:a16="http://schemas.microsoft.com/office/drawing/2014/main" xmlns="" val="20008"/>
                    </a:ext>
                  </a:extLst>
                </a:gridCol>
                <a:gridCol w="534715">
                  <a:extLst>
                    <a:ext uri="{9D8B030D-6E8A-4147-A177-3AD203B41FA5}">
                      <a16:colId xmlns:a16="http://schemas.microsoft.com/office/drawing/2014/main" xmlns="" val="20009"/>
                    </a:ext>
                  </a:extLst>
                </a:gridCol>
                <a:gridCol w="534715">
                  <a:extLst>
                    <a:ext uri="{9D8B030D-6E8A-4147-A177-3AD203B41FA5}">
                      <a16:colId xmlns:a16="http://schemas.microsoft.com/office/drawing/2014/main" xmlns="" val="20014"/>
                    </a:ext>
                  </a:extLst>
                </a:gridCol>
                <a:gridCol w="534715">
                  <a:extLst>
                    <a:ext uri="{9D8B030D-6E8A-4147-A177-3AD203B41FA5}">
                      <a16:colId xmlns:a16="http://schemas.microsoft.com/office/drawing/2014/main" xmlns="" val="20013"/>
                    </a:ext>
                  </a:extLst>
                </a:gridCol>
                <a:gridCol w="534715">
                  <a:extLst>
                    <a:ext uri="{9D8B030D-6E8A-4147-A177-3AD203B41FA5}">
                      <a16:colId xmlns:a16="http://schemas.microsoft.com/office/drawing/2014/main" xmlns="" val="20010"/>
                    </a:ext>
                  </a:extLst>
                </a:gridCol>
                <a:gridCol w="534715">
                  <a:extLst>
                    <a:ext uri="{9D8B030D-6E8A-4147-A177-3AD203B41FA5}">
                      <a16:colId xmlns:a16="http://schemas.microsoft.com/office/drawing/2014/main" xmlns="" val="20011"/>
                    </a:ext>
                  </a:extLst>
                </a:gridCol>
                <a:gridCol w="534715">
                  <a:extLst>
                    <a:ext uri="{9D8B030D-6E8A-4147-A177-3AD203B41FA5}">
                      <a16:colId xmlns:a16="http://schemas.microsoft.com/office/drawing/2014/main" xmlns="" val="20012"/>
                    </a:ext>
                  </a:extLst>
                </a:gridCol>
              </a:tblGrid>
              <a:tr h="662051">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Process Area</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Work Product</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CSM</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CSA</a:t>
                      </a: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DEV</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a:solidFill>
                            <a:schemeClr val="tx1"/>
                          </a:solidFill>
                          <a:latin typeface="LG스마트체 Regular" panose="020B0600000101010101" pitchFamily="50" charset="-127"/>
                          <a:ea typeface="LG스마트체 Regular" panose="020B0600000101010101" pitchFamily="50" charset="-127"/>
                          <a:cs typeface="+mn-cs"/>
                        </a:rPr>
                        <a:t>Configuration</a:t>
                      </a:r>
                    </a:p>
                    <a:p>
                      <a:pPr marL="0" algn="ctr" defTabSz="914400" rtl="0" eaLnBrk="1" latinLnBrk="1" hangingPunct="1"/>
                      <a:r>
                        <a:rPr lang="en-US" altLang="ko-KR" sz="700" kern="1200" dirty="0">
                          <a:solidFill>
                            <a:schemeClr val="tx1"/>
                          </a:solidFill>
                          <a:latin typeface="LG스마트체 Regular" panose="020B0600000101010101" pitchFamily="50" charset="-127"/>
                          <a:ea typeface="LG스마트체 Regular" panose="020B0600000101010101" pitchFamily="50" charset="-127"/>
                          <a:cs typeface="+mn-cs"/>
                        </a:rPr>
                        <a:t>Manager</a:t>
                      </a:r>
                      <a:endParaRPr lang="ko-KR" altLang="en-US" sz="7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PL/</a:t>
                      </a:r>
                      <a:b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br>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SW PL</a:t>
                      </a:r>
                    </a:p>
                  </a:txBody>
                  <a:tcPr anchor="ctr">
                    <a:solidFill>
                      <a:schemeClr val="bg1">
                        <a:lumMod val="85000"/>
                      </a:schemeClr>
                    </a:solidFill>
                  </a:tcPr>
                </a:tc>
                <a:tc>
                  <a:txBody>
                    <a:bodyPr/>
                    <a:lstStyle/>
                    <a:p>
                      <a:pPr marL="0" algn="ctr"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DQA</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a:solidFill>
                            <a:schemeClr val="tx1"/>
                          </a:solidFill>
                          <a:latin typeface="LG스마트체 Regular" panose="020B0600000101010101" pitchFamily="50" charset="-127"/>
                          <a:ea typeface="LG스마트체 Regular" panose="020B0600000101010101" pitchFamily="50" charset="-127"/>
                          <a:cs typeface="+mn-cs"/>
                        </a:rPr>
                        <a:t>IR</a:t>
                      </a:r>
                    </a:p>
                    <a:p>
                      <a:pPr marL="0" algn="ctr" defTabSz="914400" rtl="0" eaLnBrk="1" latinLnBrk="1" hangingPunct="1"/>
                      <a:r>
                        <a:rPr lang="en-US" altLang="ko-KR" sz="700" kern="1200" dirty="0">
                          <a:solidFill>
                            <a:schemeClr val="tx1"/>
                          </a:solidFill>
                          <a:latin typeface="LG스마트체 Regular" panose="020B0600000101010101" pitchFamily="50" charset="-127"/>
                          <a:ea typeface="LG스마트체 Regular" panose="020B0600000101010101" pitchFamily="50" charset="-127"/>
                          <a:cs typeface="+mn-cs"/>
                        </a:rPr>
                        <a:t>Manager</a:t>
                      </a:r>
                      <a:endParaRPr lang="ko-KR" altLang="en-US" sz="7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a:solidFill>
                            <a:srgbClr val="FF0000"/>
                          </a:solidFill>
                          <a:latin typeface="LG스마트체 Regular" panose="020B0600000101010101" pitchFamily="50" charset="-127"/>
                          <a:ea typeface="LG스마트체 Regular" panose="020B0600000101010101" pitchFamily="50" charset="-127"/>
                          <a:cs typeface="+mn-cs"/>
                        </a:rPr>
                        <a:t>PTM</a:t>
                      </a:r>
                      <a:endParaRPr lang="ko-KR" altLang="en-US" sz="700" kern="1200" dirty="0">
                        <a:solidFill>
                          <a:srgbClr val="FF0000"/>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smtClean="0">
                          <a:solidFill>
                            <a:srgbClr val="FF0000"/>
                          </a:solidFill>
                          <a:latin typeface="LG스마트체 Regular" panose="020B0600000101010101" pitchFamily="50" charset="-127"/>
                          <a:ea typeface="LG스마트체 Regular" panose="020B0600000101010101" pitchFamily="50" charset="-127"/>
                          <a:cs typeface="+mn-cs"/>
                        </a:rPr>
                        <a:t>CSVTM</a:t>
                      </a:r>
                      <a:endParaRPr lang="ko-KR" altLang="en-US" sz="700" kern="1200" dirty="0">
                        <a:solidFill>
                          <a:srgbClr val="FF0000"/>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a:solidFill>
                            <a:schemeClr val="tx1"/>
                          </a:solidFill>
                          <a:latin typeface="LG스마트체 Regular" panose="020B0600000101010101" pitchFamily="50" charset="-127"/>
                          <a:ea typeface="LG스마트체 Regular" panose="020B0600000101010101" pitchFamily="50" charset="-127"/>
                          <a:cs typeface="+mn-cs"/>
                        </a:rPr>
                        <a:t>SWQT Manager</a:t>
                      </a:r>
                    </a:p>
                  </a:txBody>
                  <a:tcPr anchor="ctr">
                    <a:solidFill>
                      <a:schemeClr val="bg1">
                        <a:lumMod val="85000"/>
                      </a:schemeClr>
                    </a:solidFill>
                  </a:tcPr>
                </a:tc>
                <a:tc>
                  <a:txBody>
                    <a:bodyPr/>
                    <a:lstStyle/>
                    <a:p>
                      <a:pPr marL="0" algn="ctr" defTabSz="914400" rtl="0" eaLnBrk="1" latinLnBrk="1" hangingPunct="1"/>
                      <a:r>
                        <a:rPr lang="en-US" altLang="ko-KR" sz="700" kern="1200" dirty="0" err="1">
                          <a:solidFill>
                            <a:schemeClr val="tx1"/>
                          </a:solidFill>
                          <a:latin typeface="LG스마트체 Regular" panose="020B0600000101010101" pitchFamily="50" charset="-127"/>
                          <a:ea typeface="LG스마트체 Regular" panose="020B0600000101010101" pitchFamily="50" charset="-127"/>
                          <a:cs typeface="+mn-cs"/>
                        </a:rPr>
                        <a:t>SysIT</a:t>
                      </a:r>
                      <a:r>
                        <a:rPr lang="en-US" altLang="ko-KR" sz="700" kern="1200" baseline="0" dirty="0">
                          <a:solidFill>
                            <a:schemeClr val="tx1"/>
                          </a:solidFill>
                          <a:latin typeface="LG스마트체 Regular" panose="020B0600000101010101" pitchFamily="50" charset="-127"/>
                          <a:ea typeface="LG스마트체 Regular" panose="020B0600000101010101" pitchFamily="50" charset="-127"/>
                          <a:cs typeface="+mn-cs"/>
                        </a:rPr>
                        <a:t> Manager</a:t>
                      </a:r>
                      <a:endParaRPr lang="ko-KR" altLang="en-US" sz="7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700" kern="1200" dirty="0" err="1">
                          <a:solidFill>
                            <a:schemeClr val="tx1"/>
                          </a:solidFill>
                          <a:latin typeface="LG스마트체 Regular" panose="020B0600000101010101" pitchFamily="50" charset="-127"/>
                          <a:ea typeface="LG스마트체 Regular" panose="020B0600000101010101" pitchFamily="50" charset="-127"/>
                          <a:cs typeface="+mn-cs"/>
                        </a:rPr>
                        <a:t>SysQT</a:t>
                      </a:r>
                      <a:r>
                        <a:rPr lang="en-US" altLang="ko-KR" sz="700" kern="1200" baseline="0" dirty="0">
                          <a:solidFill>
                            <a:schemeClr val="tx1"/>
                          </a:solidFill>
                          <a:latin typeface="LG스마트체 Regular" panose="020B0600000101010101" pitchFamily="50" charset="-127"/>
                          <a:ea typeface="LG스마트체 Regular" panose="020B0600000101010101" pitchFamily="50" charset="-127"/>
                          <a:cs typeface="+mn-cs"/>
                        </a:rPr>
                        <a:t> Manager</a:t>
                      </a:r>
                      <a:endParaRPr lang="ko-KR" altLang="en-US" sz="7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extLst>
                  <a:ext uri="{0D108BD9-81ED-4DB2-BD59-A6C34878D82A}">
                    <a16:rowId xmlns:a16="http://schemas.microsoft.com/office/drawing/2014/main" xmlns="" val="10000"/>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5-11. Vulnerabilities Change Management</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Impact Analysis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Requirements and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Verification Result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A</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a:latin typeface="LG스마트체 Regular" panose="020B0600000101010101" pitchFamily="50" charset="-127"/>
                          <a:ea typeface="LG스마트체 Regular" panose="020B0600000101010101" pitchFamily="50" charset="-127"/>
                        </a:rPr>
                        <a:t>-</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1"/>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5-12. SW Requirements confirm review</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Requirements confirmation review report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extLst>
                  <a:ext uri="{0D108BD9-81ED-4DB2-BD59-A6C34878D82A}">
                    <a16:rowId xmlns:a16="http://schemas.microsoft.com/office/drawing/2014/main" xmlns="" val="10002"/>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5-13. Feature</a:t>
                      </a: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 complete review</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Feature Complete Review Report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extLst>
                  <a:ext uri="{0D108BD9-81ED-4DB2-BD59-A6C34878D82A}">
                    <a16:rowId xmlns:a16="http://schemas.microsoft.com/office/drawing/2014/main" xmlns="" val="10003"/>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5-14. Qualification completion Review</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Qualification completion review report</a:t>
                      </a: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extLst>
                  <a:ext uri="{0D108BD9-81ED-4DB2-BD59-A6C34878D82A}">
                    <a16:rowId xmlns:a16="http://schemas.microsoft.com/office/drawing/2014/main" xmlns="" val="10004"/>
                  </a:ext>
                </a:extLst>
              </a:tr>
              <a:tr h="536949">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5-15. </a:t>
                      </a:r>
                    </a:p>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Threat countermeasure development management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response action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48881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Establish Cybersecurity Plan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Manager sets a cybersecurity activity plan in consideration of the project development plan </a:t>
            </a: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4093428"/>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sets a plan for performing cybersecurity activities based on the project development plan and agrees with cybersecurity officer of each area.</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an item's project schedule to identify key milestones and feature release schedules.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tailors the cybersecurity process that is applied according to the project situation by referring to CSMS development criteria.</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uses cybersecurity standard WBS to set detailed cybersecurity activity plan.</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sets a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 in conjunction with the project's key milestones.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defines the assignments and job roles to perform cybersecurity.</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considers and applies reuse, component out of context and off-the-shelf component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to perform reuse analysis by reviewing if the component to be reused is able to fulfill the cybersecurity requirements for the item or component and if existing documentation is sufficient to support integration of the component into an item or another component.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develops a plan to improve the capabilities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sets verification plans and targets in consultation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System/HW/SW DEV.</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agrees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stakeholders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the Cybersecurity Plan.</a:t>
            </a:r>
          </a:p>
          <a:p>
            <a:pPr marL="171450" lvl="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If necessary, cybersecurity plan could be modified during the project</a:t>
            </a: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994035" y="1830016"/>
            <a:ext cx="2048959"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5-1. Establish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401737" y="2079989"/>
            <a:ext cx="112723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831667"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a:t>
            </a:r>
          </a:p>
        </p:txBody>
      </p:sp>
      <p:sp>
        <p:nvSpPr>
          <p:cNvPr id="81" name="직사각형 80"/>
          <p:cNvSpPr/>
          <p:nvPr/>
        </p:nvSpPr>
        <p:spPr>
          <a:xfrm>
            <a:off x="1292133" y="1166555"/>
            <a:ext cx="4164923"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Project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for item development should be obtained from the OEM.</a:t>
            </a:r>
          </a:p>
        </p:txBody>
      </p:sp>
      <p:sp>
        <p:nvSpPr>
          <p:cNvPr id="82" name="직사각형 81"/>
          <p:cNvSpPr/>
          <p:nvPr/>
        </p:nvSpPr>
        <p:spPr>
          <a:xfrm>
            <a:off x="1136576" y="6021288"/>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 Cybersecurity plan should be agreed with stakeholders.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4" name="직사각형 83"/>
          <p:cNvSpPr/>
          <p:nvPr/>
        </p:nvSpPr>
        <p:spPr>
          <a:xfrm>
            <a:off x="462574" y="2422459"/>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schedule planning</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923803" y="2079989"/>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1551801" y="242241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Analyze project plan</a:t>
            </a:r>
          </a:p>
        </p:txBody>
      </p:sp>
      <p:sp>
        <p:nvSpPr>
          <p:cNvPr id="112" name="직사각형 111"/>
          <p:cNvSpPr/>
          <p:nvPr/>
        </p:nvSpPr>
        <p:spPr>
          <a:xfrm>
            <a:off x="1551801" y="292647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cybersecurity plan</a:t>
            </a:r>
          </a:p>
        </p:txBody>
      </p:sp>
      <p:sp>
        <p:nvSpPr>
          <p:cNvPr id="113" name="직사각형 112"/>
          <p:cNvSpPr/>
          <p:nvPr/>
        </p:nvSpPr>
        <p:spPr>
          <a:xfrm>
            <a:off x="1551801" y="343053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release planning</a:t>
            </a:r>
          </a:p>
        </p:txBody>
      </p:sp>
      <p:sp>
        <p:nvSpPr>
          <p:cNvPr id="114" name="직사각형 113"/>
          <p:cNvSpPr/>
          <p:nvPr/>
        </p:nvSpPr>
        <p:spPr>
          <a:xfrm>
            <a:off x="1551801" y="393458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Define Cybersecurity R&amp;R</a:t>
            </a:r>
          </a:p>
        </p:txBody>
      </p:sp>
      <p:sp>
        <p:nvSpPr>
          <p:cNvPr id="115" name="직사각형 114"/>
          <p:cNvSpPr/>
          <p:nvPr/>
        </p:nvSpPr>
        <p:spPr>
          <a:xfrm>
            <a:off x="1551801" y="443864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t>
            </a:r>
          </a:p>
          <a:p>
            <a:r>
              <a:rPr lang="en-US" altLang="ko-KR" sz="700" dirty="0">
                <a:solidFill>
                  <a:schemeClr val="tx1"/>
                </a:solidFill>
                <a:latin typeface="LG스마트체 Regular" panose="020B0600000101010101" pitchFamily="50" charset="-127"/>
                <a:ea typeface="LG스마트체 Regular" panose="020B0600000101010101" pitchFamily="50" charset="-127"/>
              </a:rPr>
              <a:t>training plan</a:t>
            </a:r>
          </a:p>
        </p:txBody>
      </p:sp>
      <p:sp>
        <p:nvSpPr>
          <p:cNvPr id="116" name="직사각형 115"/>
          <p:cNvSpPr/>
          <p:nvPr/>
        </p:nvSpPr>
        <p:spPr>
          <a:xfrm>
            <a:off x="462574" y="3427230"/>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Project release planning</a:t>
            </a:r>
          </a:p>
        </p:txBody>
      </p:sp>
      <p:sp>
        <p:nvSpPr>
          <p:cNvPr id="117" name="직사각형 116"/>
          <p:cNvSpPr/>
          <p:nvPr/>
        </p:nvSpPr>
        <p:spPr>
          <a:xfrm>
            <a:off x="462574" y="3934627"/>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Define project R&amp;R</a:t>
            </a:r>
          </a:p>
        </p:txBody>
      </p:sp>
      <p:sp>
        <p:nvSpPr>
          <p:cNvPr id="118" name="다이아몬드 117"/>
          <p:cNvSpPr/>
          <p:nvPr/>
        </p:nvSpPr>
        <p:spPr>
          <a:xfrm>
            <a:off x="2676756" y="4988972"/>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1551459" y="5484280"/>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5-2</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Development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&amp; suppliers’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2729852" y="4985140"/>
            <a:ext cx="892324"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Agreed with stakeholders</a:t>
            </a:r>
          </a:p>
        </p:txBody>
      </p:sp>
      <p:cxnSp>
        <p:nvCxnSpPr>
          <p:cNvPr id="121" name="직선 화살표 연결선 120"/>
          <p:cNvCxnSpPr>
            <a:stCxn id="84" idx="2"/>
            <a:endCxn id="116" idx="0"/>
          </p:cNvCxnSpPr>
          <p:nvPr/>
        </p:nvCxnSpPr>
        <p:spPr>
          <a:xfrm>
            <a:off x="952174" y="2782459"/>
            <a:ext cx="0" cy="644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116" idx="2"/>
            <a:endCxn id="117" idx="0"/>
          </p:cNvCxnSpPr>
          <p:nvPr/>
        </p:nvCxnSpPr>
        <p:spPr>
          <a:xfrm>
            <a:off x="952174" y="3787230"/>
            <a:ext cx="0" cy="147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a:stCxn id="84" idx="3"/>
            <a:endCxn id="111" idx="1"/>
          </p:cNvCxnSpPr>
          <p:nvPr/>
        </p:nvCxnSpPr>
        <p:spPr>
          <a:xfrm flipV="1">
            <a:off x="1441774" y="2602439"/>
            <a:ext cx="110027" cy="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p:cNvCxnSpPr>
            <a:stCxn id="116" idx="3"/>
            <a:endCxn id="113" idx="1"/>
          </p:cNvCxnSpPr>
          <p:nvPr/>
        </p:nvCxnSpPr>
        <p:spPr>
          <a:xfrm>
            <a:off x="1441774" y="3607230"/>
            <a:ext cx="110027" cy="3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p:cNvCxnSpPr>
            <a:stCxn id="117" idx="3"/>
            <a:endCxn id="114" idx="1"/>
          </p:cNvCxnSpPr>
          <p:nvPr/>
        </p:nvCxnSpPr>
        <p:spPr>
          <a:xfrm flipV="1">
            <a:off x="1441774" y="4114607"/>
            <a:ext cx="110027" cy="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a:stCxn id="111" idx="2"/>
            <a:endCxn id="112" idx="0"/>
          </p:cNvCxnSpPr>
          <p:nvPr/>
        </p:nvCxnSpPr>
        <p:spPr>
          <a:xfrm>
            <a:off x="2041851" y="2782459"/>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112" idx="2"/>
            <a:endCxn id="113" idx="0"/>
          </p:cNvCxnSpPr>
          <p:nvPr/>
        </p:nvCxnSpPr>
        <p:spPr>
          <a:xfrm>
            <a:off x="2041851" y="3286515"/>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p:cNvCxnSpPr>
            <a:stCxn id="113" idx="2"/>
            <a:endCxn id="114" idx="0"/>
          </p:cNvCxnSpPr>
          <p:nvPr/>
        </p:nvCxnSpPr>
        <p:spPr>
          <a:xfrm>
            <a:off x="2041851" y="3790571"/>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p:cNvCxnSpPr>
            <a:stCxn id="114" idx="2"/>
            <a:endCxn id="115" idx="0"/>
          </p:cNvCxnSpPr>
          <p:nvPr/>
        </p:nvCxnSpPr>
        <p:spPr>
          <a:xfrm>
            <a:off x="2041851" y="4294627"/>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a:stCxn id="140" idx="3"/>
            <a:endCxn id="118" idx="1"/>
          </p:cNvCxnSpPr>
          <p:nvPr/>
        </p:nvCxnSpPr>
        <p:spPr>
          <a:xfrm>
            <a:off x="2531901" y="5146617"/>
            <a:ext cx="1448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75"/>
          <p:cNvCxnSpPr>
            <a:stCxn id="118" idx="2"/>
            <a:endCxn id="119" idx="3"/>
          </p:cNvCxnSpPr>
          <p:nvPr/>
        </p:nvCxnSpPr>
        <p:spPr>
          <a:xfrm rot="5400000">
            <a:off x="2669164" y="5166657"/>
            <a:ext cx="360039" cy="6352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75"/>
          <p:cNvCxnSpPr>
            <a:stCxn id="118" idx="0"/>
            <a:endCxn id="112" idx="3"/>
          </p:cNvCxnSpPr>
          <p:nvPr/>
        </p:nvCxnSpPr>
        <p:spPr>
          <a:xfrm rot="16200000" flipV="1">
            <a:off x="1908116" y="3730281"/>
            <a:ext cx="1882477" cy="6349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462574" y="5484280"/>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Project Plan consultation with</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6" name="직선 화살표 연결선 135"/>
          <p:cNvCxnSpPr>
            <a:stCxn id="117" idx="2"/>
            <a:endCxn id="135" idx="0"/>
          </p:cNvCxnSpPr>
          <p:nvPr/>
        </p:nvCxnSpPr>
        <p:spPr>
          <a:xfrm>
            <a:off x="952174" y="4294627"/>
            <a:ext cx="0" cy="1189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직사각형 136"/>
          <p:cNvSpPr/>
          <p:nvPr/>
        </p:nvSpPr>
        <p:spPr>
          <a:xfrm>
            <a:off x="8061908" y="4941168"/>
            <a:ext cx="1653022"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8" name="직사각형 137"/>
          <p:cNvSpPr/>
          <p:nvPr/>
        </p:nvSpPr>
        <p:spPr>
          <a:xfrm>
            <a:off x="8058746" y="1700808"/>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Project Plan</a:t>
            </a:r>
          </a:p>
        </p:txBody>
      </p:sp>
      <p:sp>
        <p:nvSpPr>
          <p:cNvPr id="140" name="직사각형 139"/>
          <p:cNvSpPr/>
          <p:nvPr/>
        </p:nvSpPr>
        <p:spPr>
          <a:xfrm>
            <a:off x="1551801" y="496659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verification plan</a:t>
            </a:r>
          </a:p>
        </p:txBody>
      </p:sp>
      <p:cxnSp>
        <p:nvCxnSpPr>
          <p:cNvPr id="141" name="직선 화살표 연결선 140"/>
          <p:cNvCxnSpPr>
            <a:stCxn id="115" idx="2"/>
            <a:endCxn id="140" idx="0"/>
          </p:cNvCxnSpPr>
          <p:nvPr/>
        </p:nvCxnSpPr>
        <p:spPr>
          <a:xfrm>
            <a:off x="2041851" y="4798683"/>
            <a:ext cx="0" cy="167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3124340" y="5324523"/>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3152800" y="4801552"/>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1999171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2</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Development of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CIA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&amp; suppliers’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CIA</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The Cybersecurity Manager writes for 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CIA &amp; suppliers’ CIA required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by the OEM.</a:t>
            </a:r>
            <a:r>
              <a:rPr kumimoji="0" lang="ko-KR" altLang="en-US" b="1">
                <a:solidFill>
                  <a:schemeClr val="tx1"/>
                </a:solidFill>
                <a:latin typeface="LG스마트체 Regular" panose="020B0600000101010101" pitchFamily="50" charset="-127"/>
                <a:ea typeface="LG스마트체 Regular" panose="020B0600000101010101" pitchFamily="50" charset="-127"/>
              </a:rPr>
              <a:t> </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4555093"/>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Manager(CSM)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creates a cybersecurity activity plan for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&amp; suppliers’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required by the OEM. </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sends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requirements for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activities that should be performed by the supplier and create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with the supplier’s agreement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Based on the use of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template provided by the OEM, and if not supplied by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OEM, use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VS standard 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template.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judges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whether or not to carry out the items requested by OEM among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contents.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analyzes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any missing items in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add missing items.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details and describe the action plan. (Whether to perform, completion date, person in charge, submittal of work product, method of delivery work product)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agrees with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internal stakeholders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to ensure that the activity plan written in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can be performed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prepares checklists and questionnaires to assess the level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of selected supplier.</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supplier provides answers to questions asked by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requests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the Audit team to conduct an audit if the self-assessment result of the Supplier Evaluation Checklist is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Fail.</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obtains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a remedial action plan for the insufficient areas from the supplier and encourages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improvement. If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the supplier fails to implement the remedial actions, the project's PL and contract team will be notified.</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fills in the CIA details for the cybersecurity activities to be performed by the supplier. </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sends the CIA document to the supplier. </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supplier should modify the CIA and send it to LGE.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agrees on CIA with the supplier.</a:t>
            </a: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85645" y="1830016"/>
            <a:ext cx="246574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5-2. Development </a:t>
            </a:r>
            <a:r>
              <a:rPr lang="en-US" altLang="ko-KR" sz="900" dirty="0">
                <a:solidFill>
                  <a:schemeClr val="tx1"/>
                </a:solidFill>
                <a:latin typeface="LG스마트체 Regular" panose="020B0600000101010101" pitchFamily="50" charset="-127"/>
                <a:ea typeface="LG스마트체 Regular" panose="020B0600000101010101" pitchFamily="50" charset="-127"/>
              </a:rPr>
              <a:t>of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900" dirty="0">
                <a:solidFill>
                  <a:schemeClr val="tx1"/>
                </a:solidFill>
                <a:latin typeface="LG스마트체 Regular" panose="020B0600000101010101" pitchFamily="50" charset="-127"/>
                <a:ea typeface="LG스마트체 Regular" panose="020B0600000101010101" pitchFamily="50" charset="-127"/>
              </a:rPr>
              <a:t>&amp; suppliers’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CIA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275617"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861774"/>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Supplier_Evaluation_Checklist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92133" y="1052736"/>
            <a:ext cx="7170553" cy="400110"/>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1. The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project development schedule has been agreed and the person responsible for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the 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confirmed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2. Selection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of supplier should be completed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136576" y="6021288"/>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completed CIA document should be agreed by the internal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stakeholders.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567940" y="2079989"/>
            <a:ext cx="1112805"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3rd Party Supplier</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488504" y="242241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OEM requirement</a:t>
            </a:r>
          </a:p>
          <a:p>
            <a:r>
              <a:rPr lang="en-US" altLang="ko-KR" sz="700" dirty="0">
                <a:solidFill>
                  <a:schemeClr val="tx1"/>
                </a:solidFill>
                <a:latin typeface="LG스마트체 Regular" panose="020B0600000101010101" pitchFamily="50" charset="-127"/>
                <a:ea typeface="LG스마트체 Regular" panose="020B0600000101010101" pitchFamily="50" charset="-127"/>
              </a:rPr>
              <a:t>analysis</a:t>
            </a:r>
          </a:p>
        </p:txBody>
      </p:sp>
      <p:sp>
        <p:nvSpPr>
          <p:cNvPr id="112" name="직사각형 111"/>
          <p:cNvSpPr/>
          <p:nvPr/>
        </p:nvSpPr>
        <p:spPr>
          <a:xfrm>
            <a:off x="488504" y="292647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details with internal stakeholders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3" name="직사각형 112"/>
          <p:cNvSpPr/>
          <p:nvPr/>
        </p:nvSpPr>
        <p:spPr>
          <a:xfrm>
            <a:off x="488504" y="50131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completed</a:t>
            </a:r>
          </a:p>
        </p:txBody>
      </p:sp>
      <p:sp>
        <p:nvSpPr>
          <p:cNvPr id="119" name="직사각형 118"/>
          <p:cNvSpPr/>
          <p:nvPr/>
        </p:nvSpPr>
        <p:spPr>
          <a:xfrm>
            <a:off x="488504" y="5484280"/>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5-3</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6" name="직선 화살표 연결선 125"/>
          <p:cNvCxnSpPr>
            <a:stCxn id="111" idx="2"/>
            <a:endCxn id="112" idx="0"/>
          </p:cNvCxnSpPr>
          <p:nvPr/>
        </p:nvCxnSpPr>
        <p:spPr>
          <a:xfrm>
            <a:off x="978554" y="2782459"/>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112" idx="2"/>
            <a:endCxn id="113" idx="0"/>
          </p:cNvCxnSpPr>
          <p:nvPr/>
        </p:nvCxnSpPr>
        <p:spPr>
          <a:xfrm>
            <a:off x="978554" y="3286515"/>
            <a:ext cx="0" cy="1726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직사각형 136"/>
          <p:cNvSpPr/>
          <p:nvPr/>
        </p:nvSpPr>
        <p:spPr>
          <a:xfrm>
            <a:off x="8061908" y="4941168"/>
            <a:ext cx="1653022"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-7:v1.0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8" name="직사각형 137"/>
          <p:cNvSpPr/>
          <p:nvPr/>
        </p:nvSpPr>
        <p:spPr>
          <a:xfrm>
            <a:off x="8058746" y="1700808"/>
            <a:ext cx="1656184" cy="707886"/>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 template</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Supplier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evaluation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checklist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Project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6" name="직사각형 55"/>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1532620" y="242241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Prepare to evaluate supplier conformity</a:t>
            </a:r>
          </a:p>
        </p:txBody>
      </p:sp>
      <p:sp>
        <p:nvSpPr>
          <p:cNvPr id="59" name="직사각형 58"/>
          <p:cNvSpPr/>
          <p:nvPr/>
        </p:nvSpPr>
        <p:spPr>
          <a:xfrm>
            <a:off x="1532620" y="357301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Writes</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details</a:t>
            </a:r>
          </a:p>
        </p:txBody>
      </p:sp>
      <p:sp>
        <p:nvSpPr>
          <p:cNvPr id="60" name="직사각형 59"/>
          <p:cNvSpPr/>
          <p:nvPr/>
        </p:nvSpPr>
        <p:spPr>
          <a:xfrm>
            <a:off x="1532620" y="407707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Send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to supplier</a:t>
            </a:r>
          </a:p>
        </p:txBody>
      </p:sp>
      <p:cxnSp>
        <p:nvCxnSpPr>
          <p:cNvPr id="62" name="직선 화살표 연결선 61"/>
          <p:cNvCxnSpPr>
            <a:stCxn id="73" idx="2"/>
            <a:endCxn id="59" idx="0"/>
          </p:cNvCxnSpPr>
          <p:nvPr/>
        </p:nvCxnSpPr>
        <p:spPr>
          <a:xfrm>
            <a:off x="2022670" y="3384249"/>
            <a:ext cx="0" cy="188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59" idx="2"/>
            <a:endCxn id="60" idx="0"/>
          </p:cNvCxnSpPr>
          <p:nvPr/>
        </p:nvCxnSpPr>
        <p:spPr>
          <a:xfrm>
            <a:off x="2022670" y="3933056"/>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621914" y="278092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Supplier </a:t>
            </a:r>
          </a:p>
          <a:p>
            <a:r>
              <a:rPr lang="en-US" altLang="ko-KR" sz="700" dirty="0">
                <a:solidFill>
                  <a:schemeClr val="tx1"/>
                </a:solidFill>
                <a:latin typeface="LG스마트체 Regular" panose="020B0600000101010101" pitchFamily="50" charset="-127"/>
                <a:ea typeface="LG스마트체 Regular" panose="020B0600000101010101" pitchFamily="50" charset="-127"/>
              </a:rPr>
              <a:t>answers</a:t>
            </a:r>
          </a:p>
        </p:txBody>
      </p:sp>
      <p:sp>
        <p:nvSpPr>
          <p:cNvPr id="73" name="다이아몬드 72"/>
          <p:cNvSpPr/>
          <p:nvPr/>
        </p:nvSpPr>
        <p:spPr>
          <a:xfrm>
            <a:off x="1532620" y="3068960"/>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Supplier</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evaluation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2621914" y="443711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Development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다이아몬드 76"/>
          <p:cNvSpPr/>
          <p:nvPr/>
        </p:nvSpPr>
        <p:spPr>
          <a:xfrm>
            <a:off x="1532620" y="4725144"/>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1609897" y="4788904"/>
            <a:ext cx="89232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agreement</a:t>
            </a:r>
          </a:p>
        </p:txBody>
      </p:sp>
      <p:cxnSp>
        <p:nvCxnSpPr>
          <p:cNvPr id="13" name="꺾인 연결선 12"/>
          <p:cNvCxnSpPr>
            <a:stCxn id="57" idx="3"/>
            <a:endCxn id="72" idx="0"/>
          </p:cNvCxnSpPr>
          <p:nvPr/>
        </p:nvCxnSpPr>
        <p:spPr>
          <a:xfrm>
            <a:off x="2512720" y="2602439"/>
            <a:ext cx="599244" cy="1784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꺾인 연결선 14"/>
          <p:cNvCxnSpPr>
            <a:stCxn id="72" idx="2"/>
            <a:endCxn id="73" idx="3"/>
          </p:cNvCxnSpPr>
          <p:nvPr/>
        </p:nvCxnSpPr>
        <p:spPr>
          <a:xfrm rot="5400000">
            <a:off x="2769524" y="2884164"/>
            <a:ext cx="85637" cy="5992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stCxn id="73" idx="0"/>
            <a:endCxn id="57" idx="2"/>
          </p:cNvCxnSpPr>
          <p:nvPr/>
        </p:nvCxnSpPr>
        <p:spPr>
          <a:xfrm flipV="1">
            <a:off x="2022670" y="2782459"/>
            <a:ext cx="0" cy="286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60" idx="3"/>
            <a:endCxn id="75" idx="0"/>
          </p:cNvCxnSpPr>
          <p:nvPr/>
        </p:nvCxnSpPr>
        <p:spPr>
          <a:xfrm>
            <a:off x="2512720" y="4257092"/>
            <a:ext cx="599244" cy="180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꺾인 연결선 20"/>
          <p:cNvCxnSpPr>
            <a:stCxn id="75" idx="2"/>
            <a:endCxn id="77" idx="3"/>
          </p:cNvCxnSpPr>
          <p:nvPr/>
        </p:nvCxnSpPr>
        <p:spPr>
          <a:xfrm rot="5400000">
            <a:off x="2769524" y="4540348"/>
            <a:ext cx="85637" cy="5992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77" idx="0"/>
            <a:endCxn id="75" idx="1"/>
          </p:cNvCxnSpPr>
          <p:nvPr/>
        </p:nvCxnSpPr>
        <p:spPr>
          <a:xfrm rot="5400000" flipH="1" flipV="1">
            <a:off x="2268286" y="4371516"/>
            <a:ext cx="108012" cy="5992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27"/>
          <p:cNvCxnSpPr>
            <a:stCxn id="77" idx="2"/>
            <a:endCxn id="113" idx="3"/>
          </p:cNvCxnSpPr>
          <p:nvPr/>
        </p:nvCxnSpPr>
        <p:spPr>
          <a:xfrm rot="5400000">
            <a:off x="1669256" y="4839781"/>
            <a:ext cx="152763" cy="5540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13" idx="2"/>
            <a:endCxn id="119" idx="0"/>
          </p:cNvCxnSpPr>
          <p:nvPr/>
        </p:nvCxnSpPr>
        <p:spPr>
          <a:xfrm>
            <a:off x="978554" y="5373216"/>
            <a:ext cx="0" cy="111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1784648" y="2780928"/>
            <a:ext cx="892324"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Fail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(Change Supplier)</a:t>
            </a:r>
          </a:p>
        </p:txBody>
      </p:sp>
      <p:sp>
        <p:nvSpPr>
          <p:cNvPr id="50" name="TextBox 49"/>
          <p:cNvSpPr txBox="1"/>
          <p:nvPr/>
        </p:nvSpPr>
        <p:spPr>
          <a:xfrm>
            <a:off x="1988637" y="5052719"/>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TextBox 50"/>
          <p:cNvSpPr txBox="1"/>
          <p:nvPr/>
        </p:nvSpPr>
        <p:spPr>
          <a:xfrm>
            <a:off x="1720598" y="454577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92819727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3.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Release of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CIA</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The Cybersecurity </a:t>
            </a:r>
            <a:r>
              <a:rPr kumimoji="0" lang="en-US" altLang="ko-KR" b="1" dirty="0" smtClean="0">
                <a:latin typeface="LG스마트체 Regular" panose="020B0600000101010101" pitchFamily="50" charset="-127"/>
                <a:ea typeface="LG스마트체 Regular" panose="020B0600000101010101" pitchFamily="50" charset="-127"/>
              </a:rPr>
              <a:t>Manager agrees on </a:t>
            </a:r>
            <a:r>
              <a:rPr kumimoji="0" lang="en-US" altLang="ko-KR" b="1" dirty="0">
                <a:latin typeface="LG스마트체 Regular" panose="020B0600000101010101" pitchFamily="50" charset="-127"/>
                <a:ea typeface="LG스마트체 Regular" panose="020B0600000101010101" pitchFamily="50" charset="-127"/>
              </a:rPr>
              <a:t>the </a:t>
            </a:r>
            <a:r>
              <a:rPr kumimoji="0" lang="en-US" altLang="ko-KR" b="1" dirty="0" smtClean="0">
                <a:latin typeface="LG스마트체 Regular" panose="020B0600000101010101" pitchFamily="50" charset="-127"/>
                <a:ea typeface="LG스마트체 Regular" panose="020B0600000101010101" pitchFamily="50" charset="-127"/>
              </a:rPr>
              <a:t>CIA </a:t>
            </a:r>
            <a:r>
              <a:rPr kumimoji="0" lang="en-US" altLang="ko-KR" b="1" dirty="0">
                <a:latin typeface="LG스마트체 Regular" panose="020B0600000101010101" pitchFamily="50" charset="-127"/>
                <a:ea typeface="LG스마트체 Regular" panose="020B0600000101010101" pitchFamily="50" charset="-127"/>
              </a:rPr>
              <a:t>with the </a:t>
            </a:r>
            <a:r>
              <a:rPr kumimoji="0" lang="en-US" altLang="ko-KR" b="1" dirty="0" smtClean="0">
                <a:latin typeface="LG스마트체 Regular" panose="020B0600000101010101" pitchFamily="50" charset="-127"/>
                <a:ea typeface="LG스마트체 Regular" panose="020B0600000101010101" pitchFamily="50" charset="-127"/>
              </a:rPr>
              <a:t>OEM.</a:t>
            </a:r>
            <a:endParaRPr kumimoji="0" lang="en-US" altLang="ko-KR" b="1"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1938992"/>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Manager(CSM)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reaches consensus on the details of the CIA with OEM and confirms the CIA</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sends the created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 to OEM.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agrees on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with OEM.</a:t>
            </a:r>
          </a:p>
          <a:p>
            <a:pPr lvl="0" indent="1778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Offline workshop or online review based on OEM request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receives agreed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documents from OEM.</a:t>
            </a:r>
          </a:p>
          <a:p>
            <a:pPr marL="355600" lvl="0" indent="-1778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After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agreement, evidence of agreement should be kept. </a:t>
            </a:r>
          </a:p>
          <a:p>
            <a:pPr marL="355600" lvl="0" indent="-1778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(Signed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 agreed email notification, etc.)</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releases the agreed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 to the document management system.</a:t>
            </a: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341886" y="1830016"/>
            <a:ext cx="13532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5-3. Release </a:t>
            </a:r>
            <a:r>
              <a:rPr lang="en-US" altLang="ko-KR" sz="900" dirty="0">
                <a:latin typeface="LG스마트체 Regular" panose="020B0600000101010101" pitchFamily="50" charset="-127"/>
                <a:ea typeface="LG스마트체 Regular" panose="020B0600000101010101" pitchFamily="50" charset="-127"/>
              </a:rPr>
              <a:t>of </a:t>
            </a:r>
            <a:r>
              <a:rPr lang="en-US" altLang="ko-KR" sz="900" dirty="0" smtClean="0">
                <a:latin typeface="LG스마트체 Regular" panose="020B0600000101010101" pitchFamily="50" charset="-127"/>
                <a:ea typeface="LG스마트체 Regular" panose="020B0600000101010101" pitchFamily="50" charset="-127"/>
              </a:rPr>
              <a:t>CIA</a:t>
            </a:r>
            <a:endParaRPr lang="en-US" altLang="ko-KR" sz="900" dirty="0">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401737" y="2079989"/>
            <a:ext cx="1127233"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831667" y="207998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confirmed]</a:t>
            </a:r>
            <a:endParaRPr kumimoji="0" lang="en-US" altLang="ko-KR" sz="1000" dirty="0">
              <a:solidFill>
                <a:schemeClr val="bg1">
                  <a:lumMod val="85000"/>
                </a:schemeClr>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92133" y="1166555"/>
            <a:ext cx="3876382"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The </a:t>
            </a:r>
            <a:r>
              <a:rPr kumimoji="0" lang="en-US" altLang="ko-KR" sz="1000" dirty="0" smtClean="0">
                <a:latin typeface="LG스마트체 Regular" panose="020B0600000101010101" pitchFamily="50" charset="-127"/>
                <a:ea typeface="LG스마트체 Regular" panose="020B0600000101010101" pitchFamily="50" charset="-127"/>
              </a:rPr>
              <a:t>CIA </a:t>
            </a:r>
            <a:r>
              <a:rPr kumimoji="0" lang="en-US" altLang="ko-KR" sz="1000" dirty="0">
                <a:latin typeface="LG스마트체 Regular" panose="020B0600000101010101" pitchFamily="50" charset="-127"/>
                <a:ea typeface="LG스마트체 Regular" panose="020B0600000101010101" pitchFamily="50" charset="-127"/>
              </a:rPr>
              <a:t>details should be agreed with </a:t>
            </a:r>
            <a:r>
              <a:rPr kumimoji="0" lang="en-US" altLang="ko-KR" sz="1000" dirty="0" smtClean="0">
                <a:latin typeface="LG스마트체 Regular" panose="020B0600000101010101" pitchFamily="50" charset="-127"/>
                <a:ea typeface="LG스마트체 Regular" panose="020B0600000101010101" pitchFamily="50" charset="-127"/>
              </a:rPr>
              <a:t>the internal stake holders.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136575" y="6021288"/>
            <a:ext cx="872143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 </a:t>
            </a:r>
            <a:r>
              <a:rPr kumimoji="0" lang="en-US" altLang="ko-KR" sz="1000" dirty="0">
                <a:latin typeface="LG스마트체 Regular" panose="020B0600000101010101" pitchFamily="50" charset="-127"/>
                <a:ea typeface="LG스마트체 Regular" panose="020B0600000101010101" pitchFamily="50" charset="-127"/>
              </a:rPr>
              <a:t>The </a:t>
            </a:r>
            <a:r>
              <a:rPr kumimoji="0" lang="en-US" altLang="ko-KR" sz="1000" dirty="0" smtClean="0">
                <a:latin typeface="LG스마트체 Regular" panose="020B0600000101010101" pitchFamily="50" charset="-127"/>
                <a:ea typeface="LG스마트체 Regular" panose="020B0600000101010101" pitchFamily="50" charset="-127"/>
              </a:rPr>
              <a:t>Cybersecurity Manager </a:t>
            </a:r>
            <a:r>
              <a:rPr kumimoji="0" lang="en-US" altLang="ko-KR" sz="1000" dirty="0">
                <a:latin typeface="LG스마트체 Regular" panose="020B0600000101010101" pitchFamily="50" charset="-127"/>
                <a:ea typeface="LG스마트체 Regular" panose="020B0600000101010101" pitchFamily="50" charset="-127"/>
              </a:rPr>
              <a:t>should release the </a:t>
            </a:r>
            <a:r>
              <a:rPr kumimoji="0" lang="en-US" altLang="ko-KR" sz="1000" dirty="0" smtClean="0">
                <a:latin typeface="LG스마트체 Regular" panose="020B0600000101010101" pitchFamily="50" charset="-127"/>
                <a:ea typeface="LG스마트체 Regular" panose="020B0600000101010101" pitchFamily="50" charset="-127"/>
              </a:rPr>
              <a:t>CIA </a:t>
            </a:r>
            <a:r>
              <a:rPr kumimoji="0" lang="en-US" altLang="ko-KR" sz="1000" dirty="0">
                <a:latin typeface="LG스마트체 Regular" panose="020B0600000101010101" pitchFamily="50" charset="-127"/>
                <a:ea typeface="LG스마트체 Regular" panose="020B0600000101010101" pitchFamily="50" charset="-127"/>
              </a:rPr>
              <a:t>document agreed with the OEM to the document management system.</a:t>
            </a:r>
          </a:p>
        </p:txBody>
      </p:sp>
      <p:sp>
        <p:nvSpPr>
          <p:cNvPr id="84" name="직사각형 83"/>
          <p:cNvSpPr/>
          <p:nvPr/>
        </p:nvSpPr>
        <p:spPr>
          <a:xfrm>
            <a:off x="462574" y="2422459"/>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schedule</a:t>
            </a:r>
          </a:p>
          <a:p>
            <a:r>
              <a:rPr lang="en-US" altLang="ko-KR" sz="700" dirty="0">
                <a:solidFill>
                  <a:schemeClr val="tx1"/>
                </a:solidFill>
                <a:latin typeface="LG스마트체 Regular" panose="020B0600000101010101" pitchFamily="50" charset="-127"/>
                <a:ea typeface="LG스마트체 Regular" panose="020B0600000101010101" pitchFamily="50" charset="-127"/>
              </a:rPr>
              <a:t>planning</a:t>
            </a:r>
          </a:p>
        </p:txBody>
      </p:sp>
      <p:sp>
        <p:nvSpPr>
          <p:cNvPr id="110" name="TextBox 109"/>
          <p:cNvSpPr txBox="1"/>
          <p:nvPr/>
        </p:nvSpPr>
        <p:spPr>
          <a:xfrm>
            <a:off x="2906973" y="2079989"/>
            <a:ext cx="434734"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OEM</a:t>
            </a:r>
            <a:endParaRPr lang="ko-KR" altLang="en-US" sz="900">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1551801" y="2422419"/>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5-2</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Development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&amp; suppliers’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2" name="직사각형 111"/>
          <p:cNvSpPr/>
          <p:nvPr/>
        </p:nvSpPr>
        <p:spPr>
          <a:xfrm>
            <a:off x="1551801" y="292647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Send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to OEM</a:t>
            </a:r>
          </a:p>
        </p:txBody>
      </p:sp>
      <p:sp>
        <p:nvSpPr>
          <p:cNvPr id="118" name="다이아몬드 117"/>
          <p:cNvSpPr/>
          <p:nvPr/>
        </p:nvSpPr>
        <p:spPr>
          <a:xfrm>
            <a:off x="2676756" y="3717032"/>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1551459" y="5484280"/>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5-4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plan</a:t>
            </a:r>
          </a:p>
        </p:txBody>
      </p:sp>
      <p:cxnSp>
        <p:nvCxnSpPr>
          <p:cNvPr id="126" name="직선 화살표 연결선 125"/>
          <p:cNvCxnSpPr>
            <a:stCxn id="111" idx="2"/>
            <a:endCxn id="112" idx="0"/>
          </p:cNvCxnSpPr>
          <p:nvPr/>
        </p:nvCxnSpPr>
        <p:spPr>
          <a:xfrm>
            <a:off x="2041851" y="2782459"/>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75"/>
          <p:cNvCxnSpPr>
            <a:stCxn id="118" idx="2"/>
            <a:endCxn id="140" idx="0"/>
          </p:cNvCxnSpPr>
          <p:nvPr/>
        </p:nvCxnSpPr>
        <p:spPr>
          <a:xfrm rot="5400000">
            <a:off x="2137191" y="3936982"/>
            <a:ext cx="934276" cy="11249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462574" y="5484280"/>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Agreement</a:t>
            </a:r>
            <a:endParaRPr lang="ko-KR" altLang="en-US" sz="70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 </a:t>
            </a:r>
            <a:br>
              <a:rPr lang="en-US" altLang="ko-KR" sz="700" dirty="0">
                <a:solidFill>
                  <a:schemeClr val="tx1"/>
                </a:solidFill>
                <a:latin typeface="LG스마트체 Regular" panose="020B0600000101010101" pitchFamily="50" charset="-127"/>
                <a:ea typeface="LG스마트체 Regular" panose="020B0600000101010101" pitchFamily="50" charset="-127"/>
              </a:rPr>
            </a:br>
            <a:r>
              <a:rPr lang="en-US" altLang="ko-KR" sz="700" dirty="0">
                <a:solidFill>
                  <a:schemeClr val="tx1"/>
                </a:solidFill>
                <a:latin typeface="LG스마트체 Regular" panose="020B0600000101010101" pitchFamily="50" charset="-127"/>
                <a:ea typeface="LG스마트체 Regular" panose="020B0600000101010101" pitchFamily="50" charset="-127"/>
              </a:rPr>
              <a:t>with OEM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6" name="직선 화살표 연결선 135"/>
          <p:cNvCxnSpPr>
            <a:stCxn id="84" idx="2"/>
            <a:endCxn id="135" idx="0"/>
          </p:cNvCxnSpPr>
          <p:nvPr/>
        </p:nvCxnSpPr>
        <p:spPr>
          <a:xfrm>
            <a:off x="952174" y="2782459"/>
            <a:ext cx="0" cy="2701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직사각형 136"/>
          <p:cNvSpPr/>
          <p:nvPr/>
        </p:nvSpPr>
        <p:spPr>
          <a:xfrm>
            <a:off x="8061908" y="4941168"/>
            <a:ext cx="1653022"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-7:v1.0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8" name="직사각형 137"/>
          <p:cNvSpPr/>
          <p:nvPr/>
        </p:nvSpPr>
        <p:spPr>
          <a:xfrm>
            <a:off x="8058746" y="1700808"/>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a:t>
            </a:r>
          </a:p>
        </p:txBody>
      </p:sp>
      <p:sp>
        <p:nvSpPr>
          <p:cNvPr id="140" name="직사각형 139"/>
          <p:cNvSpPr/>
          <p:nvPr/>
        </p:nvSpPr>
        <p:spPr>
          <a:xfrm>
            <a:off x="1551801" y="496659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t>
            </a:r>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6" name="직사각형 55"/>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7" name="직선 화살표 연결선 6"/>
          <p:cNvCxnSpPr>
            <a:stCxn id="140" idx="2"/>
            <a:endCxn id="119" idx="0"/>
          </p:cNvCxnSpPr>
          <p:nvPr/>
        </p:nvCxnSpPr>
        <p:spPr>
          <a:xfrm flipH="1">
            <a:off x="2041509" y="5326637"/>
            <a:ext cx="342" cy="157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a:stCxn id="112" idx="2"/>
            <a:endCxn id="118" idx="1"/>
          </p:cNvCxnSpPr>
          <p:nvPr/>
        </p:nvCxnSpPr>
        <p:spPr>
          <a:xfrm rot="16200000" flipH="1">
            <a:off x="2065222" y="3263143"/>
            <a:ext cx="588162" cy="6349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 15"/>
          <p:cNvCxnSpPr>
            <a:stCxn id="118" idx="0"/>
            <a:endCxn id="111" idx="3"/>
          </p:cNvCxnSpPr>
          <p:nvPr/>
        </p:nvCxnSpPr>
        <p:spPr>
          <a:xfrm rot="16200000" flipV="1">
            <a:off x="2292058" y="2842283"/>
            <a:ext cx="1114593" cy="6349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740148" y="3776848"/>
            <a:ext cx="89232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CIA agreement</a:t>
            </a:r>
          </a:p>
        </p:txBody>
      </p:sp>
      <p:sp>
        <p:nvSpPr>
          <p:cNvPr id="43" name="TextBox 42"/>
          <p:cNvSpPr txBox="1"/>
          <p:nvPr/>
        </p:nvSpPr>
        <p:spPr>
          <a:xfrm>
            <a:off x="3152800" y="4021033"/>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4" name="TextBox 43"/>
          <p:cNvSpPr txBox="1"/>
          <p:nvPr/>
        </p:nvSpPr>
        <p:spPr>
          <a:xfrm>
            <a:off x="3138726" y="3487069"/>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9298889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4.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Release of Cybersecurity Plan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Manager</a:t>
            </a:r>
            <a:r>
              <a:rPr kumimoji="0" lang="ko-KR" altLang="en-US" b="1">
                <a:latin typeface="LG스마트체 Regular" panose="020B0600000101010101" pitchFamily="50" charset="-127"/>
                <a:ea typeface="LG스마트체 Regular" panose="020B0600000101010101" pitchFamily="50" charset="-127"/>
              </a:rPr>
              <a:t> </a:t>
            </a:r>
            <a:r>
              <a:rPr kumimoji="0" lang="en-US" altLang="ko-KR" b="1" dirty="0">
                <a:latin typeface="LG스마트체 Regular" panose="020B0600000101010101" pitchFamily="50" charset="-127"/>
                <a:ea typeface="LG스마트체 Regular" panose="020B0600000101010101" pitchFamily="50" charset="-127"/>
              </a:rPr>
              <a:t>agrees a Cybersecurity Plan with OEM</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5" name="직사각형 14"/>
          <p:cNvSpPr/>
          <p:nvPr/>
        </p:nvSpPr>
        <p:spPr>
          <a:xfrm>
            <a:off x="3800872" y="1718557"/>
            <a:ext cx="4392216" cy="1938992"/>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confirms by sending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Plan to the OEM.</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CSGC 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detailed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activity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CSGC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whether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plans agreed with OEMs are reflected in the Cybersecurity Plan.</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sends Cybersecurity Plan document with detailed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activity 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to OEM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agrees on Cybersecurity Plan with OEM.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Plan to the document management system.</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6" name="직사각형 15"/>
          <p:cNvSpPr/>
          <p:nvPr/>
        </p:nvSpPr>
        <p:spPr>
          <a:xfrm>
            <a:off x="416496" y="1790565"/>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17" name="직선 연결선 16"/>
          <p:cNvCxnSpPr/>
          <p:nvPr/>
        </p:nvCxnSpPr>
        <p:spPr>
          <a:xfrm>
            <a:off x="416496" y="2006589"/>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59582" y="1775757"/>
            <a:ext cx="211788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5-4. Release </a:t>
            </a:r>
            <a:r>
              <a:rPr lang="en-US" altLang="ko-KR" sz="900" dirty="0">
                <a:solidFill>
                  <a:schemeClr val="tx1"/>
                </a:solidFill>
                <a:latin typeface="LG스마트체 Regular" panose="020B0600000101010101" pitchFamily="50" charset="-127"/>
                <a:ea typeface="LG스마트체 Regular" panose="020B0600000101010101" pitchFamily="50" charset="-127"/>
              </a:rPr>
              <a:t>of Cybersecurity Plan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9" name="TextBox 18"/>
          <p:cNvSpPr txBox="1"/>
          <p:nvPr/>
        </p:nvSpPr>
        <p:spPr>
          <a:xfrm>
            <a:off x="401737" y="2025730"/>
            <a:ext cx="112723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20" name="TextBox 19"/>
          <p:cNvSpPr txBox="1"/>
          <p:nvPr/>
        </p:nvSpPr>
        <p:spPr>
          <a:xfrm>
            <a:off x="1831666" y="2025730"/>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cxnSp>
        <p:nvCxnSpPr>
          <p:cNvPr id="21" name="직선 연결선 20"/>
          <p:cNvCxnSpPr/>
          <p:nvPr/>
        </p:nvCxnSpPr>
        <p:spPr>
          <a:xfrm>
            <a:off x="2576736" y="2000687"/>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1496616" y="20065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8089592" y="3284984"/>
            <a:ext cx="1399912"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[Confirmation]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24" name="직사각형 23"/>
          <p:cNvSpPr/>
          <p:nvPr/>
        </p:nvSpPr>
        <p:spPr>
          <a:xfrm>
            <a:off x="1260123" y="1124744"/>
            <a:ext cx="3286477"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Cybersecurity Plan should be agreed with </a:t>
            </a:r>
            <a:r>
              <a:rPr kumimoji="0" lang="en-US" altLang="ko-KR" sz="1000" dirty="0" smtClean="0">
                <a:latin typeface="LG스마트체 Regular" panose="020B0600000101010101" pitchFamily="50" charset="-127"/>
                <a:ea typeface="LG스마트체 Regular" panose="020B0600000101010101" pitchFamily="50" charset="-127"/>
              </a:rPr>
              <a:t>stakeholders.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25" name="직사각형 24"/>
          <p:cNvSpPr/>
          <p:nvPr/>
        </p:nvSpPr>
        <p:spPr>
          <a:xfrm>
            <a:off x="1136576" y="6021288"/>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Cybersecurity Plan document agreed with the OEM must be released to the document management system. </a:t>
            </a:r>
          </a:p>
        </p:txBody>
      </p:sp>
      <p:sp>
        <p:nvSpPr>
          <p:cNvPr id="26" name="TextBox 25"/>
          <p:cNvSpPr txBox="1"/>
          <p:nvPr/>
        </p:nvSpPr>
        <p:spPr>
          <a:xfrm>
            <a:off x="2904571" y="2025730"/>
            <a:ext cx="43954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27" name="직사각형 26"/>
          <p:cNvSpPr/>
          <p:nvPr/>
        </p:nvSpPr>
        <p:spPr>
          <a:xfrm>
            <a:off x="1551459" y="368176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Sending</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28" name="직선 화살표 연결선 27"/>
          <p:cNvCxnSpPr>
            <a:stCxn id="32" idx="2"/>
            <a:endCxn id="39" idx="0"/>
          </p:cNvCxnSpPr>
          <p:nvPr/>
        </p:nvCxnSpPr>
        <p:spPr>
          <a:xfrm flipH="1">
            <a:off x="2041508" y="2789676"/>
            <a:ext cx="1" cy="2670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27" idx="2"/>
            <a:endCxn id="30" idx="1"/>
          </p:cNvCxnSpPr>
          <p:nvPr/>
        </p:nvCxnSpPr>
        <p:spPr>
          <a:xfrm rot="16200000" flipH="1">
            <a:off x="2259742" y="3823569"/>
            <a:ext cx="221232" cy="65769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다이아몬드 29"/>
          <p:cNvSpPr/>
          <p:nvPr/>
        </p:nvSpPr>
        <p:spPr>
          <a:xfrm>
            <a:off x="2699207" y="4105389"/>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32" name="직사각형 31"/>
          <p:cNvSpPr/>
          <p:nvPr/>
        </p:nvSpPr>
        <p:spPr>
          <a:xfrm>
            <a:off x="1551459" y="2429636"/>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t>
            </a:r>
            <a:r>
              <a:rPr lang="en-US" altLang="ko-KR" sz="700" b="1" dirty="0">
                <a:solidFill>
                  <a:schemeClr val="tx1"/>
                </a:solidFill>
                <a:latin typeface="LG스마트체 Regular" panose="020B0600000101010101" pitchFamily="50" charset="-127"/>
                <a:ea typeface="LG스마트체 Regular" panose="020B0600000101010101" pitchFamily="50" charset="-127"/>
              </a:rPr>
              <a:t>A</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 5-1</a:t>
            </a:r>
          </a:p>
          <a:p>
            <a:r>
              <a:rPr lang="en-US" altLang="ko-KR" sz="700" dirty="0">
                <a:solidFill>
                  <a:schemeClr val="tx1"/>
                </a:solidFill>
                <a:latin typeface="LG스마트체 Regular" panose="020B0600000101010101" pitchFamily="50" charset="-127"/>
                <a:ea typeface="LG스마트체 Regular" panose="020B0600000101010101" pitchFamily="50" charset="-127"/>
              </a:rPr>
              <a:t>Establish Cybersecurity Plan</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33" name="직사각형 32"/>
          <p:cNvSpPr/>
          <p:nvPr/>
        </p:nvSpPr>
        <p:spPr>
          <a:xfrm>
            <a:off x="1548886" y="495891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4" name="꺾인 연결선 33"/>
          <p:cNvCxnSpPr>
            <a:stCxn id="30" idx="2"/>
            <a:endCxn id="33" idx="0"/>
          </p:cNvCxnSpPr>
          <p:nvPr/>
        </p:nvCxnSpPr>
        <p:spPr>
          <a:xfrm rot="5400000">
            <a:off x="2344978" y="4114637"/>
            <a:ext cx="538239" cy="115032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30" idx="0"/>
            <a:endCxn id="32" idx="3"/>
          </p:cNvCxnSpPr>
          <p:nvPr/>
        </p:nvCxnSpPr>
        <p:spPr>
          <a:xfrm rot="16200000" flipV="1">
            <a:off x="2112542" y="3028674"/>
            <a:ext cx="1495733" cy="65769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2743095" y="4121688"/>
            <a:ext cx="892324"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 agreement</a:t>
            </a:r>
          </a:p>
        </p:txBody>
      </p:sp>
      <p:sp>
        <p:nvSpPr>
          <p:cNvPr id="38" name="직사각형 37"/>
          <p:cNvSpPr/>
          <p:nvPr/>
        </p:nvSpPr>
        <p:spPr>
          <a:xfrm>
            <a:off x="3951040" y="3748970"/>
            <a:ext cx="4138552" cy="400110"/>
          </a:xfrm>
          <a:prstGeom prst="rect">
            <a:avLst/>
          </a:prstGeom>
        </p:spPr>
        <p:txBody>
          <a:bodyPr wrap="square">
            <a:spAutoFit/>
          </a:bodyPr>
          <a:lstStyle/>
          <a:p>
            <a:pPr marL="177800" indent="-177800"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 documents can be integrated into Project Master Plan and managed as a single document.</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1551458" y="305671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0" name="직선 화살표 연결선 39"/>
          <p:cNvCxnSpPr>
            <a:stCxn id="39" idx="2"/>
            <a:endCxn id="27" idx="0"/>
          </p:cNvCxnSpPr>
          <p:nvPr/>
        </p:nvCxnSpPr>
        <p:spPr>
          <a:xfrm>
            <a:off x="2041508" y="3416750"/>
            <a:ext cx="1" cy="265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443644" y="4958957"/>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Project Plan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449789" y="2420683"/>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 consultation with</a:t>
            </a:r>
          </a:p>
          <a:p>
            <a:r>
              <a:rPr lang="en-US" altLang="ko-KR" sz="700" dirty="0">
                <a:solidFill>
                  <a:schemeClr val="tx1"/>
                </a:solidFill>
                <a:latin typeface="LG스마트체 Regular" panose="020B0600000101010101" pitchFamily="50" charset="-127"/>
                <a:ea typeface="LG스마트체 Regular" panose="020B0600000101010101" pitchFamily="50" charset="-127"/>
              </a:rPr>
              <a:t>OEM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4" name="직선 화살표 연결선 43"/>
          <p:cNvCxnSpPr>
            <a:endCxn id="41" idx="0"/>
          </p:cNvCxnSpPr>
          <p:nvPr/>
        </p:nvCxnSpPr>
        <p:spPr>
          <a:xfrm flipH="1">
            <a:off x="933244" y="2780683"/>
            <a:ext cx="6146" cy="2178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p:cNvSpPr/>
          <p:nvPr/>
        </p:nvSpPr>
        <p:spPr>
          <a:xfrm>
            <a:off x="8089592" y="1670611"/>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6" name="직사각형 45"/>
          <p:cNvSpPr/>
          <p:nvPr/>
        </p:nvSpPr>
        <p:spPr>
          <a:xfrm>
            <a:off x="8061908" y="4941168"/>
            <a:ext cx="1653022"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-6:v1.0</a:t>
            </a:r>
          </a:p>
        </p:txBody>
      </p:sp>
      <p:sp>
        <p:nvSpPr>
          <p:cNvPr id="49" name="모서리가 둥근 직사각형 48"/>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8" name="TextBox 47"/>
          <p:cNvSpPr txBox="1"/>
          <p:nvPr/>
        </p:nvSpPr>
        <p:spPr>
          <a:xfrm>
            <a:off x="2051397" y="2819661"/>
            <a:ext cx="4780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CSGC</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50" name="TextBox 49"/>
          <p:cNvSpPr txBox="1"/>
          <p:nvPr/>
        </p:nvSpPr>
        <p:spPr>
          <a:xfrm>
            <a:off x="3161503" y="4436116"/>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TextBox 50"/>
          <p:cNvSpPr txBox="1"/>
          <p:nvPr/>
        </p:nvSpPr>
        <p:spPr>
          <a:xfrm>
            <a:off x="3152800" y="3877017"/>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1182123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5</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Reuse Analysis</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47" name="모서리가 둥근 직사각형 1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CSA</a:t>
            </a:r>
            <a:r>
              <a:rPr kumimoji="0" lang="ko-KR" altLang="en-US"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identifies vulnerabilities on reused SW</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3759344" y="1700808"/>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CSA perform reuse analysis</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obtain SW feature list, reused SW list and HW block diagram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 reuse analysis for reused SW including TARA</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communicate with OEM to confirm reuse analysis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identify the modifications to the item or component and the modifications of its operational environment;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implications of the modifications, including the effects on the validity of cybersecurity claims and previously made assumptions;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specify the cybersecurity activities necessary to conform with this document in the cybersecurity plan </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identify the affected or missing work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release reuse analysis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perform risk reduction for vulnerabilities by applying requirements to design</a:t>
            </a:r>
          </a:p>
        </p:txBody>
      </p:sp>
      <p:sp>
        <p:nvSpPr>
          <p:cNvPr id="65" name="직사각형 64"/>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6" name="직선 연결선 65"/>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337083" y="1830016"/>
            <a:ext cx="1362874"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5-5. Reuse Analysis</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8" name="직선 연결선 6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8073620" y="3284984"/>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Reuse Analysis Report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Risk reduction activity</a:t>
            </a:r>
          </a:p>
        </p:txBody>
      </p:sp>
      <p:sp>
        <p:nvSpPr>
          <p:cNvPr id="70" name="직사각형 69"/>
          <p:cNvSpPr/>
          <p:nvPr/>
        </p:nvSpPr>
        <p:spPr>
          <a:xfrm>
            <a:off x="1283046" y="1172493"/>
            <a:ext cx="7952333"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Identification of reused SW and obtaining HW block diagram should be complete.</a:t>
            </a:r>
          </a:p>
        </p:txBody>
      </p:sp>
      <p:sp>
        <p:nvSpPr>
          <p:cNvPr id="71" name="직사각형 70"/>
          <p:cNvSpPr/>
          <p:nvPr/>
        </p:nvSpPr>
        <p:spPr>
          <a:xfrm>
            <a:off x="1208584" y="5988838"/>
            <a:ext cx="8236562" cy="369332"/>
          </a:xfrm>
          <a:prstGeom prst="rect">
            <a:avLst/>
          </a:prstGeom>
        </p:spPr>
        <p:txBody>
          <a:bodyPr wrap="square">
            <a:spAutoFit/>
          </a:bodyPr>
          <a:lstStyle/>
          <a:p>
            <a:pPr algn="l" fontAlgn="auto">
              <a:spcBef>
                <a:spcPts val="0"/>
              </a:spcBef>
              <a:spcAft>
                <a:spcPts val="0"/>
              </a:spcAft>
              <a:defRPr/>
            </a:pPr>
            <a:r>
              <a:rPr kumimoji="0" lang="en-US" altLang="ko-KR" sz="900" dirty="0" smtClean="0">
                <a:latin typeface="LG스마트체 Regular" panose="020B0600000101010101" pitchFamily="50" charset="-127"/>
                <a:ea typeface="LG스마트체 Regular" panose="020B0600000101010101" pitchFamily="50" charset="-127"/>
              </a:rPr>
              <a:t>Reuse analysis for reused SW shall be performed.</a:t>
            </a:r>
          </a:p>
          <a:p>
            <a:pPr algn="l" fontAlgn="auto">
              <a:spcBef>
                <a:spcPts val="0"/>
              </a:spcBef>
              <a:spcAft>
                <a:spcPts val="0"/>
              </a:spcAft>
              <a:defRPr/>
            </a:pPr>
            <a:r>
              <a:rPr kumimoji="0" lang="en-US" altLang="ko-KR" sz="900" dirty="0">
                <a:latin typeface="LG스마트체 Regular" panose="020B0600000101010101" pitchFamily="50" charset="-127"/>
                <a:ea typeface="LG스마트체 Regular" panose="020B0600000101010101" pitchFamily="50" charset="-127"/>
              </a:rPr>
              <a:t>R</a:t>
            </a:r>
            <a:r>
              <a:rPr kumimoji="0" lang="en-US" altLang="ko-KR" sz="900" dirty="0" smtClean="0">
                <a:latin typeface="LG스마트체 Regular" panose="020B0600000101010101" pitchFamily="50" charset="-127"/>
                <a:ea typeface="LG스마트체 Regular" panose="020B0600000101010101" pitchFamily="50" charset="-127"/>
              </a:rPr>
              <a:t>isk reduction on vulnerabilities (Cybersecurity goals) shall be complete.</a:t>
            </a:r>
            <a:endParaRPr kumimoji="0" lang="en-US" altLang="ko-KR" sz="900" dirty="0">
              <a:latin typeface="LG스마트체 Regular" panose="020B0600000101010101" pitchFamily="50" charset="-127"/>
              <a:ea typeface="LG스마트체 Regular" panose="020B0600000101010101" pitchFamily="50" charset="-127"/>
            </a:endParaRPr>
          </a:p>
        </p:txBody>
      </p:sp>
      <p:sp>
        <p:nvSpPr>
          <p:cNvPr id="74" name="직사각형 73"/>
          <p:cNvSpPr/>
          <p:nvPr/>
        </p:nvSpPr>
        <p:spPr>
          <a:xfrm>
            <a:off x="471338" y="2457685"/>
            <a:ext cx="980100" cy="41399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Obtaining reused SW list &amp; HW block diagram</a:t>
            </a:r>
          </a:p>
        </p:txBody>
      </p:sp>
      <p:sp>
        <p:nvSpPr>
          <p:cNvPr id="76" name="직사각형 75"/>
          <p:cNvSpPr/>
          <p:nvPr/>
        </p:nvSpPr>
        <p:spPr>
          <a:xfrm>
            <a:off x="1529654" y="382514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euse </a:t>
            </a:r>
            <a:r>
              <a:rPr lang="en-US" altLang="ko-KR" sz="700" dirty="0">
                <a:solidFill>
                  <a:schemeClr val="tx1"/>
                </a:solidFill>
                <a:latin typeface="LG스마트체 Regular" panose="020B0600000101010101" pitchFamily="50" charset="-127"/>
                <a:ea typeface="LG스마트체 Regular" panose="020B0600000101010101" pitchFamily="50" charset="-127"/>
              </a:rPr>
              <a:t>a</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nalysis report</a:t>
            </a:r>
          </a:p>
        </p:txBody>
      </p:sp>
      <p:sp>
        <p:nvSpPr>
          <p:cNvPr id="81" name="직사각형 80"/>
          <p:cNvSpPr/>
          <p:nvPr/>
        </p:nvSpPr>
        <p:spPr>
          <a:xfrm>
            <a:off x="488504" y="462344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OEM confirmation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8049344" y="4941168"/>
            <a:ext cx="1653022" cy="861774"/>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26262</a:t>
            </a:r>
          </a:p>
        </p:txBody>
      </p:sp>
      <p:sp>
        <p:nvSpPr>
          <p:cNvPr id="123" name="직사각형 122"/>
          <p:cNvSpPr/>
          <p:nvPr/>
        </p:nvSpPr>
        <p:spPr>
          <a:xfrm>
            <a:off x="8049344" y="1693257"/>
            <a:ext cx="1656184" cy="861774"/>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Reused SW List</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Feature List</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Block Diagram</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Product Specification</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4" name="직사각형 123"/>
          <p:cNvSpPr/>
          <p:nvPr/>
        </p:nvSpPr>
        <p:spPr>
          <a:xfrm>
            <a:off x="1534813" y="3068959"/>
            <a:ext cx="980100" cy="4622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Reuse analysis with TARA</a:t>
            </a:r>
          </a:p>
        </p:txBody>
      </p:sp>
      <p:cxnSp>
        <p:nvCxnSpPr>
          <p:cNvPr id="125" name="직선 화살표 연결선 58"/>
          <p:cNvCxnSpPr>
            <a:stCxn id="74" idx="3"/>
            <a:endCxn id="124" idx="0"/>
          </p:cNvCxnSpPr>
          <p:nvPr/>
        </p:nvCxnSpPr>
        <p:spPr>
          <a:xfrm>
            <a:off x="1451438" y="2664684"/>
            <a:ext cx="573425" cy="4042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2951439" y="2072369"/>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p>
        </p:txBody>
      </p:sp>
      <p:cxnSp>
        <p:nvCxnSpPr>
          <p:cNvPr id="128" name="직선 연결선 127"/>
          <p:cNvCxnSpPr/>
          <p:nvPr/>
        </p:nvCxnSpPr>
        <p:spPr>
          <a:xfrm>
            <a:off x="149661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803659" y="207236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sp>
        <p:nvSpPr>
          <p:cNvPr id="131" name="TextBox 130"/>
          <p:cNvSpPr txBox="1"/>
          <p:nvPr/>
        </p:nvSpPr>
        <p:spPr>
          <a:xfrm>
            <a:off x="1843692" y="2072369"/>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79" name="직선 화살표 연결선 78"/>
          <p:cNvCxnSpPr/>
          <p:nvPr/>
        </p:nvCxnSpPr>
        <p:spPr>
          <a:xfrm>
            <a:off x="2018520" y="3526295"/>
            <a:ext cx="592" cy="291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58"/>
          <p:cNvCxnSpPr/>
          <p:nvPr/>
        </p:nvCxnSpPr>
        <p:spPr>
          <a:xfrm rot="5400000">
            <a:off x="1451259" y="4196116"/>
            <a:ext cx="592315" cy="5576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p:cNvSpPr/>
          <p:nvPr/>
        </p:nvSpPr>
        <p:spPr>
          <a:xfrm>
            <a:off x="2626364" y="52410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Risk Reduction</a:t>
            </a:r>
          </a:p>
        </p:txBody>
      </p:sp>
      <p:cxnSp>
        <p:nvCxnSpPr>
          <p:cNvPr id="85" name="직선 화살표 연결선 58"/>
          <p:cNvCxnSpPr>
            <a:stCxn id="81" idx="2"/>
            <a:endCxn id="83" idx="1"/>
          </p:cNvCxnSpPr>
          <p:nvPr/>
        </p:nvCxnSpPr>
        <p:spPr>
          <a:xfrm rot="16200000" flipH="1">
            <a:off x="1583654" y="4378386"/>
            <a:ext cx="437610" cy="16478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920552" y="5245169"/>
            <a:ext cx="996552"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Goals</a:t>
            </a:r>
          </a:p>
        </p:txBody>
      </p:sp>
      <p:sp>
        <p:nvSpPr>
          <p:cNvPr id="87" name="직사각형 8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0089149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49055" y="225693"/>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6</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Out-of-Context Component Validation</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Supporting</a:t>
            </a:r>
            <a:endParaRPr lang="ko-KR" altLang="en-US" b="1" kern="0">
              <a:solidFill>
                <a:schemeClr val="bg1"/>
              </a:solidFill>
              <a:latin typeface="LG스마트체 Regular" panose="020B0600000101010101" pitchFamily="50" charset="-127"/>
              <a:ea typeface="LG스마트체 Regular" panose="020B0600000101010101" pitchFamily="50" charset="-127"/>
            </a:endParaRPr>
          </a:p>
        </p:txBody>
      </p:sp>
      <p:sp>
        <p:nvSpPr>
          <p:cNvPr id="147" name="모서리가 둥근 직사각형 1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DEV/CSM identifies vulnerabilities on Out-of-Context Component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3759344" y="1700808"/>
            <a:ext cx="4392216" cy="2092881"/>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perform Out-of-Context validation including cybersecurity test results  from 3</a:t>
            </a:r>
            <a:r>
              <a:rPr kumimoji="0" lang="en-US" altLang="ko-KR" sz="1000" b="1"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obtain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3rd Party Component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list </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obtain Cybersecurity test result from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identify Out-of-Context Component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Identify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assumptions on the intended use and context, including the external interfaces, shall be documented in the corresponding work products.</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perform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Out-of-Context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validation including cybersecurity test result from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communicate with OEM to confirm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Out-of-Context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a:t>
            </a:r>
          </a:p>
        </p:txBody>
      </p:sp>
      <p:sp>
        <p:nvSpPr>
          <p:cNvPr id="65" name="직사각형 64"/>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latin typeface="LG스마트체 Regular" panose="020B0600000101010101" pitchFamily="50" charset="-127"/>
              <a:ea typeface="LG스마트체 Regular" panose="020B0600000101010101" pitchFamily="50" charset="-127"/>
            </a:endParaRPr>
          </a:p>
        </p:txBody>
      </p:sp>
      <p:cxnSp>
        <p:nvCxnSpPr>
          <p:cNvPr id="66" name="직선 연결선 65"/>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43734" y="1830016"/>
            <a:ext cx="194957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5-6. Out-of-Context Validation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연결선 6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8073620" y="3284984"/>
            <a:ext cx="1656184" cy="400110"/>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Out-of-Context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Validation Report</a:t>
            </a:r>
          </a:p>
        </p:txBody>
      </p:sp>
      <p:sp>
        <p:nvSpPr>
          <p:cNvPr id="70" name="직사각형 69"/>
          <p:cNvSpPr/>
          <p:nvPr/>
        </p:nvSpPr>
        <p:spPr>
          <a:xfrm>
            <a:off x="1283046" y="1172493"/>
            <a:ext cx="7952333"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Identification of Out-of-Context Component and obtaining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3rd Party Component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list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should be complete.</a:t>
            </a:r>
          </a:p>
        </p:txBody>
      </p:sp>
      <p:sp>
        <p:nvSpPr>
          <p:cNvPr id="71" name="직사각형 70"/>
          <p:cNvSpPr/>
          <p:nvPr/>
        </p:nvSpPr>
        <p:spPr>
          <a:xfrm>
            <a:off x="1208584" y="5988838"/>
            <a:ext cx="8236562" cy="369332"/>
          </a:xfrm>
          <a:prstGeom prst="rect">
            <a:avLst/>
          </a:prstGeom>
        </p:spPr>
        <p:txBody>
          <a:bodyPr wrap="square">
            <a:spAutoFit/>
          </a:bodyPr>
          <a:lstStyle/>
          <a:p>
            <a:pPr algn="l" fontAlgn="auto">
              <a:spcBef>
                <a:spcPts val="0"/>
              </a:spcBef>
              <a:spcAft>
                <a:spcPts val="0"/>
              </a:spcAft>
              <a:defRPr/>
            </a:pPr>
            <a:r>
              <a:rPr kumimoji="0" lang="en-US" altLang="ko-KR" sz="900" dirty="0" smtClean="0">
                <a:latin typeface="LG스마트체 Regular" panose="020B0600000101010101" pitchFamily="50" charset="-127"/>
                <a:ea typeface="LG스마트체 Regular" panose="020B0600000101010101" pitchFamily="50" charset="-127"/>
              </a:rPr>
              <a:t>Out-of-Context validation shall be performed.</a:t>
            </a:r>
          </a:p>
          <a:p>
            <a:pPr algn="l" fontAlgn="auto">
              <a:spcBef>
                <a:spcPts val="0"/>
              </a:spcBef>
              <a:spcAft>
                <a:spcPts val="0"/>
              </a:spcAft>
              <a:defRPr/>
            </a:pPr>
            <a:r>
              <a:rPr kumimoji="0" lang="en-US" altLang="ko-KR" sz="900" dirty="0">
                <a:latin typeface="LG스마트체 Regular" panose="020B0600000101010101" pitchFamily="50" charset="-127"/>
                <a:ea typeface="LG스마트체 Regular" panose="020B0600000101010101" pitchFamily="50" charset="-127"/>
              </a:rPr>
              <a:t>Request test results for vulnerabilities to 3rd party</a:t>
            </a:r>
          </a:p>
        </p:txBody>
      </p:sp>
      <p:sp>
        <p:nvSpPr>
          <p:cNvPr id="74" name="직사각형 73"/>
          <p:cNvSpPr/>
          <p:nvPr/>
        </p:nvSpPr>
        <p:spPr>
          <a:xfrm>
            <a:off x="471338" y="2457685"/>
            <a:ext cx="980100" cy="41399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Obtaining 3</a:t>
            </a:r>
            <a:r>
              <a:rPr lang="en-US" altLang="ko-KR" sz="7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Party Component list</a:t>
            </a:r>
          </a:p>
        </p:txBody>
      </p:sp>
      <p:sp>
        <p:nvSpPr>
          <p:cNvPr id="76" name="직사각형 75"/>
          <p:cNvSpPr/>
          <p:nvPr/>
        </p:nvSpPr>
        <p:spPr>
          <a:xfrm>
            <a:off x="1529654" y="414287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Out-of-Context Component validation</a:t>
            </a:r>
          </a:p>
        </p:txBody>
      </p:sp>
      <p:sp>
        <p:nvSpPr>
          <p:cNvPr id="81" name="직사각형 80"/>
          <p:cNvSpPr/>
          <p:nvPr/>
        </p:nvSpPr>
        <p:spPr>
          <a:xfrm>
            <a:off x="488504" y="494116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OEM confirmation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8049344" y="4941168"/>
            <a:ext cx="1653022"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IATF 16949</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 9001</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 26262</a:t>
            </a:r>
          </a:p>
        </p:txBody>
      </p:sp>
      <p:sp>
        <p:nvSpPr>
          <p:cNvPr id="123" name="직사각형 122"/>
          <p:cNvSpPr/>
          <p:nvPr/>
        </p:nvSpPr>
        <p:spPr>
          <a:xfrm>
            <a:off x="8049344" y="1693257"/>
            <a:ext cx="1656184" cy="707886"/>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Component list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test result from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4" name="직사각형 123"/>
          <p:cNvSpPr/>
          <p:nvPr/>
        </p:nvSpPr>
        <p:spPr>
          <a:xfrm>
            <a:off x="1534813" y="3386681"/>
            <a:ext cx="980100" cy="4622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Identify Out-of-Context Component </a:t>
            </a:r>
          </a:p>
        </p:txBody>
      </p:sp>
      <p:cxnSp>
        <p:nvCxnSpPr>
          <p:cNvPr id="125" name="직선 화살표 연결선 58"/>
          <p:cNvCxnSpPr>
            <a:stCxn id="74" idx="3"/>
            <a:endCxn id="124" idx="0"/>
          </p:cNvCxnSpPr>
          <p:nvPr/>
        </p:nvCxnSpPr>
        <p:spPr>
          <a:xfrm>
            <a:off x="1451438" y="2664684"/>
            <a:ext cx="573425" cy="72199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2834419" y="2072369"/>
            <a:ext cx="63511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3</a:t>
            </a:r>
            <a:r>
              <a:rPr lang="en-US" altLang="ko-KR" sz="9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Party</a:t>
            </a:r>
          </a:p>
        </p:txBody>
      </p:sp>
      <p:cxnSp>
        <p:nvCxnSpPr>
          <p:cNvPr id="128" name="직선 연결선 127"/>
          <p:cNvCxnSpPr/>
          <p:nvPr/>
        </p:nvCxnSpPr>
        <p:spPr>
          <a:xfrm>
            <a:off x="149661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803659" y="207236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31" name="TextBox 130"/>
          <p:cNvSpPr txBox="1"/>
          <p:nvPr/>
        </p:nvSpPr>
        <p:spPr>
          <a:xfrm>
            <a:off x="1701025" y="2072369"/>
            <a:ext cx="68640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9" name="직선 화살표 연결선 78"/>
          <p:cNvCxnSpPr/>
          <p:nvPr/>
        </p:nvCxnSpPr>
        <p:spPr>
          <a:xfrm>
            <a:off x="2018520" y="3844017"/>
            <a:ext cx="592" cy="291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58"/>
          <p:cNvCxnSpPr/>
          <p:nvPr/>
        </p:nvCxnSpPr>
        <p:spPr>
          <a:xfrm rot="5400000">
            <a:off x="1451259" y="4513838"/>
            <a:ext cx="592315" cy="5576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p:cNvSpPr/>
          <p:nvPr/>
        </p:nvSpPr>
        <p:spPr>
          <a:xfrm>
            <a:off x="2644311" y="247215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test result </a:t>
            </a:r>
          </a:p>
        </p:txBody>
      </p:sp>
      <p:cxnSp>
        <p:nvCxnSpPr>
          <p:cNvPr id="85" name="직선 화살표 연결선 58"/>
          <p:cNvCxnSpPr>
            <a:stCxn id="83" idx="1"/>
          </p:cNvCxnSpPr>
          <p:nvPr/>
        </p:nvCxnSpPr>
        <p:spPr>
          <a:xfrm rot="10800000" flipV="1">
            <a:off x="2127351" y="2652170"/>
            <a:ext cx="516960" cy="7228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166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a:latin typeface="LG스마트체 Bold" panose="020B0600000101010101" pitchFamily="50" charset="-127"/>
                <a:ea typeface="LG스마트체 Bold" panose="020B0600000101010101" pitchFamily="50" charset="-127"/>
                <a:cs typeface="Arial" panose="020B0604020202020204" pitchFamily="34" charset="0"/>
              </a:rPr>
              <a:t>Responsibility / authority by role and management department</a:t>
            </a:r>
            <a:r>
              <a:rPr lang="ko-KR" altLang="en-US" smtClean="0">
                <a:latin typeface="LG스마트체 Bold" panose="020B0600000101010101" pitchFamily="50" charset="-127"/>
                <a:ea typeface="LG스마트체 Bold" panose="020B0600000101010101" pitchFamily="50" charset="-127"/>
                <a:cs typeface="Arial" panose="020B0604020202020204" pitchFamily="34" charset="0"/>
              </a:rPr>
              <a:t> </a:t>
            </a:r>
            <a:r>
              <a:rPr lang="en-US" altLang="ko-KR" dirty="0" smtClean="0">
                <a:latin typeface="LG스마트체 Bold" panose="020B0600000101010101" pitchFamily="50" charset="-127"/>
                <a:ea typeface="LG스마트체 Bold" panose="020B0600000101010101" pitchFamily="50" charset="-127"/>
                <a:cs typeface="Arial" panose="020B0604020202020204" pitchFamily="34" charset="0"/>
              </a:rPr>
              <a:t>(</a:t>
            </a:r>
            <a:r>
              <a:rPr lang="en-US" altLang="ko-KR" dirty="0">
                <a:latin typeface="LG스마트체 Bold" panose="020B0600000101010101" pitchFamily="50" charset="-127"/>
                <a:ea typeface="LG스마트체 Bold" panose="020B0600000101010101" pitchFamily="50" charset="-127"/>
                <a:cs typeface="Arial" panose="020B0604020202020204" pitchFamily="34" charset="0"/>
              </a:rPr>
              <a:t>4</a:t>
            </a:r>
            <a:r>
              <a:rPr lang="en-US" altLang="ko-KR" dirty="0" smtClean="0">
                <a:latin typeface="LG스마트체 Bold" panose="020B0600000101010101" pitchFamily="50" charset="-127"/>
                <a:ea typeface="LG스마트체 Bold" panose="020B0600000101010101" pitchFamily="50" charset="-127"/>
                <a:cs typeface="Arial" panose="020B0604020202020204" pitchFamily="34" charset="0"/>
              </a:rPr>
              <a:t>/4)</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1073682472"/>
              </p:ext>
            </p:extLst>
          </p:nvPr>
        </p:nvGraphicFramePr>
        <p:xfrm>
          <a:off x="386053" y="776953"/>
          <a:ext cx="9145016" cy="5616285"/>
        </p:xfrm>
        <a:graphic>
          <a:graphicData uri="http://schemas.openxmlformats.org/drawingml/2006/table">
            <a:tbl>
              <a:tblPr/>
              <a:tblGrid>
                <a:gridCol w="1830643">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4699042">
                  <a:extLst>
                    <a:ext uri="{9D8B030D-6E8A-4147-A177-3AD203B41FA5}">
                      <a16:colId xmlns="" xmlns:a16="http://schemas.microsoft.com/office/drawing/2014/main" val="20002"/>
                    </a:ext>
                  </a:extLst>
                </a:gridCol>
                <a:gridCol w="1463203">
                  <a:extLst>
                    <a:ext uri="{9D8B030D-6E8A-4147-A177-3AD203B41FA5}">
                      <a16:colId xmlns="" xmlns:a16="http://schemas.microsoft.com/office/drawing/2014/main" val="20003"/>
                    </a:ext>
                  </a:extLst>
                </a:gridCol>
              </a:tblGrid>
              <a:tr h="208254">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Role</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Abbreviation</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Responsibility &amp; authority</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Management department</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08967">
                <a:tc>
                  <a:txBody>
                    <a:bodyPr/>
                    <a:lstStyle/>
                    <a:p>
                      <a:pPr algn="ctr" font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 Qualification Test Manager</a:t>
                      </a:r>
                      <a:endParaRPr lang="en-US" altLang="ko-KR"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SWQT Manager</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software</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qualification test case (SWQTC)</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specification</a:t>
                      </a:r>
                      <a:endPar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software qualification test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SWQT</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a:t>
                      </a:r>
                    </a:p>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Cybersecurity software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testing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defect monitoring and management</a:t>
                      </a:r>
                    </a:p>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Cybersecurity software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test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result report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Validation Environment Unit</a:t>
                      </a:r>
                      <a:endParaRPr lang="ko-KR" altLang="en-US" sz="8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108967">
                <a:tc>
                  <a:txBody>
                    <a:bodyPr/>
                    <a:lstStyle/>
                    <a:p>
                      <a:pPr algn="ctr" font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 Qualification Test Manager</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HWQT Manager</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hardware</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qualification test case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specification</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hardware qualification test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hardware qualification testing defect monitoring and management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hardware qualification test result report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Test Design Unit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endParaRPr>
                    </a:p>
                    <a:p>
                      <a:pPr algn="ctr" latinLnBrk="1"/>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VS Development Quality Assurance team</a:t>
                      </a:r>
                      <a:endParaRPr kumimoji="1" lang="ko-KR" alt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108967">
                <a:tc>
                  <a:txBody>
                    <a:bodyPr/>
                    <a:lstStyle/>
                    <a:p>
                      <a:pPr algn="ctr">
                        <a:spcAft>
                          <a:spcPts val="0"/>
                        </a:spcAft>
                      </a:pPr>
                      <a:r>
                        <a:rPr lang="en-US"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rPr>
                        <a:t>System  Integration Test </a:t>
                      </a: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Manager</a:t>
                      </a:r>
                      <a:endParaRPr lang="ko-KR"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err="1" smtClean="0">
                          <a:solidFill>
                            <a:schemeClr val="tx1"/>
                          </a:solidFill>
                          <a:effectLst/>
                          <a:latin typeface="LG스마트체 Regular" panose="020B0600000101010101" pitchFamily="50" charset="-127"/>
                          <a:ea typeface="LG스마트체 Regular" panose="020B0600000101010101" pitchFamily="50" charset="-127"/>
                          <a:cs typeface="Arial"/>
                        </a:rPr>
                        <a:t>SysIT</a:t>
                      </a: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 Manager</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integration test case (</a:t>
                      </a:r>
                      <a:r>
                        <a:rPr lang="en-US" altLang="ko-KR" sz="800" b="0" kern="1200" dirty="0" err="1">
                          <a:solidFill>
                            <a:schemeClr val="tx1"/>
                          </a:solidFill>
                          <a:latin typeface="LG스마트체 Regular" panose="020B0600000101010101" pitchFamily="50" charset="-127"/>
                          <a:ea typeface="LG스마트체 Regular" panose="020B0600000101010101" pitchFamily="50" charset="-127"/>
                          <a:cs typeface="+mn-cs"/>
                        </a:rPr>
                        <a:t>SysITC</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 specification</a:t>
                      </a: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integration test (</a:t>
                      </a:r>
                      <a:r>
                        <a:rPr lang="en-US" altLang="ko-KR" sz="800" b="0" kern="1200" dirty="0" err="1">
                          <a:solidFill>
                            <a:schemeClr val="tx1"/>
                          </a:solidFill>
                          <a:latin typeface="LG스마트체 Regular" panose="020B0600000101010101" pitchFamily="50" charset="-127"/>
                          <a:ea typeface="LG스마트체 Regular" panose="020B0600000101010101" pitchFamily="50" charset="-127"/>
                          <a:cs typeface="+mn-cs"/>
                        </a:rPr>
                        <a:t>SysIT</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a:t>
                      </a: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integration testing defect monitoring and improvement review</a:t>
                      </a:r>
                    </a:p>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integration</a:t>
                      </a: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 test result report</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latinLnBrk="1"/>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Test Design Unit</a:t>
                      </a:r>
                      <a:endPar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108967">
                <a:tc>
                  <a:txBody>
                    <a:bodyPr/>
                    <a:lstStyle/>
                    <a:p>
                      <a:pPr algn="ctr">
                        <a:spcAft>
                          <a:spcPts val="0"/>
                        </a:spcAft>
                      </a:pPr>
                      <a:r>
                        <a:rPr lang="en-US" alt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rPr>
                        <a:t>System </a:t>
                      </a: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Qualification Test Manager</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err="1" smtClean="0">
                          <a:solidFill>
                            <a:schemeClr val="tx1"/>
                          </a:solidFill>
                          <a:effectLst/>
                          <a:latin typeface="LG스마트체 Regular" panose="020B0600000101010101" pitchFamily="50" charset="-127"/>
                          <a:ea typeface="LG스마트체 Regular" panose="020B0600000101010101" pitchFamily="50" charset="-127"/>
                          <a:cs typeface="Arial"/>
                        </a:rPr>
                        <a:t>SysQT</a:t>
                      </a: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 Manager</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test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case (</a:t>
                      </a:r>
                      <a:r>
                        <a:rPr lang="en-US" altLang="ko-KR"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SysQTC</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 specification</a:t>
                      </a: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test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a:t>
                      </a:r>
                      <a:r>
                        <a:rPr lang="en-US" altLang="ko-KR"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SysQT</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a:t>
                      </a:r>
                    </a:p>
                    <a:p>
                      <a:pPr algn="l">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system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qualification</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test </a:t>
                      </a:r>
                      <a:r>
                        <a:rPr lang="en-US" altLang="ko-KR" sz="800" b="0" kern="1200" dirty="0">
                          <a:solidFill>
                            <a:schemeClr val="tx1"/>
                          </a:solidFill>
                          <a:latin typeface="LG스마트체 Regular" panose="020B0600000101010101" pitchFamily="50" charset="-127"/>
                          <a:ea typeface="LG스마트체 Regular" panose="020B0600000101010101" pitchFamily="50" charset="-127"/>
                          <a:cs typeface="+mn-cs"/>
                        </a:rPr>
                        <a:t>defect monitoring and improvement review</a:t>
                      </a:r>
                    </a:p>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system qualification</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test result report</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Test Design Unit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endParaRPr>
                    </a:p>
                    <a:p>
                      <a:pPr algn="ctr" latinLnBrk="1"/>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VS Development </a:t>
                      </a:r>
                      <a:r>
                        <a:rPr kumimoji="1"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rPr>
                        <a:t>Quality Assurance </a:t>
                      </a:r>
                      <a:r>
                        <a:rPr kumimoji="1"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team</a:t>
                      </a:r>
                      <a:endParaRPr kumimoji="1" lang="ko-KR" altLang="en-US" sz="800" b="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10896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Configuration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Manager</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CM</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Create and manage CMP document, Identification of configuration items</a:t>
                      </a:r>
                    </a:p>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Configuration items and storage management, Definition of configuration management process</a:t>
                      </a:r>
                    </a:p>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Establish and change baseline, Baseline revision management</a:t>
                      </a:r>
                    </a:p>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Ensure team members comply with the configuration management plan</a:t>
                      </a:r>
                    </a:p>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Regular backup of configuration items, report the results</a:t>
                      </a:r>
                      <a:endParaRPr lang="en-US" sz="800" b="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Requirement Engineering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108967">
                <a:tc>
                  <a:txBody>
                    <a:bodyPr/>
                    <a:lstStyle/>
                    <a:p>
                      <a:pPr algn="ctr" font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Project leader</a:t>
                      </a:r>
                      <a:endParaRPr lang="en-US" altLang="ko-KR"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dirty="0" smtClean="0">
                          <a:latin typeface="LG스마트체 Regular" panose="020B0600000101010101" pitchFamily="50" charset="-127"/>
                          <a:ea typeface="LG스마트체 Regular" panose="020B0600000101010101" pitchFamily="50" charset="-127"/>
                        </a:rPr>
                        <a:t>PL</a:t>
                      </a:r>
                      <a:endParaRPr lang="ko-KR" altLang="en-US" sz="900" smtClean="0">
                        <a:latin typeface="LG스마트체 Regular" panose="020B0600000101010101" pitchFamily="50" charset="-127"/>
                        <a:ea typeface="LG스마트체 Regular" panose="020B0600000101010101" pitchFamily="50" charset="-127"/>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Leads and manages the</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overall</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development process.</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3"/>
                  </a:ext>
                </a:extLst>
              </a:tr>
              <a:tr h="108967">
                <a:tc>
                  <a:txBody>
                    <a:bodyPr/>
                    <a:lstStyle/>
                    <a:p>
                      <a:pPr algn="ctr" font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Software project leader</a:t>
                      </a:r>
                      <a:endParaRPr lang="en-US" altLang="ko-KR"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dirty="0" smtClean="0">
                          <a:latin typeface="LG스마트체 Regular" panose="020B0600000101010101" pitchFamily="50" charset="-127"/>
                          <a:ea typeface="LG스마트체 Regular" panose="020B0600000101010101" pitchFamily="50" charset="-127"/>
                        </a:rPr>
                        <a:t>SW</a:t>
                      </a:r>
                      <a:r>
                        <a:rPr lang="en-US" altLang="ko-KR" sz="900" baseline="0" dirty="0" smtClean="0">
                          <a:latin typeface="LG스마트체 Regular" panose="020B0600000101010101" pitchFamily="50" charset="-127"/>
                          <a:ea typeface="LG스마트체 Regular" panose="020B0600000101010101" pitchFamily="50" charset="-127"/>
                        </a:rPr>
                        <a:t> PL</a:t>
                      </a:r>
                      <a:endParaRPr lang="ko-KR" altLang="en-US" sz="900" smtClean="0">
                        <a:latin typeface="LG스마트체 Regular" panose="020B0600000101010101" pitchFamily="50" charset="-127"/>
                        <a:ea typeface="LG스마트체 Regular" panose="020B0600000101010101" pitchFamily="50" charset="-127"/>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Lead SW development and review SW documents</a:t>
                      </a:r>
                    </a:p>
                    <a:p>
                      <a:pPr marL="171450" marR="0" lvl="0" indent="-171450" algn="l" defTabSz="914400" rtl="0" eaLnBrk="1" fontAlgn="ctr" latinLnBrk="1" hangingPunct="1">
                        <a:lnSpc>
                          <a:spcPts val="1500"/>
                        </a:lnSpc>
                        <a:spcBef>
                          <a:spcPts val="0"/>
                        </a:spcBef>
                        <a:spcAft>
                          <a:spcPts val="0"/>
                        </a:spcAft>
                        <a:buClrTx/>
                        <a:buSzTx/>
                        <a:buFont typeface="Arial" panose="020B0604020202020204" pitchFamily="34" charset="0"/>
                        <a:buChar char="•"/>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Manage Test Master Plan, Review Configuration Management documents and Report Quality Metrics</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 PL Unit</a:t>
                      </a:r>
                      <a:endParaRPr lang="ko-KR" altLang="en-US"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8"/>
                  </a:ext>
                </a:extLst>
              </a:tr>
              <a:tr h="10896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Hardware project leader</a:t>
                      </a: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spcAft>
                          <a:spcPts val="0"/>
                        </a:spcAft>
                      </a:pPr>
                      <a:r>
                        <a:rPr lang="en-US" altLang="ko-KR" sz="900" b="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 PL</a:t>
                      </a:r>
                      <a:endParaRPr lang="ko-KR" sz="900" b="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1450" indent="-171450" algn="l">
                        <a:lnSpc>
                          <a:spcPts val="1500"/>
                        </a:lnSpc>
                        <a:spcBef>
                          <a:spcPts val="0"/>
                        </a:spcBef>
                        <a:spcAft>
                          <a:spcPts val="0"/>
                        </a:spcAft>
                        <a:buFont typeface="Arial" panose="020B0604020202020204" pitchFamily="34" charset="0"/>
                        <a:buChar char="•"/>
                      </a:pP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Lead HW Developers, take care of HW development activities, and review HW engineering documents</a:t>
                      </a:r>
                      <a:endPar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HW Development Department</a:t>
                      </a:r>
                      <a:endParaRPr lang="en-US" altLang="ko-KR" sz="800" b="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0587509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다이아몬드 39"/>
          <p:cNvSpPr/>
          <p:nvPr/>
        </p:nvSpPr>
        <p:spPr>
          <a:xfrm>
            <a:off x="1590499" y="3123197"/>
            <a:ext cx="773223"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109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49055" y="225693"/>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7</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Activities for Off-the-Shelf Component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47" name="모서리가 둥근 직사각형 1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DEV/CSM identifies vulnerabilities on Off-the-Shelf Component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3759344" y="1700808"/>
            <a:ext cx="4392216" cy="2554545"/>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perform Off-the-Shelf validation including cybersecurity relevant document  from 3</a:t>
            </a:r>
            <a:r>
              <a:rPr kumimoji="0" lang="en-US" altLang="ko-KR" sz="1000" b="1"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DEV/CSM obtain cybersecurity relevant document and analysis to determine necessary cybersecurity activity</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 the Cybersecurity relevant document shall determine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allocated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requirements can be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fulfilled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b</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component is suitable for the specific application context of the intended use; and</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existing documentation is sufficient to support the cybersecurity activities.</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performs cybersecurity activity</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necessary, DEV/CSM identify and performs </a:t>
            </a:r>
            <a:r>
              <a:rPr lang="en-US" altLang="ko-KR" sz="1000" dirty="0">
                <a:solidFill>
                  <a:schemeClr val="tx1"/>
                </a:solidFill>
              </a:rPr>
              <a:t>cybersecurity activities to conform with </a:t>
            </a:r>
            <a:r>
              <a:rPr lang="en-US" altLang="ko-KR" sz="1000" dirty="0" smtClean="0">
                <a:solidFill>
                  <a:schemeClr val="tx1"/>
                </a:solidFill>
              </a:rPr>
              <a:t>the document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communicate with OEM to confirm Off-the-Shelf validation</a:t>
            </a:r>
          </a:p>
        </p:txBody>
      </p:sp>
      <p:sp>
        <p:nvSpPr>
          <p:cNvPr id="65" name="직사각형 64"/>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latin typeface="LG스마트체 Regular" panose="020B0600000101010101" pitchFamily="50" charset="-127"/>
              <a:ea typeface="LG스마트체 Regular" panose="020B0600000101010101" pitchFamily="50" charset="-127"/>
            </a:endParaRPr>
          </a:p>
        </p:txBody>
      </p:sp>
      <p:cxnSp>
        <p:nvCxnSpPr>
          <p:cNvPr id="66" name="직선 연결선 65"/>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52841" y="1830016"/>
            <a:ext cx="333136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5-7</a:t>
            </a:r>
            <a:r>
              <a:rPr lang="en-US" altLang="ko-KR" sz="900" dirty="0">
                <a:solidFill>
                  <a:schemeClr val="tx1"/>
                </a:solidFill>
                <a:latin typeface="LG스마트체 Regular" panose="020B0600000101010101" pitchFamily="50" charset="-127"/>
                <a:ea typeface="LG스마트체 Regular" panose="020B0600000101010101" pitchFamily="50" charset="-127"/>
              </a:rPr>
              <a:t>. Cybersecurity Activities for Off-the-Shelf Component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연결선 6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8073620" y="3284984"/>
            <a:ext cx="1656184" cy="400110"/>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3</a:t>
            </a:r>
            <a:r>
              <a:rPr kumimoji="0" lang="en-US" altLang="ko-KR" sz="1000" baseline="30000" dirty="0">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Party 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document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70" name="직사각형 69"/>
          <p:cNvSpPr/>
          <p:nvPr/>
        </p:nvSpPr>
        <p:spPr>
          <a:xfrm>
            <a:off x="1283046" y="1172493"/>
            <a:ext cx="7952333"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Identification of Off-the-Shelf Component and obtaining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3rd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Party’s Document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should be complete.</a:t>
            </a:r>
          </a:p>
        </p:txBody>
      </p:sp>
      <p:sp>
        <p:nvSpPr>
          <p:cNvPr id="71" name="직사각형 70"/>
          <p:cNvSpPr/>
          <p:nvPr/>
        </p:nvSpPr>
        <p:spPr>
          <a:xfrm>
            <a:off x="1208584" y="5988838"/>
            <a:ext cx="8236562" cy="369332"/>
          </a:xfrm>
          <a:prstGeom prst="rect">
            <a:avLst/>
          </a:prstGeom>
        </p:spPr>
        <p:txBody>
          <a:bodyPr wrap="square">
            <a:spAutoFit/>
          </a:bodyPr>
          <a:lstStyle/>
          <a:p>
            <a:pPr algn="l" fontAlgn="auto">
              <a:spcBef>
                <a:spcPts val="0"/>
              </a:spcBef>
              <a:spcAft>
                <a:spcPts val="0"/>
              </a:spcAf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Activity for Off-the-Shelf</a:t>
            </a:r>
            <a:r>
              <a:rPr kumimoji="0" lang="en-US" altLang="ko-KR" sz="900" dirty="0" smtClean="0">
                <a:latin typeface="LG스마트체 Regular" panose="020B0600000101010101" pitchFamily="50" charset="-127"/>
                <a:ea typeface="LG스마트체 Regular" panose="020B0600000101010101" pitchFamily="50" charset="-127"/>
              </a:rPr>
              <a:t> component shall be performed.</a:t>
            </a:r>
          </a:p>
          <a:p>
            <a:pPr algn="l" fontAlgn="auto">
              <a:spcBef>
                <a:spcPts val="0"/>
              </a:spcBef>
              <a:spcAft>
                <a:spcPts val="0"/>
              </a:spcAft>
              <a:defRPr/>
            </a:pPr>
            <a:r>
              <a:rPr kumimoji="0" lang="en-US" altLang="ko-KR" sz="900" dirty="0">
                <a:latin typeface="LG스마트체 Regular" panose="020B0600000101010101" pitchFamily="50" charset="-127"/>
                <a:ea typeface="LG스마트체 Regular" panose="020B0600000101010101" pitchFamily="50" charset="-127"/>
              </a:rPr>
              <a:t>Request test results for vulnerabilities to 3rd party</a:t>
            </a:r>
          </a:p>
        </p:txBody>
      </p:sp>
      <p:sp>
        <p:nvSpPr>
          <p:cNvPr id="76" name="직사각형 75"/>
          <p:cNvSpPr/>
          <p:nvPr/>
        </p:nvSpPr>
        <p:spPr>
          <a:xfrm>
            <a:off x="1529654" y="4574919"/>
            <a:ext cx="980100" cy="42611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document </a:t>
            </a:r>
            <a:r>
              <a:rPr lang="en-US" altLang="ko-KR"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&amp; the result of cybersecurity activity</a:t>
            </a:r>
          </a:p>
        </p:txBody>
      </p:sp>
      <p:sp>
        <p:nvSpPr>
          <p:cNvPr id="81" name="직사각형 80"/>
          <p:cNvSpPr/>
          <p:nvPr/>
        </p:nvSpPr>
        <p:spPr>
          <a:xfrm>
            <a:off x="488504" y="537321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OEM confirmation</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8049344" y="4941168"/>
            <a:ext cx="1653022"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IATF 16949</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 9001</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 26262</a:t>
            </a:r>
          </a:p>
        </p:txBody>
      </p:sp>
      <p:sp>
        <p:nvSpPr>
          <p:cNvPr id="123" name="직사각형 122"/>
          <p:cNvSpPr/>
          <p:nvPr/>
        </p:nvSpPr>
        <p:spPr>
          <a:xfrm>
            <a:off x="8049344" y="1693257"/>
            <a:ext cx="1656184" cy="707886"/>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- 3</a:t>
            </a:r>
            <a:r>
              <a:rPr kumimoji="0" lang="en-US" altLang="ko-KR" sz="1000" baseline="30000" dirty="0" smtClean="0">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Party Cybersecurity document</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Cybersecurity Activity</a:t>
            </a: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127" name="TextBox 126"/>
          <p:cNvSpPr txBox="1"/>
          <p:nvPr/>
        </p:nvSpPr>
        <p:spPr>
          <a:xfrm>
            <a:off x="2834419" y="2072369"/>
            <a:ext cx="63511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3</a:t>
            </a:r>
            <a:r>
              <a:rPr lang="en-US" altLang="ko-KR" sz="9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Party</a:t>
            </a:r>
          </a:p>
        </p:txBody>
      </p:sp>
      <p:cxnSp>
        <p:nvCxnSpPr>
          <p:cNvPr id="128" name="직선 연결선 127"/>
          <p:cNvCxnSpPr/>
          <p:nvPr/>
        </p:nvCxnSpPr>
        <p:spPr>
          <a:xfrm>
            <a:off x="149661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1701025" y="2072369"/>
            <a:ext cx="68640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0" name="직선 화살표 연결선 58"/>
          <p:cNvCxnSpPr/>
          <p:nvPr/>
        </p:nvCxnSpPr>
        <p:spPr>
          <a:xfrm rot="5400000">
            <a:off x="1451259" y="4945886"/>
            <a:ext cx="592315" cy="5576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p:cNvSpPr/>
          <p:nvPr/>
        </p:nvSpPr>
        <p:spPr>
          <a:xfrm>
            <a:off x="2644311" y="247215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Document</a:t>
            </a:r>
          </a:p>
        </p:txBody>
      </p:sp>
      <p:cxnSp>
        <p:nvCxnSpPr>
          <p:cNvPr id="85" name="직선 화살표 연결선 58"/>
          <p:cNvCxnSpPr>
            <a:stCxn id="83" idx="1"/>
            <a:endCxn id="40" idx="0"/>
          </p:cNvCxnSpPr>
          <p:nvPr/>
        </p:nvCxnSpPr>
        <p:spPr>
          <a:xfrm rot="10800000" flipV="1">
            <a:off x="1977111" y="2652169"/>
            <a:ext cx="667200" cy="4710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36" name="직사각형 35"/>
          <p:cNvSpPr/>
          <p:nvPr/>
        </p:nvSpPr>
        <p:spPr>
          <a:xfrm>
            <a:off x="1540396" y="3205455"/>
            <a:ext cx="89232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Analysis</a:t>
            </a:r>
          </a:p>
        </p:txBody>
      </p:sp>
      <p:sp>
        <p:nvSpPr>
          <p:cNvPr id="38" name="TextBox 37"/>
          <p:cNvSpPr txBox="1"/>
          <p:nvPr/>
        </p:nvSpPr>
        <p:spPr>
          <a:xfrm>
            <a:off x="1679429" y="3429000"/>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9" name="TextBox 38"/>
          <p:cNvSpPr txBox="1"/>
          <p:nvPr/>
        </p:nvSpPr>
        <p:spPr>
          <a:xfrm>
            <a:off x="2328545" y="306016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4" name="직선 화살표 연결선 43"/>
          <p:cNvCxnSpPr>
            <a:stCxn id="40" idx="2"/>
          </p:cNvCxnSpPr>
          <p:nvPr/>
        </p:nvCxnSpPr>
        <p:spPr>
          <a:xfrm>
            <a:off x="1977111" y="3438486"/>
            <a:ext cx="16466" cy="1136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58"/>
          <p:cNvCxnSpPr>
            <a:stCxn id="76" idx="2"/>
          </p:cNvCxnSpPr>
          <p:nvPr/>
        </p:nvCxnSpPr>
        <p:spPr>
          <a:xfrm rot="5400000">
            <a:off x="1484242" y="4985393"/>
            <a:ext cx="519827" cy="5510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8"/>
          <p:cNvCxnSpPr>
            <a:stCxn id="40" idx="3"/>
            <a:endCxn id="53" idx="0"/>
          </p:cNvCxnSpPr>
          <p:nvPr/>
        </p:nvCxnSpPr>
        <p:spPr>
          <a:xfrm>
            <a:off x="2363722" y="3280842"/>
            <a:ext cx="757654" cy="58020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2631326" y="386104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Activity</a:t>
            </a:r>
          </a:p>
        </p:txBody>
      </p:sp>
      <p:cxnSp>
        <p:nvCxnSpPr>
          <p:cNvPr id="60" name="직선 화살표 연결선 58"/>
          <p:cNvCxnSpPr>
            <a:stCxn id="53" idx="2"/>
            <a:endCxn id="76" idx="3"/>
          </p:cNvCxnSpPr>
          <p:nvPr/>
        </p:nvCxnSpPr>
        <p:spPr>
          <a:xfrm rot="5400000">
            <a:off x="2532122" y="4198720"/>
            <a:ext cx="566886" cy="6116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92030" y="2060848"/>
            <a:ext cx="43473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TextBox 72"/>
          <p:cNvSpPr txBox="1"/>
          <p:nvPr/>
        </p:nvSpPr>
        <p:spPr>
          <a:xfrm>
            <a:off x="3080792" y="3639469"/>
            <a:ext cx="575799"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DEV/CSM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2436868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5" name="제목 4"/>
          <p:cNvSpPr>
            <a:spLocks noGrp="1"/>
          </p:cNvSpPr>
          <p:nvPr>
            <p:ph type="title"/>
          </p:nvPr>
        </p:nvSpPr>
        <p:spPr/>
        <p:txBody>
          <a:bodyPr/>
          <a:lstStyle/>
          <a:p>
            <a:endParaRPr lang="ko-KR" altLang="en-US"/>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Assessment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(1/3</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Summary of Cybersecurity Assessment Process</a:t>
            </a:r>
            <a:endParaRPr kumimoji="0" lang="en-US" altLang="ko-KR" b="1"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pic>
        <p:nvPicPr>
          <p:cNvPr id="2" name="그림 1"/>
          <p:cNvPicPr>
            <a:picLocks noChangeAspect="1"/>
          </p:cNvPicPr>
          <p:nvPr/>
        </p:nvPicPr>
        <p:blipFill>
          <a:blip r:embed="rId2"/>
          <a:stretch>
            <a:fillRect/>
          </a:stretch>
        </p:blipFill>
        <p:spPr>
          <a:xfrm>
            <a:off x="380131" y="1196752"/>
            <a:ext cx="6620156" cy="5085184"/>
          </a:xfrm>
          <a:prstGeom prst="rect">
            <a:avLst/>
          </a:prstGeom>
        </p:spPr>
      </p:pic>
      <p:sp>
        <p:nvSpPr>
          <p:cNvPr id="86" name="TextBox 85"/>
          <p:cNvSpPr txBox="1"/>
          <p:nvPr/>
        </p:nvSpPr>
        <p:spPr>
          <a:xfrm>
            <a:off x="4225959" y="5877272"/>
            <a:ext cx="5444945" cy="1061829"/>
          </a:xfrm>
          <a:prstGeom prst="rect">
            <a:avLst/>
          </a:prstGeom>
          <a:noFill/>
          <a:ln>
            <a:noFill/>
          </a:ln>
        </p:spPr>
        <p:txBody>
          <a:bodyPr wrap="square" rtlCol="0">
            <a:spAutoFit/>
          </a:bodyPr>
          <a:lstStyle/>
          <a:p>
            <a:pPr algn="l"/>
            <a:r>
              <a:rPr lang="en-US" altLang="ko-KR" sz="900" dirty="0" smtClean="0">
                <a:solidFill>
                  <a:schemeClr val="tx1"/>
                </a:solidFill>
              </a:rPr>
              <a:t>*Criteria for Conditional Acceptance</a:t>
            </a:r>
            <a:r>
              <a:rPr lang="en-US" altLang="ko-KR" sz="900" dirty="0">
                <a:solidFill>
                  <a:schemeClr val="tx1"/>
                </a:solidFill>
              </a:rPr>
              <a:t> : </a:t>
            </a:r>
            <a:endParaRPr lang="en-US" altLang="ko-KR" sz="900" dirty="0" smtClean="0">
              <a:solidFill>
                <a:schemeClr val="tx1"/>
              </a:solidFill>
            </a:endParaRPr>
          </a:p>
          <a:p>
            <a:pPr algn="l"/>
            <a:r>
              <a:rPr lang="en-US" altLang="ko-KR" sz="900" dirty="0">
                <a:solidFill>
                  <a:schemeClr val="tx1"/>
                </a:solidFill>
              </a:rPr>
              <a:t> </a:t>
            </a:r>
            <a:r>
              <a:rPr lang="en-US" altLang="ko-KR" sz="900" dirty="0" smtClean="0">
                <a:solidFill>
                  <a:schemeClr val="tx1"/>
                </a:solidFill>
              </a:rPr>
              <a:t>1</a:t>
            </a:r>
            <a:r>
              <a:rPr lang="en-US" altLang="ko-KR" sz="900" dirty="0">
                <a:solidFill>
                  <a:schemeClr val="tx1"/>
                </a:solidFill>
              </a:rPr>
              <a:t>) Reasonable rationale for not satisfying the item </a:t>
            </a:r>
            <a:endParaRPr lang="en-US" altLang="ko-KR" sz="900" dirty="0" smtClean="0">
              <a:solidFill>
                <a:schemeClr val="tx1"/>
              </a:solidFill>
            </a:endParaRPr>
          </a:p>
          <a:p>
            <a:pPr algn="l"/>
            <a:r>
              <a:rPr lang="en-US" altLang="ko-KR" sz="900" dirty="0">
                <a:solidFill>
                  <a:schemeClr val="tx1"/>
                </a:solidFill>
              </a:rPr>
              <a:t> </a:t>
            </a:r>
            <a:r>
              <a:rPr lang="en-US" altLang="ko-KR" sz="900" dirty="0" smtClean="0">
                <a:solidFill>
                  <a:schemeClr val="tx1"/>
                </a:solidFill>
              </a:rPr>
              <a:t>2</a:t>
            </a:r>
            <a:r>
              <a:rPr lang="en-US" altLang="ko-KR" sz="900" dirty="0">
                <a:solidFill>
                  <a:schemeClr val="tx1"/>
                </a:solidFill>
              </a:rPr>
              <a:t>) Impact is small and catch-up is possible even when it goes with current state  </a:t>
            </a:r>
            <a:endParaRPr lang="en-US" altLang="ko-KR" sz="900" dirty="0" smtClean="0">
              <a:solidFill>
                <a:schemeClr val="tx1"/>
              </a:solidFill>
            </a:endParaRPr>
          </a:p>
          <a:p>
            <a:pPr algn="l"/>
            <a:r>
              <a:rPr lang="en-US" altLang="ko-KR" sz="900" dirty="0">
                <a:solidFill>
                  <a:schemeClr val="tx1"/>
                </a:solidFill>
              </a:rPr>
              <a:t> </a:t>
            </a:r>
            <a:r>
              <a:rPr lang="en-US" altLang="ko-KR" sz="900" dirty="0" smtClean="0">
                <a:solidFill>
                  <a:schemeClr val="tx1"/>
                </a:solidFill>
              </a:rPr>
              <a:t>3</a:t>
            </a:r>
            <a:r>
              <a:rPr lang="en-US" altLang="ko-KR" sz="900" dirty="0">
                <a:solidFill>
                  <a:schemeClr val="tx1"/>
                </a:solidFill>
              </a:rPr>
              <a:t>) Additional assessment </a:t>
            </a:r>
            <a:r>
              <a:rPr lang="en-US" altLang="ko-KR" sz="900" dirty="0" smtClean="0">
                <a:solidFill>
                  <a:schemeClr val="tx1"/>
                </a:solidFill>
              </a:rPr>
              <a:t>shall be </a:t>
            </a:r>
            <a:r>
              <a:rPr lang="en-US" altLang="ko-KR" sz="900" dirty="0">
                <a:solidFill>
                  <a:schemeClr val="tx1"/>
                </a:solidFill>
              </a:rPr>
              <a:t>performed before the next </a:t>
            </a:r>
            <a:r>
              <a:rPr lang="en-US" altLang="ko-KR" sz="900" dirty="0" smtClean="0">
                <a:solidFill>
                  <a:schemeClr val="tx1"/>
                </a:solidFill>
              </a:rPr>
              <a:t>assessment</a:t>
            </a:r>
          </a:p>
          <a:p>
            <a:pPr algn="l"/>
            <a:r>
              <a:rPr lang="en-US" altLang="ko-KR" sz="900" dirty="0">
                <a:solidFill>
                  <a:schemeClr val="tx1"/>
                </a:solidFill>
              </a:rPr>
              <a:t>* The cybersecurity Internal audit department conducts regular cybersecurity audits to determine the organization's level of compliance with the CSMS.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p>
            <a:pPr algn="l"/>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417238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Assessment (2/3)</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47" name="모서리가 둥근 직사각형 1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0" name="직사각형 159"/>
          <p:cNvSpPr/>
          <p:nvPr/>
        </p:nvSpPr>
        <p:spPr>
          <a:xfrm>
            <a:off x="906942" y="6392851"/>
            <a:ext cx="8956371" cy="246221"/>
          </a:xfrm>
          <a:prstGeom prst="rect">
            <a:avLst/>
          </a:prstGeom>
        </p:spPr>
        <p:txBody>
          <a:bodyPr wrap="square">
            <a:spAutoFit/>
          </a:bodyPr>
          <a:lstStyle/>
          <a:p>
            <a:pPr algn="l"/>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The Cybersecurity </a:t>
            </a:r>
            <a:r>
              <a:rPr kumimoji="0" lang="en-US" altLang="ko-KR" b="1" dirty="0" smtClean="0">
                <a:latin typeface="LG스마트체 Regular" panose="020B0600000101010101" pitchFamily="50" charset="-127"/>
                <a:ea typeface="LG스마트체 Regular" panose="020B0600000101010101" pitchFamily="50" charset="-127"/>
              </a:rPr>
              <a:t>Assessor</a:t>
            </a:r>
            <a:r>
              <a:rPr kumimoji="0" lang="ko-KR" altLang="en-US" b="1" dirty="0">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perform Pre-Assessment 4 weeks before (official) assessment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3759344" y="1700808"/>
            <a:ext cx="4392216" cy="4093428"/>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The cybersecurity assessment is performed at a project level as below.</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Assessor request work products for Pre-Assessment to CSM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gather work products from DEV and upload to WP space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notify and request Pre-Assessment to Assessor</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Assessor perform Pre-Assessment and release report to CSM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assign fail item to personnel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resolve fail item</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review work product to confirm whether issues are fixed</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there is no issue, CSM request to assessor for Pre-Assessment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issues are cleared,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Assessor announce official assessment as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planned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Cybersecurity Governance Unit independently performs the cybersecurity assessment.</a:t>
            </a:r>
            <a:b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Work product evaluation according to cybersecurity activity</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 work products shall be prepared for assessor to perform </a:t>
            </a:r>
            <a:b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pre-assessment 4 weeks before (official) assessment</a:t>
            </a:r>
            <a:b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*CSMS Assessment Guide : http://collab.lge.com/main/display/VCSWINFO/%5B5.7%5D+CSMS+Assessment</a:t>
            </a:r>
          </a:p>
        </p:txBody>
      </p:sp>
      <p:sp>
        <p:nvSpPr>
          <p:cNvPr id="64" name="직사각형 63"/>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5" name="직선 연결선 64"/>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42933" y="1830016"/>
            <a:ext cx="195117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5-8. Cybersecurity</a:t>
            </a:r>
            <a:r>
              <a:rPr lang="ko-KR" altLang="en-US" sz="900" dirty="0" smtClean="0">
                <a:latin typeface="LG스마트체 Regular" panose="020B0600000101010101" pitchFamily="50" charset="-127"/>
                <a:ea typeface="LG스마트체 Regular" panose="020B0600000101010101" pitchFamily="50" charset="-127"/>
              </a:rPr>
              <a:t> </a:t>
            </a:r>
            <a:r>
              <a:rPr lang="en-US" altLang="ko-KR" sz="900" dirty="0" smtClean="0">
                <a:latin typeface="LG스마트체 Regular" panose="020B0600000101010101" pitchFamily="50" charset="-127"/>
                <a:ea typeface="LG스마트체 Regular" panose="020B0600000101010101" pitchFamily="50" charset="-127"/>
              </a:rPr>
              <a:t>Assessment</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073620" y="3284984"/>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Pre-Assessment Report</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직사각형 68"/>
          <p:cNvSpPr/>
          <p:nvPr/>
        </p:nvSpPr>
        <p:spPr>
          <a:xfrm>
            <a:off x="1208584" y="6048798"/>
            <a:ext cx="8236562" cy="230832"/>
          </a:xfrm>
          <a:prstGeom prst="rect">
            <a:avLst/>
          </a:prstGeom>
        </p:spPr>
        <p:txBody>
          <a:bodyPr wrap="square">
            <a:spAutoFit/>
          </a:bodyPr>
          <a:lstStyle/>
          <a:p>
            <a:pPr algn="l" fontAlgn="auto">
              <a:spcBef>
                <a:spcPts val="0"/>
              </a:spcBef>
              <a:spcAft>
                <a:spcPts val="0"/>
              </a:spcAft>
              <a:defRPr/>
            </a:pPr>
            <a:r>
              <a:rPr kumimoji="0" lang="en-US" altLang="ko-KR" sz="900" dirty="0" smtClean="0">
                <a:latin typeface="LG스마트체 Regular" panose="020B0600000101010101" pitchFamily="50" charset="-127"/>
                <a:ea typeface="LG스마트체 Regular" panose="020B0600000101010101" pitchFamily="50" charset="-127"/>
              </a:rPr>
              <a:t>After result of pre-assessment is acceptance, then official assessment can be performed as planned schedule.</a:t>
            </a:r>
            <a:endParaRPr kumimoji="0" lang="en-US" altLang="ko-KR" sz="900" dirty="0">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442449" y="227687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for work products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2" name="꺾인 연결선 111"/>
          <p:cNvCxnSpPr>
            <a:endCxn id="73" idx="0"/>
          </p:cNvCxnSpPr>
          <p:nvPr/>
        </p:nvCxnSpPr>
        <p:spPr>
          <a:xfrm>
            <a:off x="1422549" y="2397459"/>
            <a:ext cx="609296" cy="14018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꺾인 연결선 113"/>
          <p:cNvCxnSpPr>
            <a:stCxn id="73" idx="2"/>
            <a:endCxn id="75" idx="1"/>
          </p:cNvCxnSpPr>
          <p:nvPr/>
        </p:nvCxnSpPr>
        <p:spPr>
          <a:xfrm rot="16200000" flipH="1">
            <a:off x="2244585" y="2684947"/>
            <a:ext cx="177587" cy="6030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직사각형 119"/>
          <p:cNvSpPr/>
          <p:nvPr/>
        </p:nvSpPr>
        <p:spPr>
          <a:xfrm>
            <a:off x="8049344" y="4941168"/>
            <a:ext cx="1653022" cy="861774"/>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26262</a:t>
            </a:r>
          </a:p>
        </p:txBody>
      </p:sp>
      <p:sp>
        <p:nvSpPr>
          <p:cNvPr id="121" name="직사각형 120"/>
          <p:cNvSpPr/>
          <p:nvPr/>
        </p:nvSpPr>
        <p:spPr>
          <a:xfrm>
            <a:off x="8049344" y="1693257"/>
            <a:ext cx="1656184" cy="707886"/>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Project Plan</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Required work products</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5" name="TextBox 124"/>
          <p:cNvSpPr txBox="1"/>
          <p:nvPr/>
        </p:nvSpPr>
        <p:spPr>
          <a:xfrm>
            <a:off x="2951439" y="2072369"/>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DEV</a:t>
            </a:r>
          </a:p>
        </p:txBody>
      </p:sp>
      <p:cxnSp>
        <p:nvCxnSpPr>
          <p:cNvPr id="126" name="직선 연결선 125"/>
          <p:cNvCxnSpPr/>
          <p:nvPr/>
        </p:nvCxnSpPr>
        <p:spPr>
          <a:xfrm>
            <a:off x="149661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332378" y="2072369"/>
            <a:ext cx="1367682"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Cybersecurity Assessor</a:t>
            </a:r>
            <a:endParaRPr lang="ko-KR" altLang="en-US" sz="900" dirty="0">
              <a:latin typeface="LG스마트체 Regular" panose="020B0600000101010101" pitchFamily="50" charset="-127"/>
              <a:ea typeface="LG스마트체 Regular" panose="020B0600000101010101" pitchFamily="50" charset="-127"/>
            </a:endParaRPr>
          </a:p>
        </p:txBody>
      </p:sp>
      <p:sp>
        <p:nvSpPr>
          <p:cNvPr id="128" name="TextBox 127"/>
          <p:cNvSpPr txBox="1"/>
          <p:nvPr/>
        </p:nvSpPr>
        <p:spPr>
          <a:xfrm>
            <a:off x="1831670" y="207236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sp>
        <p:nvSpPr>
          <p:cNvPr id="134" name="직사각형 133"/>
          <p:cNvSpPr/>
          <p:nvPr/>
        </p:nvSpPr>
        <p:spPr>
          <a:xfrm>
            <a:off x="3895739" y="1936829"/>
            <a:ext cx="4176000" cy="21600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latin typeface="LG스마트체 Regular" panose="020B0600000101010101" pitchFamily="50" charset="-127"/>
                <a:ea typeface="LG스마트체 Regular" panose="020B0600000101010101" pitchFamily="50" charset="-127"/>
              </a:rPr>
              <a:t>Organizational level</a:t>
            </a:r>
            <a:endParaRPr lang="ko-KR" altLang="en-US" sz="1000" dirty="0">
              <a:latin typeface="LG스마트체 Regular" panose="020B0600000101010101" pitchFamily="50" charset="-127"/>
              <a:ea typeface="LG스마트체 Regular" panose="020B0600000101010101" pitchFamily="50" charset="-127"/>
            </a:endParaRPr>
          </a:p>
        </p:txBody>
      </p:sp>
      <p:sp>
        <p:nvSpPr>
          <p:cNvPr id="135" name="직사각형 134"/>
          <p:cNvSpPr/>
          <p:nvPr/>
        </p:nvSpPr>
        <p:spPr>
          <a:xfrm>
            <a:off x="3898132" y="2182004"/>
            <a:ext cx="4176000" cy="43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latin typeface="LG스마트체 Regular" panose="020B0600000101010101" pitchFamily="50" charset="-127"/>
                <a:ea typeface="LG스마트체 Regular" panose="020B0600000101010101" pitchFamily="50" charset="-127"/>
              </a:rPr>
              <a:t>Project </a:t>
            </a:r>
          </a:p>
          <a:p>
            <a:pPr algn="l"/>
            <a:r>
              <a:rPr lang="en-US" altLang="ko-KR" sz="1000" dirty="0" smtClean="0">
                <a:latin typeface="LG스마트체 Regular" panose="020B0600000101010101" pitchFamily="50" charset="-127"/>
                <a:ea typeface="LG스마트체 Regular" panose="020B0600000101010101" pitchFamily="50" charset="-127"/>
              </a:rPr>
              <a:t>level</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136" name="직선 연결선 135"/>
          <p:cNvCxnSpPr/>
          <p:nvPr/>
        </p:nvCxnSpPr>
        <p:spPr>
          <a:xfrm>
            <a:off x="3907684" y="2159144"/>
            <a:ext cx="4104000"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모서리가 접힌 도형 136"/>
          <p:cNvSpPr/>
          <p:nvPr/>
        </p:nvSpPr>
        <p:spPr>
          <a:xfrm>
            <a:off x="6745580" y="1972734"/>
            <a:ext cx="1260000" cy="144000"/>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audit</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38" name="모서리가 접힌 도형 137"/>
          <p:cNvSpPr/>
          <p:nvPr/>
        </p:nvSpPr>
        <p:spPr>
          <a:xfrm>
            <a:off x="7257344" y="2225885"/>
            <a:ext cx="792000" cy="339019"/>
          </a:xfrm>
          <a:prstGeom prst="foldedCorner">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b="1"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b="1" dirty="0" smtClean="0">
                <a:solidFill>
                  <a:schemeClr val="tx1"/>
                </a:solidFill>
                <a:latin typeface="LG스마트체 Regular" panose="020B0600000101010101" pitchFamily="50" charset="-127"/>
                <a:ea typeface="LG스마트체 Regular" panose="020B0600000101010101" pitchFamily="50" charset="-127"/>
              </a:rPr>
              <a:t>assessment</a:t>
            </a:r>
            <a:endParaRPr lang="ko-KR" altLang="en-US" sz="850" b="1" dirty="0">
              <a:solidFill>
                <a:schemeClr val="tx1"/>
              </a:solidFill>
              <a:latin typeface="LG스마트체 Regular" panose="020B0600000101010101" pitchFamily="50" charset="-127"/>
              <a:ea typeface="LG스마트체 Regular" panose="020B0600000101010101" pitchFamily="50" charset="-127"/>
            </a:endParaRPr>
          </a:p>
        </p:txBody>
      </p:sp>
      <p:sp>
        <p:nvSpPr>
          <p:cNvPr id="139" name="모서리가 접힌 도형 138"/>
          <p:cNvSpPr/>
          <p:nvPr/>
        </p:nvSpPr>
        <p:spPr>
          <a:xfrm>
            <a:off x="6336480" y="2231152"/>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case</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0" name="모서리가 접힌 도형 139"/>
          <p:cNvSpPr/>
          <p:nvPr/>
        </p:nvSpPr>
        <p:spPr>
          <a:xfrm>
            <a:off x="5400376"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Required work products</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1" name="모서리가 접힌 도형 140"/>
          <p:cNvSpPr/>
          <p:nvPr/>
        </p:nvSpPr>
        <p:spPr>
          <a:xfrm>
            <a:off x="4471804"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2" name="직선 화살표 연결선 141"/>
          <p:cNvCxnSpPr>
            <a:stCxn id="141" idx="3"/>
            <a:endCxn id="140" idx="1"/>
          </p:cNvCxnSpPr>
          <p:nvPr/>
        </p:nvCxnSpPr>
        <p:spPr>
          <a:xfrm>
            <a:off x="5263804" y="2395395"/>
            <a:ext cx="136572" cy="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a:stCxn id="140" idx="3"/>
            <a:endCxn id="139" idx="1"/>
          </p:cNvCxnSpPr>
          <p:nvPr/>
        </p:nvCxnSpPr>
        <p:spPr>
          <a:xfrm>
            <a:off x="6192376" y="2395395"/>
            <a:ext cx="14410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a:stCxn id="139" idx="3"/>
            <a:endCxn id="138" idx="1"/>
          </p:cNvCxnSpPr>
          <p:nvPr/>
        </p:nvCxnSpPr>
        <p:spPr>
          <a:xfrm flipV="1">
            <a:off x="7128480" y="2395395"/>
            <a:ext cx="12886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1283046" y="1148756"/>
            <a:ext cx="7952333"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Pre-Assessment schedule should be planned.</a:t>
            </a:r>
          </a:p>
        </p:txBody>
      </p:sp>
      <p:sp>
        <p:nvSpPr>
          <p:cNvPr id="73" name="직사각형 72"/>
          <p:cNvSpPr/>
          <p:nvPr/>
        </p:nvSpPr>
        <p:spPr>
          <a:xfrm>
            <a:off x="1541795" y="253764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work products list &amp; request to person in charge for WP</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2634911" y="289525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Deliver work products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1541795" y="32129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work products and upload to WP space</a:t>
            </a:r>
          </a:p>
        </p:txBody>
      </p:sp>
      <p:cxnSp>
        <p:nvCxnSpPr>
          <p:cNvPr id="85" name="꺾인 연결선 84"/>
          <p:cNvCxnSpPr>
            <a:stCxn id="75" idx="2"/>
            <a:endCxn id="77" idx="3"/>
          </p:cNvCxnSpPr>
          <p:nvPr/>
        </p:nvCxnSpPr>
        <p:spPr>
          <a:xfrm rot="5400000">
            <a:off x="2754577" y="3022612"/>
            <a:ext cx="137702" cy="6030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꺾인 연결선 86"/>
          <p:cNvCxnSpPr>
            <a:stCxn id="77" idx="2"/>
          </p:cNvCxnSpPr>
          <p:nvPr/>
        </p:nvCxnSpPr>
        <p:spPr>
          <a:xfrm rot="5400000">
            <a:off x="1688189" y="3331434"/>
            <a:ext cx="102074" cy="5852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1553081" y="395584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Analyze assessment report</a:t>
            </a:r>
          </a:p>
        </p:txBody>
      </p:sp>
      <p:sp>
        <p:nvSpPr>
          <p:cNvPr id="90" name="다이아몬드 89"/>
          <p:cNvSpPr/>
          <p:nvPr/>
        </p:nvSpPr>
        <p:spPr>
          <a:xfrm>
            <a:off x="492507" y="5010970"/>
            <a:ext cx="980100" cy="315289"/>
          </a:xfrm>
          <a:prstGeom prst="diamond">
            <a:avLst/>
          </a:prstGeom>
          <a:solidFill>
            <a:srgbClr val="FFE7A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1" name="다이아몬드 90"/>
          <p:cNvSpPr/>
          <p:nvPr/>
        </p:nvSpPr>
        <p:spPr>
          <a:xfrm>
            <a:off x="1546096" y="4695681"/>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2" name="직사각형 91"/>
          <p:cNvSpPr/>
          <p:nvPr/>
        </p:nvSpPr>
        <p:spPr>
          <a:xfrm>
            <a:off x="1639225" y="4703193"/>
            <a:ext cx="793301" cy="307777"/>
          </a:xfrm>
          <a:prstGeom prst="rect">
            <a:avLst/>
          </a:prstGeom>
          <a:noFill/>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the action item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3" name="꺾인 연결선 92"/>
          <p:cNvCxnSpPr/>
          <p:nvPr/>
        </p:nvCxnSpPr>
        <p:spPr>
          <a:xfrm>
            <a:off x="1460385" y="3824668"/>
            <a:ext cx="576808" cy="1311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꺾인 연결선 93"/>
          <p:cNvCxnSpPr>
            <a:stCxn id="89" idx="3"/>
          </p:cNvCxnSpPr>
          <p:nvPr/>
        </p:nvCxnSpPr>
        <p:spPr>
          <a:xfrm>
            <a:off x="2533181" y="4135863"/>
            <a:ext cx="606399" cy="2049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꺾인 연결선 94"/>
          <p:cNvCxnSpPr>
            <a:endCxn id="91" idx="0"/>
          </p:cNvCxnSpPr>
          <p:nvPr/>
        </p:nvCxnSpPr>
        <p:spPr>
          <a:xfrm rot="10800000" flipV="1">
            <a:off x="2036146" y="4520811"/>
            <a:ext cx="613384" cy="174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꺾인 연결선 95"/>
          <p:cNvCxnSpPr>
            <a:stCxn id="91" idx="3"/>
          </p:cNvCxnSpPr>
          <p:nvPr/>
        </p:nvCxnSpPr>
        <p:spPr>
          <a:xfrm flipV="1">
            <a:off x="2526196" y="4700831"/>
            <a:ext cx="613384" cy="1524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 96"/>
          <p:cNvCxnSpPr>
            <a:stCxn id="91" idx="1"/>
            <a:endCxn id="90" idx="0"/>
          </p:cNvCxnSpPr>
          <p:nvPr/>
        </p:nvCxnSpPr>
        <p:spPr>
          <a:xfrm rot="10800000" flipV="1">
            <a:off x="982558" y="4853326"/>
            <a:ext cx="563539" cy="1576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p:cNvSpPr/>
          <p:nvPr/>
        </p:nvSpPr>
        <p:spPr>
          <a:xfrm>
            <a:off x="449677" y="5018482"/>
            <a:ext cx="1118947" cy="307777"/>
          </a:xfrm>
          <a:prstGeom prst="rect">
            <a:avLst/>
          </a:prstGeom>
          <a:noFill/>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the assessment completion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9" name="꺾인 연결선 98"/>
          <p:cNvCxnSpPr>
            <a:stCxn id="90" idx="3"/>
            <a:endCxn id="91" idx="2"/>
          </p:cNvCxnSpPr>
          <p:nvPr/>
        </p:nvCxnSpPr>
        <p:spPr>
          <a:xfrm flipV="1">
            <a:off x="1472607" y="5010970"/>
            <a:ext cx="563539" cy="1576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85957" y="549922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Pre-Assessment </a:t>
            </a:r>
            <a:r>
              <a:rPr lang="en-US" altLang="ko-KR" sz="700" dirty="0">
                <a:solidFill>
                  <a:schemeClr val="tx1"/>
                </a:solidFill>
                <a:latin typeface="LG스마트체 Regular" panose="020B0600000101010101" pitchFamily="50" charset="-127"/>
                <a:ea typeface="LG스마트체 Regular" panose="020B0600000101010101" pitchFamily="50" charset="-127"/>
              </a:rPr>
              <a:t>completion</a:t>
            </a:r>
          </a:p>
        </p:txBody>
      </p:sp>
      <p:cxnSp>
        <p:nvCxnSpPr>
          <p:cNvPr id="101" name="직선 화살표 연결선 100"/>
          <p:cNvCxnSpPr>
            <a:stCxn id="90" idx="2"/>
            <a:endCxn id="100" idx="0"/>
          </p:cNvCxnSpPr>
          <p:nvPr/>
        </p:nvCxnSpPr>
        <p:spPr>
          <a:xfrm flipH="1">
            <a:off x="976007" y="5326259"/>
            <a:ext cx="6550" cy="1729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2563127" y="3943680"/>
            <a:ext cx="89232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Assign personnel</a:t>
            </a:r>
          </a:p>
        </p:txBody>
      </p:sp>
      <p:sp>
        <p:nvSpPr>
          <p:cNvPr id="103" name="직사각형 102"/>
          <p:cNvSpPr/>
          <p:nvPr/>
        </p:nvSpPr>
        <p:spPr>
          <a:xfrm>
            <a:off x="2649530" y="434079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Resolve the corrective action item</a:t>
            </a:r>
          </a:p>
        </p:txBody>
      </p:sp>
      <p:sp>
        <p:nvSpPr>
          <p:cNvPr id="104" name="TextBox 103"/>
          <p:cNvSpPr txBox="1"/>
          <p:nvPr/>
        </p:nvSpPr>
        <p:spPr>
          <a:xfrm>
            <a:off x="883567" y="4680641"/>
            <a:ext cx="829073"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 (upload WP)</a:t>
            </a:r>
            <a:endParaRPr lang="ko-KR" altLang="en-US" sz="700" dirty="0">
              <a:latin typeface="LG스마트체 Regular" panose="020B0600000101010101" pitchFamily="50" charset="-127"/>
              <a:ea typeface="LG스마트체 Regular" panose="020B0600000101010101" pitchFamily="50" charset="-127"/>
            </a:endParaRPr>
          </a:p>
        </p:txBody>
      </p:sp>
      <p:sp>
        <p:nvSpPr>
          <p:cNvPr id="105" name="TextBox 104"/>
          <p:cNvSpPr txBox="1"/>
          <p:nvPr/>
        </p:nvSpPr>
        <p:spPr>
          <a:xfrm>
            <a:off x="2491474" y="4855666"/>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106" name="TextBox 105"/>
          <p:cNvSpPr txBox="1"/>
          <p:nvPr/>
        </p:nvSpPr>
        <p:spPr>
          <a:xfrm>
            <a:off x="996012" y="5331895"/>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107" name="TextBox 106"/>
          <p:cNvSpPr txBox="1"/>
          <p:nvPr/>
        </p:nvSpPr>
        <p:spPr>
          <a:xfrm>
            <a:off x="1509460" y="5166819"/>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109" name="직사각형 108"/>
          <p:cNvSpPr/>
          <p:nvPr/>
        </p:nvSpPr>
        <p:spPr>
          <a:xfrm>
            <a:off x="466506" y="357301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Perform </a:t>
            </a:r>
            <a:br>
              <a:rPr lang="en-US" altLang="ko-KR" sz="700" dirty="0" smtClean="0">
                <a:solidFill>
                  <a:schemeClr val="tx1"/>
                </a:solidFill>
                <a:latin typeface="LG스마트체 Regular" panose="020B0600000101010101" pitchFamily="50" charset="-127"/>
                <a:ea typeface="LG스마트체 Regular" panose="020B0600000101010101" pitchFamily="50" charset="-127"/>
              </a:rPr>
            </a:br>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Assesment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&amp; </a:t>
            </a:r>
            <a:br>
              <a:rPr lang="en-US" altLang="ko-KR" sz="700" dirty="0" smtClean="0">
                <a:solidFill>
                  <a:schemeClr val="tx1"/>
                </a:solidFill>
                <a:latin typeface="LG스마트체 Regular" panose="020B0600000101010101" pitchFamily="50" charset="-127"/>
                <a:ea typeface="LG스마트체 Regular" panose="020B0600000101010101" pitchFamily="50" charset="-127"/>
              </a:rPr>
            </a:b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0304360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8. Cybersecurity Assessment (3/3)</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47" name="모서리가 둥근 직사각형 1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0" name="직사각형 159"/>
          <p:cNvSpPr/>
          <p:nvPr/>
        </p:nvSpPr>
        <p:spPr>
          <a:xfrm>
            <a:off x="906942" y="6392851"/>
            <a:ext cx="8956371" cy="246221"/>
          </a:xfrm>
          <a:prstGeom prst="rect">
            <a:avLst/>
          </a:prstGeom>
        </p:spPr>
        <p:txBody>
          <a:bodyPr wrap="square">
            <a:spAutoFit/>
          </a:bodyPr>
          <a:lstStyle/>
          <a:p>
            <a:pPr algn="l"/>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The Cybersecurity </a:t>
            </a:r>
            <a:r>
              <a:rPr kumimoji="0" lang="en-US" altLang="ko-KR" b="1" dirty="0" smtClean="0">
                <a:latin typeface="LG스마트체 Regular" panose="020B0600000101010101" pitchFamily="50" charset="-127"/>
                <a:ea typeface="LG스마트체 Regular" panose="020B0600000101010101" pitchFamily="50" charset="-127"/>
              </a:rPr>
              <a:t>Assessor</a:t>
            </a:r>
            <a:r>
              <a:rPr kumimoji="0" lang="ko-KR" altLang="en-US" b="1">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perform Assessment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3759344" y="1700808"/>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The cybersecurity assessment is performed at a project level as below.</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Assessor request work products for Pre-Assessment to CSM</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gather work products from DEV and upload to WP space</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notify and request assessment to Assessor</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Assessor perform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ssessment and release report</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assessment result is acceptance, move on to next development phase</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assessment result is rejection, iterate PA 5-9</a:t>
            </a:r>
          </a:p>
          <a:p>
            <a:pPr marL="171450" lvl="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assessment result is conditional acceptance, move on to next development phase but additional assessment shall be performed before next assessment</a:t>
            </a:r>
          </a:p>
          <a:p>
            <a:pPr lvl="0"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4" name="직사각형 63"/>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5" name="직선 연결선 64"/>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42933" y="1830016"/>
            <a:ext cx="195117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5-8. Cybersecurity</a:t>
            </a:r>
            <a:r>
              <a:rPr lang="ko-KR" altLang="en-US" sz="900" dirty="0" smtClean="0">
                <a:latin typeface="LG스마트체 Regular" panose="020B0600000101010101" pitchFamily="50" charset="-127"/>
                <a:ea typeface="LG스마트체 Regular" panose="020B0600000101010101" pitchFamily="50" charset="-127"/>
              </a:rPr>
              <a:t> </a:t>
            </a:r>
            <a:r>
              <a:rPr lang="en-US" altLang="ko-KR" sz="900" dirty="0" smtClean="0">
                <a:latin typeface="LG스마트체 Regular" panose="020B0600000101010101" pitchFamily="50" charset="-127"/>
                <a:ea typeface="LG스마트체 Regular" panose="020B0600000101010101" pitchFamily="50" charset="-127"/>
              </a:rPr>
              <a:t>Assessment</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073620" y="3284984"/>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Assessment Report</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직사각형 68"/>
          <p:cNvSpPr/>
          <p:nvPr/>
        </p:nvSpPr>
        <p:spPr>
          <a:xfrm>
            <a:off x="1208584" y="6048798"/>
            <a:ext cx="8236562" cy="230832"/>
          </a:xfrm>
          <a:prstGeom prst="rect">
            <a:avLst/>
          </a:prstGeom>
        </p:spPr>
        <p:txBody>
          <a:bodyPr wrap="square">
            <a:spAutoFit/>
          </a:bodyPr>
          <a:lstStyle/>
          <a:p>
            <a:pPr algn="l" fontAlgn="auto">
              <a:spcBef>
                <a:spcPts val="0"/>
              </a:spcBef>
              <a:spcAft>
                <a:spcPts val="0"/>
              </a:spcAft>
              <a:defRPr/>
            </a:pPr>
            <a:r>
              <a:rPr kumimoji="0" lang="en-US" altLang="ko-KR" sz="900" dirty="0" smtClean="0">
                <a:latin typeface="LG스마트체 Regular" panose="020B0600000101010101" pitchFamily="50" charset="-127"/>
                <a:ea typeface="LG스마트체 Regular" panose="020B0600000101010101" pitchFamily="50" charset="-127"/>
              </a:rPr>
              <a:t>Move on to next phase if assessment result is (conditional) acceptance</a:t>
            </a:r>
          </a:p>
        </p:txBody>
      </p:sp>
      <p:sp>
        <p:nvSpPr>
          <p:cNvPr id="76" name="직사각형 75"/>
          <p:cNvSpPr/>
          <p:nvPr/>
        </p:nvSpPr>
        <p:spPr>
          <a:xfrm>
            <a:off x="442449" y="227687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for work products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2" name="꺾인 연결선 111"/>
          <p:cNvCxnSpPr>
            <a:endCxn id="73" idx="0"/>
          </p:cNvCxnSpPr>
          <p:nvPr/>
        </p:nvCxnSpPr>
        <p:spPr>
          <a:xfrm>
            <a:off x="1422549" y="2432764"/>
            <a:ext cx="609296" cy="3481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꺾인 연결선 113"/>
          <p:cNvCxnSpPr>
            <a:stCxn id="73" idx="2"/>
            <a:endCxn id="75" idx="1"/>
          </p:cNvCxnSpPr>
          <p:nvPr/>
        </p:nvCxnSpPr>
        <p:spPr>
          <a:xfrm rot="16200000" flipH="1">
            <a:off x="2207364" y="2965449"/>
            <a:ext cx="252028" cy="6030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직사각형 119"/>
          <p:cNvSpPr/>
          <p:nvPr/>
        </p:nvSpPr>
        <p:spPr>
          <a:xfrm>
            <a:off x="8049344" y="4941168"/>
            <a:ext cx="1653022" cy="861774"/>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-6:v1.0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26262</a:t>
            </a:r>
          </a:p>
        </p:txBody>
      </p:sp>
      <p:sp>
        <p:nvSpPr>
          <p:cNvPr id="121" name="직사각형 120"/>
          <p:cNvSpPr/>
          <p:nvPr/>
        </p:nvSpPr>
        <p:spPr>
          <a:xfrm>
            <a:off x="8049344" y="1693257"/>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Required work products</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5" name="TextBox 124"/>
          <p:cNvSpPr txBox="1"/>
          <p:nvPr/>
        </p:nvSpPr>
        <p:spPr>
          <a:xfrm>
            <a:off x="2951439" y="2072369"/>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DEV</a:t>
            </a:r>
          </a:p>
        </p:txBody>
      </p:sp>
      <p:cxnSp>
        <p:nvCxnSpPr>
          <p:cNvPr id="126" name="직선 연결선 125"/>
          <p:cNvCxnSpPr/>
          <p:nvPr/>
        </p:nvCxnSpPr>
        <p:spPr>
          <a:xfrm>
            <a:off x="149661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332378" y="2072369"/>
            <a:ext cx="1367682"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Cybersecurity Assessor</a:t>
            </a:r>
            <a:endParaRPr lang="ko-KR" altLang="en-US" sz="900" dirty="0">
              <a:latin typeface="LG스마트체 Regular" panose="020B0600000101010101" pitchFamily="50" charset="-127"/>
              <a:ea typeface="LG스마트체 Regular" panose="020B0600000101010101" pitchFamily="50" charset="-127"/>
            </a:endParaRPr>
          </a:p>
        </p:txBody>
      </p:sp>
      <p:sp>
        <p:nvSpPr>
          <p:cNvPr id="128" name="TextBox 127"/>
          <p:cNvSpPr txBox="1"/>
          <p:nvPr/>
        </p:nvSpPr>
        <p:spPr>
          <a:xfrm>
            <a:off x="1831670" y="207236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sp>
        <p:nvSpPr>
          <p:cNvPr id="134" name="직사각형 133"/>
          <p:cNvSpPr/>
          <p:nvPr/>
        </p:nvSpPr>
        <p:spPr>
          <a:xfrm>
            <a:off x="3895739" y="1936829"/>
            <a:ext cx="4176000" cy="21600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latin typeface="LG스마트체 Regular" panose="020B0600000101010101" pitchFamily="50" charset="-127"/>
                <a:ea typeface="LG스마트체 Regular" panose="020B0600000101010101" pitchFamily="50" charset="-127"/>
              </a:rPr>
              <a:t>Organizational level</a:t>
            </a:r>
            <a:endParaRPr lang="ko-KR" altLang="en-US" sz="1000" dirty="0">
              <a:latin typeface="LG스마트체 Regular" panose="020B0600000101010101" pitchFamily="50" charset="-127"/>
              <a:ea typeface="LG스마트체 Regular" panose="020B0600000101010101" pitchFamily="50" charset="-127"/>
            </a:endParaRPr>
          </a:p>
        </p:txBody>
      </p:sp>
      <p:sp>
        <p:nvSpPr>
          <p:cNvPr id="135" name="직사각형 134"/>
          <p:cNvSpPr/>
          <p:nvPr/>
        </p:nvSpPr>
        <p:spPr>
          <a:xfrm>
            <a:off x="3898132" y="2182004"/>
            <a:ext cx="4176000" cy="43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latin typeface="LG스마트체 Regular" panose="020B0600000101010101" pitchFamily="50" charset="-127"/>
                <a:ea typeface="LG스마트체 Regular" panose="020B0600000101010101" pitchFamily="50" charset="-127"/>
              </a:rPr>
              <a:t>Project </a:t>
            </a:r>
          </a:p>
          <a:p>
            <a:pPr algn="l"/>
            <a:r>
              <a:rPr lang="en-US" altLang="ko-KR" sz="1000" dirty="0" smtClean="0">
                <a:latin typeface="LG스마트체 Regular" panose="020B0600000101010101" pitchFamily="50" charset="-127"/>
                <a:ea typeface="LG스마트체 Regular" panose="020B0600000101010101" pitchFamily="50" charset="-127"/>
              </a:rPr>
              <a:t>level</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136" name="직선 연결선 135"/>
          <p:cNvCxnSpPr/>
          <p:nvPr/>
        </p:nvCxnSpPr>
        <p:spPr>
          <a:xfrm>
            <a:off x="3907684" y="2159144"/>
            <a:ext cx="4104000"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모서리가 접힌 도형 136"/>
          <p:cNvSpPr/>
          <p:nvPr/>
        </p:nvSpPr>
        <p:spPr>
          <a:xfrm>
            <a:off x="6745580" y="1972734"/>
            <a:ext cx="1260000" cy="144000"/>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audit</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38" name="모서리가 접힌 도형 137"/>
          <p:cNvSpPr/>
          <p:nvPr/>
        </p:nvSpPr>
        <p:spPr>
          <a:xfrm>
            <a:off x="7257344" y="2225885"/>
            <a:ext cx="792000" cy="339019"/>
          </a:xfrm>
          <a:prstGeom prst="foldedCorner">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b="1"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b="1" dirty="0" smtClean="0">
                <a:solidFill>
                  <a:schemeClr val="tx1"/>
                </a:solidFill>
                <a:latin typeface="LG스마트체 Regular" panose="020B0600000101010101" pitchFamily="50" charset="-127"/>
                <a:ea typeface="LG스마트체 Regular" panose="020B0600000101010101" pitchFamily="50" charset="-127"/>
              </a:rPr>
              <a:t>assessment</a:t>
            </a:r>
            <a:endParaRPr lang="ko-KR" altLang="en-US" sz="850" b="1" dirty="0">
              <a:solidFill>
                <a:schemeClr val="tx1"/>
              </a:solidFill>
              <a:latin typeface="LG스마트체 Regular" panose="020B0600000101010101" pitchFamily="50" charset="-127"/>
              <a:ea typeface="LG스마트체 Regular" panose="020B0600000101010101" pitchFamily="50" charset="-127"/>
            </a:endParaRPr>
          </a:p>
        </p:txBody>
      </p:sp>
      <p:sp>
        <p:nvSpPr>
          <p:cNvPr id="139" name="모서리가 접힌 도형 138"/>
          <p:cNvSpPr/>
          <p:nvPr/>
        </p:nvSpPr>
        <p:spPr>
          <a:xfrm>
            <a:off x="6336480" y="2231152"/>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case</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0" name="모서리가 접힌 도형 139"/>
          <p:cNvSpPr/>
          <p:nvPr/>
        </p:nvSpPr>
        <p:spPr>
          <a:xfrm>
            <a:off x="5400376"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Required work products</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1" name="모서리가 접힌 도형 140"/>
          <p:cNvSpPr/>
          <p:nvPr/>
        </p:nvSpPr>
        <p:spPr>
          <a:xfrm>
            <a:off x="4471804"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2" name="직선 화살표 연결선 141"/>
          <p:cNvCxnSpPr>
            <a:stCxn id="141" idx="3"/>
            <a:endCxn id="140" idx="1"/>
          </p:cNvCxnSpPr>
          <p:nvPr/>
        </p:nvCxnSpPr>
        <p:spPr>
          <a:xfrm>
            <a:off x="5263804" y="2395395"/>
            <a:ext cx="136572" cy="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a:stCxn id="140" idx="3"/>
            <a:endCxn id="139" idx="1"/>
          </p:cNvCxnSpPr>
          <p:nvPr/>
        </p:nvCxnSpPr>
        <p:spPr>
          <a:xfrm>
            <a:off x="6192376" y="2395395"/>
            <a:ext cx="14410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a:stCxn id="139" idx="3"/>
            <a:endCxn id="138" idx="1"/>
          </p:cNvCxnSpPr>
          <p:nvPr/>
        </p:nvCxnSpPr>
        <p:spPr>
          <a:xfrm flipV="1">
            <a:off x="7128480" y="2395395"/>
            <a:ext cx="12886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1283046" y="1148756"/>
            <a:ext cx="7952333"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Pre-Assessment is complete</a:t>
            </a:r>
          </a:p>
        </p:txBody>
      </p:sp>
      <p:sp>
        <p:nvSpPr>
          <p:cNvPr id="73" name="직사각형 72"/>
          <p:cNvSpPr/>
          <p:nvPr/>
        </p:nvSpPr>
        <p:spPr>
          <a:xfrm>
            <a:off x="1541795" y="278092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work products list &amp; request to person in charge for WP</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2634911" y="32129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Deliver work products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1541795" y="364502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work products and upload to WP space</a:t>
            </a:r>
          </a:p>
        </p:txBody>
      </p:sp>
      <p:cxnSp>
        <p:nvCxnSpPr>
          <p:cNvPr id="85" name="꺾인 연결선 84"/>
          <p:cNvCxnSpPr>
            <a:stCxn id="75" idx="2"/>
            <a:endCxn id="77" idx="3"/>
          </p:cNvCxnSpPr>
          <p:nvPr/>
        </p:nvCxnSpPr>
        <p:spPr>
          <a:xfrm rot="5400000">
            <a:off x="2697414" y="3397497"/>
            <a:ext cx="252028" cy="6030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꺾인 연결선 86"/>
          <p:cNvCxnSpPr>
            <a:stCxn id="77" idx="2"/>
          </p:cNvCxnSpPr>
          <p:nvPr/>
        </p:nvCxnSpPr>
        <p:spPr>
          <a:xfrm rot="5400000">
            <a:off x="1572852" y="3872899"/>
            <a:ext cx="326829" cy="5911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직사각형 108"/>
          <p:cNvSpPr/>
          <p:nvPr/>
        </p:nvSpPr>
        <p:spPr>
          <a:xfrm>
            <a:off x="466506" y="414908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Perform </a:t>
            </a:r>
            <a:br>
              <a:rPr lang="en-US" altLang="ko-KR" sz="700" dirty="0" smtClean="0">
                <a:solidFill>
                  <a:schemeClr val="tx1"/>
                </a:solidFill>
                <a:latin typeface="LG스마트체 Regular" panose="020B0600000101010101" pitchFamily="50" charset="-127"/>
                <a:ea typeface="LG스마트체 Regular" panose="020B0600000101010101" pitchFamily="50" charset="-127"/>
              </a:rPr>
            </a:b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Assesment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466506" y="476537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br>
              <a:rPr lang="en-US" altLang="ko-KR" sz="700" dirty="0" smtClean="0">
                <a:solidFill>
                  <a:schemeClr val="tx1"/>
                </a:solidFill>
                <a:latin typeface="LG스마트체 Regular" panose="020B0600000101010101" pitchFamily="50" charset="-127"/>
                <a:ea typeface="LG스마트체 Regular" panose="020B0600000101010101" pitchFamily="50" charset="-127"/>
              </a:rPr>
            </a:b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Assesment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화살표 연결선 77"/>
          <p:cNvCxnSpPr>
            <a:endCxn id="70" idx="0"/>
          </p:cNvCxnSpPr>
          <p:nvPr/>
        </p:nvCxnSpPr>
        <p:spPr>
          <a:xfrm flipH="1">
            <a:off x="956556" y="4509120"/>
            <a:ext cx="4832" cy="256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44488" y="5157192"/>
            <a:ext cx="5847888" cy="415498"/>
          </a:xfrm>
          <a:prstGeom prst="rect">
            <a:avLst/>
          </a:prstGeom>
          <a:noFill/>
        </p:spPr>
        <p:txBody>
          <a:bodyPr wrap="square" rtlCol="0">
            <a:spAutoFit/>
          </a:bodyPr>
          <a:lstStyle/>
          <a:p>
            <a:pPr algn="l"/>
            <a:r>
              <a:rPr lang="en-US" altLang="ko-KR" sz="700" b="1" dirty="0" smtClean="0">
                <a:latin typeface="LG스마트체 Regular" panose="020B0600000101010101" pitchFamily="50" charset="-127"/>
                <a:ea typeface="LG스마트체 Regular" panose="020B0600000101010101" pitchFamily="50" charset="-127"/>
              </a:rPr>
              <a:t>Acceptance : Move on to next phase</a:t>
            </a:r>
          </a:p>
          <a:p>
            <a:pPr algn="l"/>
            <a:r>
              <a:rPr lang="en-US" altLang="ko-KR" sz="700" b="1" dirty="0" smtClean="0">
                <a:latin typeface="LG스마트체 Regular" panose="020B0600000101010101" pitchFamily="50" charset="-127"/>
                <a:ea typeface="LG스마트체 Regular" panose="020B0600000101010101" pitchFamily="50" charset="-127"/>
              </a:rPr>
              <a:t>Rejection :  Process Iteration until assessment result is acceptance or conditional acceptance</a:t>
            </a:r>
          </a:p>
          <a:p>
            <a:pPr algn="l"/>
            <a:r>
              <a:rPr lang="en-US" altLang="ko-KR" sz="700" b="1" dirty="0" smtClean="0">
                <a:latin typeface="LG스마트체 Regular" panose="020B0600000101010101" pitchFamily="50" charset="-127"/>
                <a:ea typeface="LG스마트체 Regular" panose="020B0600000101010101" pitchFamily="50" charset="-127"/>
              </a:rPr>
              <a:t>Conditional acceptance : Move on to next phase but additional assessment shall be performed before next assessment</a:t>
            </a:r>
          </a:p>
        </p:txBody>
      </p:sp>
    </p:spTree>
    <p:extLst>
      <p:ext uri="{BB962C8B-B14F-4D97-AF65-F5344CB8AC3E}">
        <p14:creationId xmlns:p14="http://schemas.microsoft.com/office/powerpoint/2010/main" val="16221091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9</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Configuration Management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a:t>
            </a:r>
            <a:r>
              <a:rPr kumimoji="0" lang="ko-KR" altLang="en-US" b="1" smtClean="0">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Manager(CSM) identifies</a:t>
            </a:r>
            <a:r>
              <a:rPr kumimoji="0" lang="ko-KR" altLang="en-US" b="1" smtClean="0">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the</a:t>
            </a:r>
            <a:r>
              <a:rPr kumimoji="0" lang="ko-KR" altLang="en-US" b="1" smtClean="0">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CI (Configuration Item) and manages it in compliance with the configuration management plan.</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 name="직사각형 6"/>
          <p:cNvSpPr/>
          <p:nvPr/>
        </p:nvSpPr>
        <p:spPr>
          <a:xfrm>
            <a:off x="3800872" y="1772816"/>
            <a:ext cx="4392216" cy="4385816"/>
          </a:xfrm>
          <a:prstGeom prst="rect">
            <a:avLst/>
          </a:prstGeom>
        </p:spPr>
        <p:txBody>
          <a:bodyPr wrap="square">
            <a:spAutoFit/>
          </a:bodyPr>
          <a:lstStyle/>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 The general process of the configuration should be in compliance with the Smart Division SW Process except to identify the CI of Cybersecurity.</a:t>
            </a: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If the cybersecurity Cis are merged and managed with the general SW development work product, it can be managed with the SW process after describing it in the configuration management plan</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CSM </a:t>
            </a:r>
            <a:r>
              <a:rPr kumimoji="0" lang="en-US" altLang="ko-KR" sz="1000" b="1" dirty="0">
                <a:latin typeface="LG스마트체 Regular" panose="020B0600000101010101" pitchFamily="50" charset="-127"/>
                <a:ea typeface="LG스마트체 Regular" panose="020B0600000101010101" pitchFamily="50" charset="-127"/>
              </a:rPr>
              <a:t>identifies the cybersecurity CI(work-product) and informs it to the configuration manager. </a:t>
            </a:r>
            <a:r>
              <a:rPr kumimoji="0" lang="en-US" altLang="ko-KR" sz="1000" b="1" dirty="0" smtClean="0">
                <a:latin typeface="LG스마트체 Regular" panose="020B0600000101010101" pitchFamily="50" charset="-127"/>
                <a:ea typeface="LG스마트체 Regular" panose="020B0600000101010101" pitchFamily="50" charset="-127"/>
              </a:rPr>
              <a:t>CSM </a:t>
            </a:r>
            <a:r>
              <a:rPr kumimoji="0" lang="en-US" altLang="ko-KR" sz="1000" b="1" dirty="0">
                <a:latin typeface="LG스마트체 Regular" panose="020B0600000101010101" pitchFamily="50" charset="-127"/>
                <a:ea typeface="LG스마트체 Regular" panose="020B0600000101010101" pitchFamily="50" charset="-127"/>
              </a:rPr>
              <a:t>should perform the development in compliance with the configuration management</a:t>
            </a:r>
            <a:r>
              <a:rPr kumimoji="0" lang="en-US" altLang="ko-KR" sz="1000" b="1" dirty="0" smtClean="0">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If there is CI related to 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CSM identifies the items that need to manage with version or baseline.</a:t>
            </a:r>
          </a:p>
          <a:p>
            <a:pPr marL="17145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CSM notifies the items to the configuration manager and requests to add the configuration item.</a:t>
            </a:r>
          </a:p>
          <a:p>
            <a:pPr marL="171450" indent="-171450" algn="l" fontAlgn="auto">
              <a:spcBef>
                <a:spcPts val="0"/>
              </a:spcBef>
              <a:spcAft>
                <a:spcPts val="0"/>
              </a:spcAft>
              <a:buFont typeface="Arial" pitchFamily="34" charset="0"/>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[Cybersecurity Configuration Item]</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System/SW Requirements</a:t>
            </a:r>
          </a:p>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System/SW Architectural Designs</a:t>
            </a:r>
          </a:p>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SW Detailed Design</a:t>
            </a:r>
          </a:p>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Plan</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Test Cases, Test/Verification Reports</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SW Code, Binary</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cases, and etc.</a:t>
            </a: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The general configuration management should perform with the guide and template of “[1.1] Smart Division SW Development Standard Process”</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b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(URL: http://collab.lge.com/main/x/IgDkLw)</a:t>
            </a: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15" name="직사각형 14"/>
          <p:cNvSpPr/>
          <p:nvPr/>
        </p:nvSpPr>
        <p:spPr>
          <a:xfrm>
            <a:off x="8164118" y="1700808"/>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Configuration Management Plan</a:t>
            </a:r>
          </a:p>
        </p:txBody>
      </p:sp>
      <p:sp>
        <p:nvSpPr>
          <p:cNvPr id="17" name="직사각형 16"/>
          <p:cNvSpPr/>
          <p:nvPr/>
        </p:nvSpPr>
        <p:spPr>
          <a:xfrm>
            <a:off x="1312325" y="1158317"/>
            <a:ext cx="3693640"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Configuration </a:t>
            </a:r>
            <a:r>
              <a:rPr kumimoji="0" lang="en-US" altLang="ko-KR" sz="1000" dirty="0">
                <a:latin typeface="LG스마트체 Regular" panose="020B0600000101010101" pitchFamily="50" charset="-127"/>
                <a:ea typeface="LG스마트체 Regular" panose="020B0600000101010101" pitchFamily="50" charset="-127"/>
              </a:rPr>
              <a:t>Management </a:t>
            </a:r>
            <a:r>
              <a:rPr kumimoji="0" lang="en-US" altLang="ko-KR" sz="1000" dirty="0" smtClean="0">
                <a:latin typeface="LG스마트체 Regular" panose="020B0600000101010101" pitchFamily="50" charset="-127"/>
                <a:ea typeface="LG스마트체 Regular" panose="020B0600000101010101" pitchFamily="50" charset="-127"/>
              </a:rPr>
              <a:t>Plan that is  should be completed.</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9" name="직사각형 18"/>
          <p:cNvSpPr/>
          <p:nvPr/>
        </p:nvSpPr>
        <p:spPr>
          <a:xfrm>
            <a:off x="1326525"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[CSM] CSM </a:t>
            </a:r>
            <a:r>
              <a:rPr kumimoji="0" lang="en-US" altLang="ko-KR" sz="1000" dirty="0">
                <a:latin typeface="LG스마트체 Regular" panose="020B0600000101010101" pitchFamily="50" charset="-127"/>
                <a:ea typeface="LG스마트체 Regular" panose="020B0600000101010101" pitchFamily="50" charset="-127"/>
              </a:rPr>
              <a:t>identifies the cybersecurity CI(work-product) and informs it to the configuration manager.</a:t>
            </a:r>
            <a:endParaRPr kumimoji="0" lang="en-US" altLang="ko-KR" sz="1000" dirty="0" smtClean="0">
              <a:latin typeface="LG스마트체 Regular" panose="020B0600000101010101" pitchFamily="50" charset="-127"/>
              <a:ea typeface="LG스마트체 Regular" panose="020B0600000101010101" pitchFamily="50" charset="-127"/>
            </a:endParaRPr>
          </a:p>
        </p:txBody>
      </p:sp>
      <p:cxnSp>
        <p:nvCxnSpPr>
          <p:cNvPr id="65" name="직선 연결선 64"/>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13287" y="1830016"/>
            <a:ext cx="201048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5-9. Configuration </a:t>
            </a:r>
            <a:r>
              <a:rPr lang="en-US" altLang="ko-KR" sz="900" dirty="0">
                <a:latin typeface="LG스마트체 Regular" panose="020B0600000101010101" pitchFamily="50" charset="-127"/>
                <a:ea typeface="LG스마트체 Regular" panose="020B0600000101010101" pitchFamily="50" charset="-127"/>
              </a:rPr>
              <a:t>Management</a:t>
            </a:r>
            <a:endParaRPr lang="ko-KR" altLang="en-US" sz="900" dirty="0">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283925" y="2079989"/>
            <a:ext cx="1362874" cy="3693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(Reference </a:t>
            </a:r>
            <a:r>
              <a:rPr lang="en-US" altLang="ko-KR" sz="900" dirty="0" smtClean="0">
                <a:latin typeface="LG스마트체 Regular" panose="020B0600000101010101" pitchFamily="50" charset="-127"/>
                <a:ea typeface="LG스마트체 Regular" panose="020B0600000101010101" pitchFamily="50" charset="-127"/>
              </a:rPr>
              <a:t>process)</a:t>
            </a:r>
          </a:p>
          <a:p>
            <a:r>
              <a:rPr lang="en-US" altLang="ko-KR" sz="900" dirty="0" smtClean="0">
                <a:latin typeface="LG스마트체 Regular" panose="020B0600000101010101" pitchFamily="50" charset="-127"/>
                <a:ea typeface="LG스마트체 Regular" panose="020B0600000101010101" pitchFamily="50" charset="-127"/>
              </a:rPr>
              <a:t>Configuration Manager</a:t>
            </a:r>
          </a:p>
        </p:txBody>
      </p:sp>
      <p:sp>
        <p:nvSpPr>
          <p:cNvPr id="68" name="TextBox 67"/>
          <p:cNvSpPr txBox="1"/>
          <p:nvPr/>
        </p:nvSpPr>
        <p:spPr>
          <a:xfrm>
            <a:off x="1831657" y="207998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70" name="직선 연결선 69"/>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1551196" y="293683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Identify</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Configuration Item</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for cybersecurity</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48" name="직선 연결선 4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442281" y="351289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Update CMP</a:t>
            </a:r>
          </a:p>
        </p:txBody>
      </p:sp>
      <p:sp>
        <p:nvSpPr>
          <p:cNvPr id="51" name="직사각형 50"/>
          <p:cNvSpPr/>
          <p:nvPr/>
        </p:nvSpPr>
        <p:spPr>
          <a:xfrm>
            <a:off x="8164118"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-5:v1.0</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Smart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Division SW Development Standard Process Regulation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2-18</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54" name="직사각형 53"/>
          <p:cNvSpPr/>
          <p:nvPr/>
        </p:nvSpPr>
        <p:spPr>
          <a:xfrm>
            <a:off x="8164118" y="3272530"/>
            <a:ext cx="1469402" cy="1015663"/>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Configuration Item</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Configuration Management Book</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Configuration Management Plan [refined]</a:t>
            </a:r>
          </a:p>
        </p:txBody>
      </p:sp>
      <p:sp>
        <p:nvSpPr>
          <p:cNvPr id="60" name="직사각형 59"/>
          <p:cNvSpPr/>
          <p:nvPr/>
        </p:nvSpPr>
        <p:spPr>
          <a:xfrm>
            <a:off x="442281" y="4797152"/>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Configuration Management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62" name="직선 화살표 연결선 32"/>
          <p:cNvCxnSpPr>
            <a:stCxn id="84" idx="1"/>
            <a:endCxn id="49" idx="0"/>
          </p:cNvCxnSpPr>
          <p:nvPr/>
        </p:nvCxnSpPr>
        <p:spPr>
          <a:xfrm rot="10800000" flipV="1">
            <a:off x="932332" y="3116851"/>
            <a:ext cx="618865" cy="396044"/>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49" idx="2"/>
            <a:endCxn id="60" idx="0"/>
          </p:cNvCxnSpPr>
          <p:nvPr/>
        </p:nvCxnSpPr>
        <p:spPr>
          <a:xfrm>
            <a:off x="932331" y="3872935"/>
            <a:ext cx="0" cy="924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모서리가 둥근 직사각형 7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442281" y="2516609"/>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Configuration Management Plan (CMP)</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82" name="직선 화살표 연결선 32"/>
          <p:cNvCxnSpPr>
            <a:stCxn id="81" idx="3"/>
            <a:endCxn id="84" idx="0"/>
          </p:cNvCxnSpPr>
          <p:nvPr/>
        </p:nvCxnSpPr>
        <p:spPr>
          <a:xfrm>
            <a:off x="1422381" y="2696629"/>
            <a:ext cx="618865" cy="240202"/>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13787531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10. Requirement Change Management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Architect(CSA) and Developer</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 perform the technical review impact analysis and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implementation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after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receiving the CR agreed with OEM from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SW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PL.</a:t>
            </a:r>
          </a:p>
        </p:txBody>
      </p:sp>
      <p:sp>
        <p:nvSpPr>
          <p:cNvPr id="7" name="직사각형 6"/>
          <p:cNvSpPr/>
          <p:nvPr/>
        </p:nvSpPr>
        <p:spPr>
          <a:xfrm>
            <a:off x="3800872" y="1772816"/>
            <a:ext cx="4392216" cy="3308598"/>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CSMS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standard only describes the activity related to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the cybersecurity activities. </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In the case of general change management, see the Smart Division SW Development Process Regulation</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Architect(CSA) and Developer(DEV)</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perform the impact analysis and implementation after receiving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CR from SW PL.</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DEV perform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technical review, if it needed, it can be performed with SW Architect(or Function Owner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reviews the result of technical review report.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develops and implements the change in requirements, design,  code, and verification.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and DEV notify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completion to SW PL after implementation of the change.</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general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change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management should perform with the guide and template of “[1.1] Smart Division SW Development Standard Process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(URL: http://collab.lge.com/main/x/IgDkLw)</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5" name="직사각형 14"/>
          <p:cNvSpPr/>
          <p:nvPr/>
        </p:nvSpPr>
        <p:spPr>
          <a:xfrm>
            <a:off x="8164118" y="1700808"/>
            <a:ext cx="1469402" cy="24622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CR</a:t>
            </a:r>
          </a:p>
        </p:txBody>
      </p:sp>
      <p:sp>
        <p:nvSpPr>
          <p:cNvPr id="17" name="직사각형 16"/>
          <p:cNvSpPr/>
          <p:nvPr/>
        </p:nvSpPr>
        <p:spPr>
          <a:xfrm>
            <a:off x="1280592" y="1158317"/>
            <a:ext cx="7148111"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Change Manager obtains a Change Request(CR) for the change that has occurred. (CR Acquisition path is unified with PM)</a:t>
            </a:r>
          </a:p>
        </p:txBody>
      </p:sp>
      <p:sp>
        <p:nvSpPr>
          <p:cNvPr id="19" name="직사각형 18"/>
          <p:cNvSpPr/>
          <p:nvPr/>
        </p:nvSpPr>
        <p:spPr>
          <a:xfrm>
            <a:off x="1319384" y="5971346"/>
            <a:ext cx="8625845" cy="553998"/>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[SW/System Qualification Test</a:t>
            </a:r>
            <a:r>
              <a:rPr kumimoji="0" lang="ko-KR" altLang="en-US" sz="1000" smtClean="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manager] </a:t>
            </a:r>
            <a:r>
              <a:rPr kumimoji="0" lang="en-US" altLang="ko-KR" sz="1000" dirty="0">
                <a:latin typeface="LG스마트체 Regular" panose="020B0600000101010101" pitchFamily="50" charset="-127"/>
                <a:ea typeface="LG스마트체 Regular" panose="020B0600000101010101" pitchFamily="50" charset="-127"/>
              </a:rPr>
              <a:t>Executes full test by referring to ‘CR development and verification result’ and registers completion of implementation including test result in CR Management System.</a:t>
            </a:r>
          </a:p>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kumimoji="0" lang="en-US" altLang="ko-KR" sz="1000" dirty="0" smtClean="0">
                <a:latin typeface="LG스마트체 Regular" panose="020B0600000101010101" pitchFamily="50" charset="-127"/>
                <a:ea typeface="LG스마트체 Regular" panose="020B0600000101010101" pitchFamily="50" charset="-127"/>
              </a:rPr>
              <a:t>PL] </a:t>
            </a:r>
            <a:r>
              <a:rPr kumimoji="0" lang="en-US" altLang="ko-KR" sz="1000" dirty="0">
                <a:latin typeface="LG스마트체 Regular" panose="020B0600000101010101" pitchFamily="50" charset="-127"/>
                <a:ea typeface="LG스마트체 Regular" panose="020B0600000101010101" pitchFamily="50" charset="-127"/>
              </a:rPr>
              <a:t>For the CR of which implementation is done, </a:t>
            </a:r>
            <a:r>
              <a:rPr kumimoji="0" lang="en-US" altLang="ko-KR" sz="1000" dirty="0" smtClean="0">
                <a:latin typeface="LG스마트체 Regular" panose="020B0600000101010101" pitchFamily="50" charset="-127"/>
                <a:ea typeface="LG스마트체 Regular" panose="020B0600000101010101" pitchFamily="50" charset="-127"/>
              </a:rPr>
              <a:t>PL </a:t>
            </a:r>
            <a:r>
              <a:rPr kumimoji="0" lang="en-US" altLang="ko-KR" sz="1000" dirty="0">
                <a:latin typeface="LG스마트체 Regular" panose="020B0600000101010101" pitchFamily="50" charset="-127"/>
                <a:ea typeface="LG스마트체 Regular" panose="020B0600000101010101" pitchFamily="50" charset="-127"/>
              </a:rPr>
              <a:t>should see if the related work product is updated. Then, the baseline is re-defined</a:t>
            </a:r>
            <a:r>
              <a:rPr kumimoji="0" lang="en-US" altLang="ko-KR" sz="1000" dirty="0" smtClean="0">
                <a:latin typeface="LG스마트체 Regular" panose="020B0600000101010101" pitchFamily="50" charset="-127"/>
                <a:ea typeface="LG스마트체 Regular" panose="020B0600000101010101" pitchFamily="50" charset="-127"/>
              </a:rPr>
              <a:t>.</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65" name="직선 연결선 64"/>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92868" y="1830016"/>
            <a:ext cx="245131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5-10. Requirement </a:t>
            </a:r>
            <a:r>
              <a:rPr lang="en-US" altLang="ko-KR" sz="900" dirty="0">
                <a:solidFill>
                  <a:schemeClr val="tx1"/>
                </a:solidFill>
                <a:latin typeface="LG스마트체 Regular" panose="020B0600000101010101" pitchFamily="50" charset="-127"/>
                <a:ea typeface="LG스마트체 Regular" panose="020B0600000101010101" pitchFamily="50" charset="-127"/>
              </a:rPr>
              <a:t>Change Management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364075" y="2079989"/>
            <a:ext cx="1202573" cy="3693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process)</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OEM / PL / SW PL</a:t>
            </a:r>
          </a:p>
        </p:txBody>
      </p:sp>
      <p:sp>
        <p:nvSpPr>
          <p:cNvPr id="68" name="TextBox 67"/>
          <p:cNvSpPr txBox="1"/>
          <p:nvPr/>
        </p:nvSpPr>
        <p:spPr>
          <a:xfrm>
            <a:off x="1680978" y="2079989"/>
            <a:ext cx="72648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 /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2916102" y="2079989"/>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0" name="직선 연결선 69"/>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1549012" y="419364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Technical Review</a:t>
            </a:r>
            <a:endParaRPr lang="ko-KR" altLang="en-US" sz="700" strike="sngStrike"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8" name="직선 연결선 4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직사각형 50"/>
          <p:cNvSpPr/>
          <p:nvPr/>
        </p:nvSpPr>
        <p:spPr>
          <a:xfrm>
            <a:off x="8164118"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-5:v1.0</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Smart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Division SW Development Standard Process Regulation</a:t>
            </a:r>
            <a:r>
              <a:rPr kumimoji="0" lang="ko-KR" altLang="en-US"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2-21</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54" name="직사각형 53"/>
          <p:cNvSpPr/>
          <p:nvPr/>
        </p:nvSpPr>
        <p:spPr>
          <a:xfrm>
            <a:off x="8164118" y="3272530"/>
            <a:ext cx="1469402" cy="1015663"/>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Technical Review report</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Requirements and Design [refined]</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Verification Result</a:t>
            </a:r>
          </a:p>
        </p:txBody>
      </p:sp>
      <p:sp>
        <p:nvSpPr>
          <p:cNvPr id="74" name="모서리가 둥근 직사각형 7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434679" y="2516609"/>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[OEM]</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Change Request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434679" y="3068960"/>
            <a:ext cx="980100" cy="42845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[PL]</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Receive</a:t>
            </a:r>
            <a:r>
              <a:rPr lang="en-US" altLang="ko-KR" sz="700" dirty="0">
                <a:solidFill>
                  <a:schemeClr val="tx1"/>
                </a:solidFill>
                <a:latin typeface="LG스마트체 Regular" panose="020B0600000101010101" pitchFamily="50" charset="-127"/>
                <a:ea typeface="LG스마트체 Regular" panose="020B0600000101010101" pitchFamily="50" charset="-127"/>
              </a:rPr>
              <a:t>/</a:t>
            </a:r>
          </a:p>
          <a:p>
            <a:r>
              <a:rPr lang="en-US" altLang="ko-KR" sz="700" dirty="0">
                <a:solidFill>
                  <a:schemeClr val="tx1"/>
                </a:solidFill>
                <a:latin typeface="LG스마트체 Regular" panose="020B0600000101010101" pitchFamily="50" charset="-127"/>
                <a:ea typeface="LG스마트체 Regular" panose="020B0600000101010101" pitchFamily="50" charset="-127"/>
              </a:rPr>
              <a:t>Negotiate (Directly/</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In-directly)</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434679" y="3666277"/>
            <a:ext cx="980100" cy="479213"/>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PL]</a:t>
            </a:r>
            <a:br>
              <a:rPr lang="en-US" altLang="ko-KR" sz="700" dirty="0">
                <a:solidFill>
                  <a:schemeClr val="tx1"/>
                </a:solidFill>
                <a:latin typeface="LG스마트체 Regular" panose="020B0600000101010101" pitchFamily="50" charset="-127"/>
                <a:ea typeface="LG스마트체 Regular" panose="020B0600000101010101" pitchFamily="50" charset="-127"/>
              </a:rPr>
            </a:b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Requirements Change </a:t>
            </a:r>
            <a:r>
              <a:rPr lang="en-US" altLang="ko-KR" sz="700" dirty="0">
                <a:solidFill>
                  <a:schemeClr val="tx1"/>
                </a:solidFill>
                <a:latin typeface="LG스마트체 Regular" panose="020B0600000101010101" pitchFamily="50" charset="-127"/>
                <a:ea typeface="LG스마트체 Regular" panose="020B0600000101010101" pitchFamily="50" charset="-127"/>
              </a:rPr>
              <a:t>Management</a:t>
            </a:r>
          </a:p>
        </p:txBody>
      </p:sp>
      <p:sp>
        <p:nvSpPr>
          <p:cNvPr id="53" name="다이아몬드 52"/>
          <p:cNvSpPr/>
          <p:nvPr/>
        </p:nvSpPr>
        <p:spPr>
          <a:xfrm>
            <a:off x="467135" y="5140790"/>
            <a:ext cx="915189" cy="569913"/>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[PL]</a:t>
            </a:r>
            <a:br>
              <a:rPr lang="en-US" altLang="ko-KR" sz="600" dirty="0" smtClean="0">
                <a:solidFill>
                  <a:schemeClr val="tx1"/>
                </a:solidFill>
                <a:latin typeface="LG스마트체 Regular" panose="020B0600000101010101" pitchFamily="50" charset="-127"/>
                <a:ea typeface="LG스마트체 Regular" panose="020B0600000101010101" pitchFamily="50" charset="-127"/>
              </a:rPr>
            </a:br>
            <a:r>
              <a:rPr lang="en-US" altLang="ko-KR" sz="600" dirty="0" smtClean="0">
                <a:solidFill>
                  <a:schemeClr val="tx1"/>
                </a:solidFill>
                <a:latin typeface="LG스마트체 Regular" panose="020B0600000101010101" pitchFamily="50" charset="-127"/>
                <a:ea typeface="LG스마트체 Regular" panose="020B0600000101010101" pitchFamily="50" charset="-127"/>
              </a:rPr>
              <a:t>Change </a:t>
            </a:r>
            <a:r>
              <a:rPr lang="en-US" altLang="ko-KR" sz="600" dirty="0">
                <a:solidFill>
                  <a:schemeClr val="tx1"/>
                </a:solidFill>
                <a:latin typeface="LG스마트체 Regular" panose="020B0600000101010101" pitchFamily="50" charset="-127"/>
                <a:ea typeface="LG스마트체 Regular" panose="020B0600000101010101" pitchFamily="50" charset="-127"/>
              </a:rPr>
              <a:t>Management Output Review</a:t>
            </a:r>
          </a:p>
        </p:txBody>
      </p:sp>
      <p:sp>
        <p:nvSpPr>
          <p:cNvPr id="75" name="직사각형 74"/>
          <p:cNvSpPr/>
          <p:nvPr/>
        </p:nvSpPr>
        <p:spPr>
          <a:xfrm>
            <a:off x="1549012" y="530120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Implementation and verification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4" name="꺾인 연결선 33"/>
          <p:cNvCxnSpPr>
            <a:stCxn id="50" idx="2"/>
            <a:endCxn id="84" idx="1"/>
          </p:cNvCxnSpPr>
          <p:nvPr/>
        </p:nvCxnSpPr>
        <p:spPr>
          <a:xfrm rot="16200000" flipH="1">
            <a:off x="1122784" y="3947434"/>
            <a:ext cx="228173" cy="6242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꺾인 연결선 95"/>
          <p:cNvCxnSpPr>
            <a:stCxn id="53" idx="1"/>
            <a:endCxn id="50" idx="1"/>
          </p:cNvCxnSpPr>
          <p:nvPr/>
        </p:nvCxnSpPr>
        <p:spPr>
          <a:xfrm rot="10800000">
            <a:off x="434679" y="3905885"/>
            <a:ext cx="32456" cy="1519863"/>
          </a:xfrm>
          <a:prstGeom prst="bentConnector3">
            <a:avLst>
              <a:gd name="adj1" fmla="val 5038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꺾인 연결선 99"/>
          <p:cNvCxnSpPr>
            <a:stCxn id="53" idx="2"/>
            <a:endCxn id="47" idx="1"/>
          </p:cNvCxnSpPr>
          <p:nvPr/>
        </p:nvCxnSpPr>
        <p:spPr>
          <a:xfrm rot="5400000" flipH="1">
            <a:off x="-534052" y="4251921"/>
            <a:ext cx="2427514" cy="490051"/>
          </a:xfrm>
          <a:prstGeom prst="bentConnector4">
            <a:avLst>
              <a:gd name="adj1" fmla="val -5399"/>
              <a:gd name="adj2" fmla="val 1384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298454" y="5190244"/>
            <a:ext cx="34977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04" name="TextBox 103"/>
          <p:cNvSpPr txBox="1"/>
          <p:nvPr/>
        </p:nvSpPr>
        <p:spPr>
          <a:xfrm>
            <a:off x="844350" y="5659355"/>
            <a:ext cx="33695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6" name="직선 화살표 연결선 105"/>
          <p:cNvCxnSpPr>
            <a:stCxn id="50" idx="2"/>
            <a:endCxn id="53" idx="0"/>
          </p:cNvCxnSpPr>
          <p:nvPr/>
        </p:nvCxnSpPr>
        <p:spPr>
          <a:xfrm>
            <a:off x="924729" y="4145490"/>
            <a:ext cx="1" cy="995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cxnSp>
        <p:nvCxnSpPr>
          <p:cNvPr id="14" name="직선 화살표 연결선 13"/>
          <p:cNvCxnSpPr>
            <a:stCxn id="81" idx="2"/>
            <a:endCxn id="47" idx="0"/>
          </p:cNvCxnSpPr>
          <p:nvPr/>
        </p:nvCxnSpPr>
        <p:spPr>
          <a:xfrm>
            <a:off x="924729" y="2876649"/>
            <a:ext cx="0" cy="19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47" idx="2"/>
            <a:endCxn id="50" idx="0"/>
          </p:cNvCxnSpPr>
          <p:nvPr/>
        </p:nvCxnSpPr>
        <p:spPr>
          <a:xfrm>
            <a:off x="924729" y="3497418"/>
            <a:ext cx="0" cy="168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2660028" y="465313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(CSM)</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Technical Review Report</a:t>
            </a:r>
          </a:p>
        </p:txBody>
      </p:sp>
      <p:cxnSp>
        <p:nvCxnSpPr>
          <p:cNvPr id="27" name="꺾인 연결선 26"/>
          <p:cNvCxnSpPr>
            <a:stCxn id="84" idx="3"/>
            <a:endCxn id="57" idx="0"/>
          </p:cNvCxnSpPr>
          <p:nvPr/>
        </p:nvCxnSpPr>
        <p:spPr>
          <a:xfrm>
            <a:off x="2529112" y="4373663"/>
            <a:ext cx="620966" cy="2794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28"/>
          <p:cNvCxnSpPr>
            <a:stCxn id="57" idx="2"/>
            <a:endCxn id="75" idx="0"/>
          </p:cNvCxnSpPr>
          <p:nvPr/>
        </p:nvCxnSpPr>
        <p:spPr>
          <a:xfrm rot="5400000">
            <a:off x="2450554" y="4601684"/>
            <a:ext cx="288032" cy="11110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 31"/>
          <p:cNvCxnSpPr>
            <a:stCxn id="75" idx="2"/>
            <a:endCxn id="50" idx="3"/>
          </p:cNvCxnSpPr>
          <p:nvPr/>
        </p:nvCxnSpPr>
        <p:spPr>
          <a:xfrm rot="5400000" flipH="1">
            <a:off x="849239" y="4471425"/>
            <a:ext cx="1755364" cy="624283"/>
          </a:xfrm>
          <a:prstGeom prst="bentConnector4">
            <a:avLst>
              <a:gd name="adj1" fmla="val -5788"/>
              <a:gd name="adj2" fmla="val -2647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1720308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115</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11. Vulnerabilities Change Management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1" name="직사각형 40"/>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Architect(CSA)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perform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the impact analysis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and CSA and DEV do implementation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after receiving 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CR related to new vulnerabilities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agreed with OEM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from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a:t>
            </a:r>
          </a:p>
        </p:txBody>
      </p:sp>
      <p:sp>
        <p:nvSpPr>
          <p:cNvPr id="42" name="직사각형 41"/>
          <p:cNvSpPr/>
          <p:nvPr/>
        </p:nvSpPr>
        <p:spPr>
          <a:xfrm>
            <a:off x="3800872" y="1772816"/>
            <a:ext cx="4392216" cy="4078039"/>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CSMS standard only describes the activity related to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the cybersecurity activities</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In the case of general change management, see the Smart Division SW Development Process Regulation.</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 obtains the new vulnerabilities from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internal or external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CSVTM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and PM officially request the new CR related to the new vulnerability to OEM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requests the implementation of CR 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Architect(CSA) and Developer(DEV)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after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receiving the CR agreed with OEM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perform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the impact analysis and implementation of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CR.</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performs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impact analysis when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request impact analysis about new vulnerabilities,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it needed, it can be performed with SW Architect(or Function Owner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the result of impact analysis.</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develops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and implements the change in requirements, design,  code, and verification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notify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the completion to SW PL after implementation of the change.</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The general change management should perform with the guide and template of “[1.1] Smart Division SW Development Standard Process”</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(URL: http://collab.lge.com/main/x/IgDkLw)</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3" name="직사각형 42"/>
          <p:cNvSpPr/>
          <p:nvPr/>
        </p:nvSpPr>
        <p:spPr>
          <a:xfrm>
            <a:off x="8164118" y="1700808"/>
            <a:ext cx="1469402" cy="24622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New Vulnerabilities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7" name="직사각형 46"/>
          <p:cNvSpPr/>
          <p:nvPr/>
        </p:nvSpPr>
        <p:spPr>
          <a:xfrm>
            <a:off x="1279495" y="1158317"/>
            <a:ext cx="4336444"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 obtains the new vulnerabilities from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Incident Response manager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p:txBody>
      </p:sp>
      <p:sp>
        <p:nvSpPr>
          <p:cNvPr id="50" name="직사각형 49"/>
          <p:cNvSpPr/>
          <p:nvPr/>
        </p:nvSpPr>
        <p:spPr>
          <a:xfrm>
            <a:off x="1318287" y="5965756"/>
            <a:ext cx="8625845" cy="553998"/>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[SW/System Qualification Test manager] Executes full test by referring to ‘CR development and verification result’ and registers completion of implementation including test result in CR Management System.</a:t>
            </a:r>
          </a:p>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PL]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For the CR of which implementation is done, PM should see if the related work product is updated. Then, the baseline is re-defined.</a:t>
            </a:r>
          </a:p>
        </p:txBody>
      </p:sp>
      <p:cxnSp>
        <p:nvCxnSpPr>
          <p:cNvPr id="53" name="직선 연결선 52"/>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62412" y="1830016"/>
            <a:ext cx="251222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5-11. Vulnerabilities </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Change Management</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6" name="TextBox 55"/>
          <p:cNvSpPr txBox="1"/>
          <p:nvPr/>
        </p:nvSpPr>
        <p:spPr>
          <a:xfrm>
            <a:off x="350449" y="2079989"/>
            <a:ext cx="1229825" cy="3693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(Reference </a:t>
            </a:r>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process)</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r>
            <a:b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PL/SW </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8" name="TextBox 57"/>
          <p:cNvSpPr txBox="1"/>
          <p:nvPr/>
        </p:nvSpPr>
        <p:spPr>
          <a:xfrm>
            <a:off x="2849581" y="2079989"/>
            <a:ext cx="558166"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a:t>
            </a:r>
            <a:b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CSVTM</a:t>
            </a:r>
          </a:p>
        </p:txBody>
      </p:sp>
      <p:cxnSp>
        <p:nvCxnSpPr>
          <p:cNvPr id="59" name="직선 연결선 58"/>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558883" y="314096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impact </a:t>
            </a: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analysis (If requested by </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Vulnerability Manager) </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7" name="직사각형 7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78" name="직선 연결선 7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p:cNvSpPr/>
          <p:nvPr/>
        </p:nvSpPr>
        <p:spPr>
          <a:xfrm>
            <a:off x="8164118"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ISO/SAE 21434</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-5:v1.0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Regulation</a:t>
            </a:r>
            <a:r>
              <a:rPr kumimoji="0" lang="ko-KR" altLang="en-US"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2-21</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0" name="직사각형 79"/>
          <p:cNvSpPr/>
          <p:nvPr/>
        </p:nvSpPr>
        <p:spPr>
          <a:xfrm>
            <a:off x="8164118" y="3272530"/>
            <a:ext cx="1469402" cy="116955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CR</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Impact Analysis Report</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 and Design [refined]</a:t>
            </a:r>
          </a:p>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Verification Result</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6" name="모서리가 둥근 직사각형 8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0" name="직사각형 89"/>
          <p:cNvSpPr/>
          <p:nvPr/>
        </p:nvSpPr>
        <p:spPr>
          <a:xfrm>
            <a:off x="442281" y="3552306"/>
            <a:ext cx="980100" cy="524765"/>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a:t>
            </a:r>
            <a:b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Receive/</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Negotiate (Directly/</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In-directly</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1" name="직사각형 90"/>
          <p:cNvSpPr/>
          <p:nvPr/>
        </p:nvSpPr>
        <p:spPr>
          <a:xfrm>
            <a:off x="442281" y="2780928"/>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PL/PL]</a:t>
            </a:r>
            <a:b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change</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03" name="직사각형 102"/>
          <p:cNvSpPr/>
          <p:nvPr/>
        </p:nvSpPr>
        <p:spPr>
          <a:xfrm>
            <a:off x="2650782" y="2383084"/>
            <a:ext cx="9801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Obtain and request the New Vulnerabilities</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04" name="TextBox 103"/>
          <p:cNvSpPr txBox="1"/>
          <p:nvPr/>
        </p:nvSpPr>
        <p:spPr>
          <a:xfrm>
            <a:off x="1848397" y="2079989"/>
            <a:ext cx="401071" cy="3693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CSA</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6" name="꺾인 연결선 15"/>
          <p:cNvCxnSpPr>
            <a:stCxn id="103" idx="1"/>
            <a:endCxn id="91" idx="0"/>
          </p:cNvCxnSpPr>
          <p:nvPr/>
        </p:nvCxnSpPr>
        <p:spPr>
          <a:xfrm rot="10800000" flipV="1">
            <a:off x="932332" y="2600908"/>
            <a:ext cx="1718451" cy="1800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91" idx="2"/>
            <a:endCxn id="90" idx="0"/>
          </p:cNvCxnSpPr>
          <p:nvPr/>
        </p:nvCxnSpPr>
        <p:spPr>
          <a:xfrm>
            <a:off x="932331" y="3140968"/>
            <a:ext cx="0" cy="411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 31"/>
          <p:cNvCxnSpPr>
            <a:stCxn id="111" idx="1"/>
            <a:endCxn id="91" idx="1"/>
          </p:cNvCxnSpPr>
          <p:nvPr/>
        </p:nvCxnSpPr>
        <p:spPr>
          <a:xfrm rot="10800000">
            <a:off x="442282" y="2960948"/>
            <a:ext cx="32455" cy="1567650"/>
          </a:xfrm>
          <a:prstGeom prst="bentConnector3">
            <a:avLst>
              <a:gd name="adj1" fmla="val 8043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1558883" y="530120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Implementation and verification</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11" name="다이아몬드 110"/>
          <p:cNvSpPr/>
          <p:nvPr/>
        </p:nvSpPr>
        <p:spPr>
          <a:xfrm>
            <a:off x="474736" y="4293096"/>
            <a:ext cx="915189" cy="471003"/>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a:t>
            </a:r>
            <a:br>
              <a:rPr lang="en-US" altLang="ko-KR" sz="6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6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Request CR to OEM</a:t>
            </a:r>
            <a:endParaRPr lang="ko-KR" altLang="en-US" sz="6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12" name="직사각형 111"/>
          <p:cNvSpPr/>
          <p:nvPr/>
        </p:nvSpPr>
        <p:spPr>
          <a:xfrm>
            <a:off x="442281" y="4941168"/>
            <a:ext cx="980100" cy="50947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 Change Management</a:t>
            </a:r>
          </a:p>
        </p:txBody>
      </p:sp>
      <p:cxnSp>
        <p:nvCxnSpPr>
          <p:cNvPr id="113" name="꺾인 연결선 112"/>
          <p:cNvCxnSpPr>
            <a:stCxn id="112" idx="3"/>
            <a:endCxn id="110" idx="0"/>
          </p:cNvCxnSpPr>
          <p:nvPr/>
        </p:nvCxnSpPr>
        <p:spPr>
          <a:xfrm>
            <a:off x="1422381" y="5195906"/>
            <a:ext cx="626552" cy="1053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endCxn id="112" idx="0"/>
          </p:cNvCxnSpPr>
          <p:nvPr/>
        </p:nvCxnSpPr>
        <p:spPr>
          <a:xfrm>
            <a:off x="932331" y="4764099"/>
            <a:ext cx="0" cy="177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920553" y="4725144"/>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16" name="TextBox 115"/>
          <p:cNvSpPr txBox="1"/>
          <p:nvPr/>
        </p:nvSpPr>
        <p:spPr>
          <a:xfrm>
            <a:off x="303451" y="4293096"/>
            <a:ext cx="35779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36" name="직선 화살표 연결선 35"/>
          <p:cNvCxnSpPr>
            <a:stCxn id="90" idx="2"/>
            <a:endCxn id="111" idx="0"/>
          </p:cNvCxnSpPr>
          <p:nvPr/>
        </p:nvCxnSpPr>
        <p:spPr>
          <a:xfrm>
            <a:off x="932331" y="4077071"/>
            <a:ext cx="0" cy="216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꺾인 연결선 119"/>
          <p:cNvCxnSpPr>
            <a:stCxn id="91" idx="3"/>
            <a:endCxn id="75" idx="0"/>
          </p:cNvCxnSpPr>
          <p:nvPr/>
        </p:nvCxnSpPr>
        <p:spPr>
          <a:xfrm>
            <a:off x="1422381" y="2960948"/>
            <a:ext cx="626552" cy="18002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a:stCxn id="112" idx="2"/>
          </p:cNvCxnSpPr>
          <p:nvPr/>
        </p:nvCxnSpPr>
        <p:spPr>
          <a:xfrm>
            <a:off x="932331" y="5450644"/>
            <a:ext cx="0" cy="26030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2660028" y="3607220"/>
            <a:ext cx="9801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a:t>
            </a:r>
            <a:endParaRPr lang="en-US" altLang="ko-KR" sz="700" strike="sngStrike"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Result of impact analysis</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6" name="꺾인 연결선 5"/>
          <p:cNvCxnSpPr>
            <a:stCxn id="75" idx="2"/>
            <a:endCxn id="52" idx="1"/>
          </p:cNvCxnSpPr>
          <p:nvPr/>
        </p:nvCxnSpPr>
        <p:spPr>
          <a:xfrm rot="16200000" flipH="1">
            <a:off x="2192462" y="3357478"/>
            <a:ext cx="324036" cy="6110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꺾인 연결선 11"/>
          <p:cNvCxnSpPr>
            <a:stCxn id="52" idx="0"/>
          </p:cNvCxnSpPr>
          <p:nvPr/>
        </p:nvCxnSpPr>
        <p:spPr>
          <a:xfrm rot="16200000" flipV="1">
            <a:off x="1927378" y="2384520"/>
            <a:ext cx="717706" cy="17276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18" name="꺾인 연결선 17"/>
          <p:cNvCxnSpPr>
            <a:stCxn id="110" idx="3"/>
          </p:cNvCxnSpPr>
          <p:nvPr/>
        </p:nvCxnSpPr>
        <p:spPr>
          <a:xfrm flipH="1" flipV="1">
            <a:off x="1389925" y="4979878"/>
            <a:ext cx="1149058" cy="501350"/>
          </a:xfrm>
          <a:prstGeom prst="bentConnector3">
            <a:avLst>
              <a:gd name="adj1" fmla="val -198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475592" y="2958097"/>
            <a:ext cx="41870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(CSA)</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2652471" y="3415794"/>
            <a:ext cx="436337"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(CSM)</a:t>
            </a:r>
          </a:p>
        </p:txBody>
      </p:sp>
    </p:spTree>
    <p:extLst>
      <p:ext uri="{BB962C8B-B14F-4D97-AF65-F5344CB8AC3E}">
        <p14:creationId xmlns:p14="http://schemas.microsoft.com/office/powerpoint/2010/main" val="1080786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cs typeface="Arial" panose="020B0604020202020204" pitchFamily="34" charset="0"/>
              </a:rPr>
              <a:t> </a:t>
            </a:r>
            <a:endParaRPr lang="ko-KR" altLang="en-US" dirty="0">
              <a:cs typeface="Arial" panose="020B0604020202020204" pitchFamily="34" charset="0"/>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116</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12. Requirements confirmation review</a:t>
            </a:r>
            <a:endPar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0" name="직사각형 79"/>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holds the SW Requirement Baseline Workshop and confirms the first baseline agreed with customer.</a:t>
            </a:r>
          </a:p>
        </p:txBody>
      </p:sp>
      <p:sp>
        <p:nvSpPr>
          <p:cNvPr id="44" name="직사각형 43"/>
          <p:cNvSpPr/>
          <p:nvPr/>
        </p:nvSpPr>
        <p:spPr>
          <a:xfrm>
            <a:off x="3800872" y="1718806"/>
            <a:ext cx="4392216" cy="3770263"/>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holds the SW Requirement Baseline Workshop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in compliance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with Smart Division SW Development Standard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Process.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REU performs the SW requirements confirmation review before the SW Requirement Baseline Workshop.</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lvl="0" indent="-171450" algn="l" fontAlgn="auto">
              <a:lnSpc>
                <a:spcPct val="90000"/>
              </a:lnSpc>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Establish a baseline of requirements after agreeing on cybersecurity system requirements with PM/PL.</a:t>
            </a:r>
          </a:p>
          <a:p>
            <a:pPr marL="171450" indent="-171450" algn="l" fontAlgn="auto">
              <a:lnSpc>
                <a:spcPct val="90000"/>
              </a:lnSpc>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issues need to check again during the Requirement Confirmation Review, </a:t>
            </a:r>
            <a:r>
              <a:rPr lang="en-US" altLang="ko-KR" sz="1000" dirty="0">
                <a:solidFill>
                  <a:schemeClr val="tx1"/>
                </a:solidFill>
                <a:latin typeface="LG스마트체 Regular" panose="020B0600000101010101" pitchFamily="50" charset="-127"/>
                <a:ea typeface="LG스마트체 Regular" panose="020B0600000101010101" pitchFamily="50" charset="-127"/>
                <a:cs typeface="Arial"/>
              </a:rPr>
              <a:t>Requirement Engineering </a:t>
            </a:r>
            <a:r>
              <a:rPr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a:rPr>
              <a:t>Unit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requests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and Developer(DEV)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to check and modify work-products. </a:t>
            </a:r>
          </a:p>
          <a:p>
            <a:pPr marL="171450" lvl="0" indent="-171450" algn="l" fontAlgn="auto">
              <a:lnSpc>
                <a:spcPct val="90000"/>
              </a:lnSpc>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Submit the Requirements Confirmation Review Report to SW PL.</a:t>
            </a:r>
          </a:p>
          <a:p>
            <a:pPr marL="171450" lvl="0" indent="-171450" algn="l" fontAlgn="auto">
              <a:lnSpc>
                <a:spcPct val="90000"/>
              </a:lnSpc>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it has unconfirmed features, it should be included detailed reasons and resolution in the result of the Requirements Confirmation Review.</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indent="-171450" algn="l" fontAlgn="auto">
              <a:lnSpc>
                <a:spcPct val="90000"/>
              </a:lnSpc>
              <a:spcBef>
                <a:spcPts val="0"/>
              </a:spcBef>
              <a:spcAft>
                <a:spcPts val="0"/>
              </a:spcAft>
              <a:buFont typeface="Arial" panose="020B0604020202020204"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 confirmation review criteria]</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TARA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result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Confirmed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rate of Cybersecurity requirements </a:t>
            </a:r>
            <a:endParaRPr kumimoji="0" lang="en-US" altLang="ko-KR" sz="1000" strike="sngStrike"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Cybersecurity Plan</a:t>
            </a:r>
          </a:p>
          <a:p>
            <a:pPr marL="171450" lvl="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Requirements Confirmation Approval should perform in compliance with “[1.1] Smart Division SW Development Standard Process”</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(URL: http://collab.lge.com/main/x/rJjjGw)</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5" name="직사각형 44"/>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46" name="직선 연결선 45"/>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04080" y="1830016"/>
            <a:ext cx="242887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5-12. </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 confirmation review</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8" name="TextBox 47"/>
          <p:cNvSpPr txBox="1"/>
          <p:nvPr/>
        </p:nvSpPr>
        <p:spPr>
          <a:xfrm>
            <a:off x="614937" y="2079989"/>
            <a:ext cx="70083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PL/PL</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9" name="TextBox 48"/>
          <p:cNvSpPr txBox="1"/>
          <p:nvPr/>
        </p:nvSpPr>
        <p:spPr>
          <a:xfrm>
            <a:off x="1529500" y="2079989"/>
            <a:ext cx="1029449" cy="3693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 </a:t>
            </a:r>
            <a:endPar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Engineering </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Unit</a:t>
            </a:r>
          </a:p>
        </p:txBody>
      </p:sp>
      <p:cxnSp>
        <p:nvCxnSpPr>
          <p:cNvPr id="52" name="직선 연결선 51"/>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8058746" y="3284984"/>
            <a:ext cx="1656184" cy="553998"/>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Requirements confirmation review report</a:t>
            </a:r>
            <a:endParaRPr kumimoji="0" lang="en-US" altLang="ko-KR" sz="1000" dirty="0">
              <a:solidFill>
                <a:schemeClr val="bg1">
                  <a:lumMod val="85000"/>
                </a:schemeClr>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5" name="직사각형 54"/>
          <p:cNvSpPr/>
          <p:nvPr/>
        </p:nvSpPr>
        <p:spPr>
          <a:xfrm>
            <a:off x="1292133" y="1166555"/>
            <a:ext cx="4164923"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Project </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plan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for item development should be obtained from the OEM.</a:t>
            </a:r>
          </a:p>
        </p:txBody>
      </p:sp>
      <p:sp>
        <p:nvSpPr>
          <p:cNvPr id="57" name="TextBox 56"/>
          <p:cNvSpPr txBox="1"/>
          <p:nvPr/>
        </p:nvSpPr>
        <p:spPr>
          <a:xfrm>
            <a:off x="2713812" y="2079989"/>
            <a:ext cx="82105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SWPL / DEV</a:t>
            </a:r>
            <a:endParaRPr lang="ko-KR" altLang="en-US" sz="9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8" name="다이아몬드 57"/>
          <p:cNvSpPr/>
          <p:nvPr/>
        </p:nvSpPr>
        <p:spPr>
          <a:xfrm>
            <a:off x="462010" y="4637223"/>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9" name="직사각형 58"/>
          <p:cNvSpPr/>
          <p:nvPr/>
        </p:nvSpPr>
        <p:spPr>
          <a:xfrm>
            <a:off x="515106" y="4597678"/>
            <a:ext cx="892324" cy="415498"/>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Requirement Baseline Workshop</a:t>
            </a:r>
          </a:p>
        </p:txBody>
      </p:sp>
      <p:sp>
        <p:nvSpPr>
          <p:cNvPr id="60" name="직사각형 59"/>
          <p:cNvSpPr/>
          <p:nvPr/>
        </p:nvSpPr>
        <p:spPr>
          <a:xfrm>
            <a:off x="8061908" y="4941168"/>
            <a:ext cx="1653022"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Regulation</a:t>
            </a:r>
            <a:r>
              <a:rPr kumimoji="0" lang="ko-KR" altLang="en-US" sz="1000">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1-6</a:t>
            </a:r>
          </a:p>
          <a:p>
            <a:pPr marL="171450" indent="-171450"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1" name="직사각형 60"/>
          <p:cNvSpPr/>
          <p:nvPr/>
        </p:nvSpPr>
        <p:spPr>
          <a:xfrm>
            <a:off x="8058746" y="1700808"/>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System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ybersecurity requirements</a:t>
            </a:r>
          </a:p>
        </p:txBody>
      </p:sp>
      <p:sp>
        <p:nvSpPr>
          <p:cNvPr id="62" name="직사각형 61"/>
          <p:cNvSpPr/>
          <p:nvPr/>
        </p:nvSpPr>
        <p:spPr>
          <a:xfrm>
            <a:off x="727365" y="3002901"/>
            <a:ext cx="475976" cy="2100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5" name="직사각형 74"/>
          <p:cNvSpPr/>
          <p:nvPr/>
        </p:nvSpPr>
        <p:spPr>
          <a:xfrm>
            <a:off x="462574" y="2422459"/>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Feature</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Confirmation</a:t>
            </a:r>
          </a:p>
        </p:txBody>
      </p:sp>
      <p:sp>
        <p:nvSpPr>
          <p:cNvPr id="77" name="직사각형 76"/>
          <p:cNvSpPr/>
          <p:nvPr/>
        </p:nvSpPr>
        <p:spPr>
          <a:xfrm>
            <a:off x="462574" y="3325369"/>
            <a:ext cx="979200"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Resource and</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Schedule</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Estimation</a:t>
            </a:r>
          </a:p>
        </p:txBody>
      </p:sp>
      <p:sp>
        <p:nvSpPr>
          <p:cNvPr id="78" name="직사각형 77"/>
          <p:cNvSpPr/>
          <p:nvPr/>
        </p:nvSpPr>
        <p:spPr>
          <a:xfrm>
            <a:off x="462574" y="5264771"/>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Confirmation</a:t>
            </a:r>
            <a:b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Approval</a:t>
            </a:r>
          </a:p>
        </p:txBody>
      </p:sp>
      <p:cxnSp>
        <p:nvCxnSpPr>
          <p:cNvPr id="79" name="직선 화살표 연결선 78"/>
          <p:cNvCxnSpPr>
            <a:stCxn id="77" idx="2"/>
            <a:endCxn id="58" idx="0"/>
          </p:cNvCxnSpPr>
          <p:nvPr/>
        </p:nvCxnSpPr>
        <p:spPr>
          <a:xfrm flipH="1">
            <a:off x="952060" y="3760969"/>
            <a:ext cx="114" cy="876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58" idx="2"/>
            <a:endCxn id="78" idx="0"/>
          </p:cNvCxnSpPr>
          <p:nvPr/>
        </p:nvCxnSpPr>
        <p:spPr>
          <a:xfrm>
            <a:off x="952060" y="4952512"/>
            <a:ext cx="114" cy="312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2631921" y="39330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&amp; Modify</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w</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ork-products</a:t>
            </a:r>
          </a:p>
        </p:txBody>
      </p:sp>
      <p:sp>
        <p:nvSpPr>
          <p:cNvPr id="85" name="다이아몬드 84"/>
          <p:cNvSpPr/>
          <p:nvPr/>
        </p:nvSpPr>
        <p:spPr>
          <a:xfrm>
            <a:off x="1555092" y="3197063"/>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6" name="직사각형 85"/>
          <p:cNvSpPr/>
          <p:nvPr/>
        </p:nvSpPr>
        <p:spPr>
          <a:xfrm>
            <a:off x="1608188" y="3157518"/>
            <a:ext cx="892324" cy="415498"/>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Requirements Confirmation Review</a:t>
            </a:r>
          </a:p>
        </p:txBody>
      </p:sp>
      <p:cxnSp>
        <p:nvCxnSpPr>
          <p:cNvPr id="87" name="꺾인 연결선 86"/>
          <p:cNvCxnSpPr>
            <a:stCxn id="85" idx="2"/>
            <a:endCxn id="58" idx="3"/>
          </p:cNvCxnSpPr>
          <p:nvPr/>
        </p:nvCxnSpPr>
        <p:spPr>
          <a:xfrm rot="5400000">
            <a:off x="1102368" y="3852094"/>
            <a:ext cx="1282516" cy="6030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 87"/>
          <p:cNvCxnSpPr>
            <a:stCxn id="85" idx="3"/>
            <a:endCxn id="84" idx="0"/>
          </p:cNvCxnSpPr>
          <p:nvPr/>
        </p:nvCxnSpPr>
        <p:spPr>
          <a:xfrm>
            <a:off x="2535192" y="3354708"/>
            <a:ext cx="586779" cy="5783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꺾인 연결선 88"/>
          <p:cNvCxnSpPr>
            <a:stCxn id="84" idx="2"/>
            <a:endCxn id="85" idx="0"/>
          </p:cNvCxnSpPr>
          <p:nvPr/>
        </p:nvCxnSpPr>
        <p:spPr>
          <a:xfrm rot="5400000" flipH="1">
            <a:off x="2035540" y="3206666"/>
            <a:ext cx="1096033" cy="1076829"/>
          </a:xfrm>
          <a:prstGeom prst="bentConnector5">
            <a:avLst>
              <a:gd name="adj1" fmla="val -20857"/>
              <a:gd name="adj2" fmla="val -55571"/>
              <a:gd name="adj3" fmla="val 1208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023761" y="3558208"/>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1" name="TextBox 90"/>
          <p:cNvSpPr txBox="1"/>
          <p:nvPr/>
        </p:nvSpPr>
        <p:spPr>
          <a:xfrm>
            <a:off x="2490717" y="3154287"/>
            <a:ext cx="35779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318287" y="5965756"/>
            <a:ext cx="8625845" cy="400110"/>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[SW</a:t>
            </a:r>
            <a:r>
              <a:rPr kumimoji="0" lang="ko-KR" altLang="en-US" sz="1000">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PL] Review criteria of Requirement confirmation and share the result to related persons.</a:t>
            </a:r>
          </a:p>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PL]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Approve the Requirement confirmation</a:t>
            </a:r>
          </a:p>
        </p:txBody>
      </p:sp>
      <p:sp>
        <p:nvSpPr>
          <p:cNvPr id="51" name="TextBox 50"/>
          <p:cNvSpPr txBox="1"/>
          <p:nvPr/>
        </p:nvSpPr>
        <p:spPr>
          <a:xfrm>
            <a:off x="991190" y="5023557"/>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31130246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117</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13. </a:t>
            </a:r>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Review</a:t>
            </a:r>
            <a:endPar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2" name="직사각형 7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holds the Feature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Complete Declaration meeting and declares the Feature Complete after reviewing work-products with stakeholders.</a:t>
            </a:r>
            <a:endParaRPr kumimoji="0" lang="en-US" altLang="ko-KR" b="1" dirty="0">
              <a:solidFill>
                <a:srgbClr val="0000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4" name="직사각형 43"/>
          <p:cNvSpPr/>
          <p:nvPr/>
        </p:nvSpPr>
        <p:spPr>
          <a:xfrm>
            <a:off x="3800872" y="1718806"/>
            <a:ext cx="4392216" cy="4047262"/>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holds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Declaration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in compliance with Smart Division SW Development Standard Process.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 performs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before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Declaration.</a:t>
            </a:r>
            <a:endParaRPr kumimoji="0" lang="en-US" altLang="ko-KR" sz="1000" b="1" dirty="0">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Arial" panose="020B0604020202020204" pitchFamily="34" charset="0"/>
              </a:rPr>
              <a:t>[Description in detail]</a:t>
            </a:r>
            <a:endParaRPr kumimoji="0" lang="en-US" altLang="ko-KR" sz="1000" b="1" dirty="0">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Check criteria of Feature Complete related to cybersecurity.</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issues need to check again during the Feature Complete Review, CSM requests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Developer(DEV) 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check and modify work-products. </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Submit the Feature Complete Review Report to SW PL.</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it has unconfirmed features, it should be included detailed reasons and resolution in the result of the Requirements Confirmation Review.</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indent="-171450" algn="l" fontAlgn="auto">
              <a:lnSpc>
                <a:spcPct val="90000"/>
              </a:lnSpc>
              <a:spcBef>
                <a:spcPts val="0"/>
              </a:spcBef>
              <a:spcAft>
                <a:spcPts val="0"/>
              </a:spcAft>
              <a:buFont typeface="Arial" panose="020B0604020202020204"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indent="-171450" algn="l" fontAlgn="auto">
              <a:lnSpc>
                <a:spcPct val="90000"/>
              </a:lnSpc>
              <a:spcBef>
                <a:spcPts val="0"/>
              </a:spcBef>
              <a:spcAft>
                <a:spcPts val="0"/>
              </a:spcAft>
              <a:buFont typeface="Arial" panose="020B0604020202020204"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criteria]</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Cybersecurity requirements deployment consistency</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missing Cybersecurity design, conformity</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Conduct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System/SW security analysis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of System/SW 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specification</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Open Source Software Vulnerability Scanning</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result</a:t>
            </a:r>
          </a:p>
          <a:p>
            <a:pPr marL="171450" lvl="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Feature Complete Declaration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should perform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in compliance with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1.1] Smart Division SW Development Standard Process”</a:t>
            </a:r>
            <a:b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b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(URL: http://collab.lge.com/main/x/rJjjGw)</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45" name="직사각형 44"/>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46" name="직선 연결선 45"/>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25295" y="1830016"/>
            <a:ext cx="198644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5-13. </a:t>
            </a:r>
            <a:r>
              <a:rPr lang="en-US" altLang="ko-KR" sz="900" dirty="0">
                <a:latin typeface="LG스마트체 Regular" panose="020B0600000101010101" pitchFamily="50" charset="-127"/>
                <a:ea typeface="LG스마트체 Regular" panose="020B0600000101010101" pitchFamily="50" charset="-127"/>
                <a:cs typeface="Arial" panose="020B0604020202020204" pitchFamily="34" charset="0"/>
              </a:rPr>
              <a:t>Feature Complete Review</a:t>
            </a:r>
            <a:endParaRPr lang="ko-KR" altLang="en-US" sz="9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8" name="TextBox 47"/>
          <p:cNvSpPr txBox="1"/>
          <p:nvPr/>
        </p:nvSpPr>
        <p:spPr>
          <a:xfrm>
            <a:off x="382501" y="2079989"/>
            <a:ext cx="1165705"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Reference Process</a:t>
            </a:r>
            <a:endParaRPr lang="ko-KR" altLang="en-US" sz="9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9" name="TextBox 48"/>
          <p:cNvSpPr txBox="1"/>
          <p:nvPr/>
        </p:nvSpPr>
        <p:spPr>
          <a:xfrm>
            <a:off x="1831667" y="207998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CSM</a:t>
            </a:r>
            <a:endParaRPr lang="ko-KR" altLang="en-US" sz="900">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50" name="직선 연결선 49"/>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8058746" y="3284984"/>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Review Report</a:t>
            </a:r>
            <a:endParaRPr kumimoji="0" lang="en-US" altLang="ko-KR" sz="1000" dirty="0">
              <a:solidFill>
                <a:schemeClr val="bg1">
                  <a:lumMod val="85000"/>
                </a:schemeClr>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3" name="직사각형 52"/>
          <p:cNvSpPr/>
          <p:nvPr/>
        </p:nvSpPr>
        <p:spPr>
          <a:xfrm>
            <a:off x="1292133" y="1166555"/>
            <a:ext cx="4164923"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Project </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plan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for item development should be obtained from the OEM.</a:t>
            </a:r>
          </a:p>
        </p:txBody>
      </p:sp>
      <p:sp>
        <p:nvSpPr>
          <p:cNvPr id="55" name="직사각형 54"/>
          <p:cNvSpPr/>
          <p:nvPr/>
        </p:nvSpPr>
        <p:spPr>
          <a:xfrm>
            <a:off x="464865" y="2422459"/>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Test</a:t>
            </a:r>
            <a:endPar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6" name="TextBox 55"/>
          <p:cNvSpPr txBox="1"/>
          <p:nvPr/>
        </p:nvSpPr>
        <p:spPr>
          <a:xfrm>
            <a:off x="2713812" y="2079989"/>
            <a:ext cx="82105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SWPL / DEV</a:t>
            </a:r>
            <a:endParaRPr lang="ko-KR" altLang="en-US" sz="9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7" name="다이아몬드 56"/>
          <p:cNvSpPr/>
          <p:nvPr/>
        </p:nvSpPr>
        <p:spPr>
          <a:xfrm>
            <a:off x="464415" y="4152863"/>
            <a:ext cx="980100" cy="315289"/>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8" name="직사각형 57"/>
          <p:cNvSpPr/>
          <p:nvPr/>
        </p:nvSpPr>
        <p:spPr>
          <a:xfrm>
            <a:off x="513828" y="4149080"/>
            <a:ext cx="892324"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 Complete FDR</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59" name="직선 화살표 연결선 58"/>
          <p:cNvCxnSpPr>
            <a:stCxn id="55" idx="2"/>
            <a:endCxn id="57" idx="0"/>
          </p:cNvCxnSpPr>
          <p:nvPr/>
        </p:nvCxnSpPr>
        <p:spPr>
          <a:xfrm>
            <a:off x="954465" y="2782459"/>
            <a:ext cx="0" cy="1370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8061908" y="4941168"/>
            <a:ext cx="1653022"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Regulation</a:t>
            </a:r>
            <a:r>
              <a:rPr kumimoji="0" lang="ko-KR" altLang="en-US" sz="1000">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2-15</a:t>
            </a:r>
          </a:p>
          <a:p>
            <a:pPr marL="171450" indent="-171450" algn="l" fontAlgn="auto">
              <a:spcBef>
                <a:spcPts val="0"/>
              </a:spcBef>
              <a:spcAft>
                <a:spcPts val="0"/>
              </a:spcAft>
              <a:buFontTx/>
              <a:buChar char="-"/>
              <a:defRPr/>
            </a:pPr>
            <a:endParaRPr kumimoji="0" lang="en-US" altLang="ko-KR" sz="1000" dirty="0">
              <a:solidFill>
                <a:schemeClr val="bg1">
                  <a:lumMod val="85000"/>
                </a:schemeClr>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2" name="직사각형 61"/>
          <p:cNvSpPr/>
          <p:nvPr/>
        </p:nvSpPr>
        <p:spPr>
          <a:xfrm>
            <a:off x="8058746" y="1700808"/>
            <a:ext cx="165618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Project Plan</a:t>
            </a:r>
          </a:p>
        </p:txBody>
      </p:sp>
      <p:sp>
        <p:nvSpPr>
          <p:cNvPr id="63" name="직사각형 62"/>
          <p:cNvSpPr/>
          <p:nvPr/>
        </p:nvSpPr>
        <p:spPr>
          <a:xfrm>
            <a:off x="464865" y="5085224"/>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Complete</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Declaration</a:t>
            </a:r>
          </a:p>
        </p:txBody>
      </p:sp>
      <p:cxnSp>
        <p:nvCxnSpPr>
          <p:cNvPr id="64" name="직선 화살표 연결선 63"/>
          <p:cNvCxnSpPr>
            <a:stCxn id="57" idx="2"/>
            <a:endCxn id="63" idx="0"/>
          </p:cNvCxnSpPr>
          <p:nvPr/>
        </p:nvCxnSpPr>
        <p:spPr>
          <a:xfrm>
            <a:off x="954465" y="4468152"/>
            <a:ext cx="0" cy="617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직사각형 72"/>
          <p:cNvSpPr/>
          <p:nvPr/>
        </p:nvSpPr>
        <p:spPr>
          <a:xfrm>
            <a:off x="2631921" y="39330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&amp; Modify</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w</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ork-products</a:t>
            </a:r>
          </a:p>
        </p:txBody>
      </p:sp>
      <p:sp>
        <p:nvSpPr>
          <p:cNvPr id="75" name="다이아몬드 74"/>
          <p:cNvSpPr/>
          <p:nvPr/>
        </p:nvSpPr>
        <p:spPr>
          <a:xfrm>
            <a:off x="1555092" y="3197063"/>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7" name="직사각형 76"/>
          <p:cNvSpPr/>
          <p:nvPr/>
        </p:nvSpPr>
        <p:spPr>
          <a:xfrm>
            <a:off x="1608188" y="3157518"/>
            <a:ext cx="892324" cy="415498"/>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Feature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78" name="꺾인 연결선 77"/>
          <p:cNvCxnSpPr>
            <a:stCxn id="75" idx="2"/>
            <a:endCxn id="58" idx="3"/>
          </p:cNvCxnSpPr>
          <p:nvPr/>
        </p:nvCxnSpPr>
        <p:spPr>
          <a:xfrm rot="5400000">
            <a:off x="1330339" y="3588165"/>
            <a:ext cx="790617" cy="63899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78"/>
          <p:cNvCxnSpPr>
            <a:stCxn id="75" idx="3"/>
            <a:endCxn id="73" idx="0"/>
          </p:cNvCxnSpPr>
          <p:nvPr/>
        </p:nvCxnSpPr>
        <p:spPr>
          <a:xfrm>
            <a:off x="2535192" y="3354708"/>
            <a:ext cx="586779" cy="5783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꺾인 연결선 79"/>
          <p:cNvCxnSpPr>
            <a:stCxn id="73" idx="2"/>
            <a:endCxn id="75" idx="0"/>
          </p:cNvCxnSpPr>
          <p:nvPr/>
        </p:nvCxnSpPr>
        <p:spPr>
          <a:xfrm rot="5400000" flipH="1">
            <a:off x="2035540" y="3206666"/>
            <a:ext cx="1096033" cy="1076829"/>
          </a:xfrm>
          <a:prstGeom prst="bentConnector5">
            <a:avLst>
              <a:gd name="adj1" fmla="val -20857"/>
              <a:gd name="adj2" fmla="val -55571"/>
              <a:gd name="adj3" fmla="val 1208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023761" y="3558208"/>
            <a:ext cx="33695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5" name="TextBox 84"/>
          <p:cNvSpPr txBox="1"/>
          <p:nvPr/>
        </p:nvSpPr>
        <p:spPr>
          <a:xfrm>
            <a:off x="2490717" y="3154287"/>
            <a:ext cx="35779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0" name="직사각형 39"/>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1" name="직사각형 40"/>
          <p:cNvSpPr/>
          <p:nvPr/>
        </p:nvSpPr>
        <p:spPr>
          <a:xfrm>
            <a:off x="1318287" y="5965756"/>
            <a:ext cx="8625845" cy="400110"/>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[SW PL] Perform the review meeting with related persons for checking the feature complete in compliance with the criteria.</a:t>
            </a:r>
          </a:p>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              Declare the Feature Complete after checking the criteria.</a:t>
            </a:r>
          </a:p>
        </p:txBody>
      </p:sp>
      <p:sp>
        <p:nvSpPr>
          <p:cNvPr id="42" name="TextBox 41"/>
          <p:cNvSpPr txBox="1"/>
          <p:nvPr/>
        </p:nvSpPr>
        <p:spPr>
          <a:xfrm>
            <a:off x="956974" y="4610525"/>
            <a:ext cx="33695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latin typeface="LG스마트체 Regular" panose="020B0600000101010101" pitchFamily="50" charset="-127"/>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33420511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118</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14. </a:t>
            </a:r>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Qualification completion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Review</a:t>
            </a:r>
            <a:endPar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cs typeface="Arial" panose="020B0604020202020204" pitchFamily="34" charset="0"/>
              </a:rPr>
              <a:t>The Cybersecurity Assessor establishes the assessment plan and performs the assessment.</a:t>
            </a:r>
            <a:endParaRPr kumimoji="0" lang="en-US" altLang="ko-KR" b="1" dirty="0">
              <a:solidFill>
                <a:srgbClr val="0000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5" name="직사각형 64"/>
          <p:cNvSpPr/>
          <p:nvPr/>
        </p:nvSpPr>
        <p:spPr>
          <a:xfrm>
            <a:off x="3800872" y="1718806"/>
            <a:ext cx="4392216" cy="4385816"/>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DQA confirms the version for production or release after complete the SW Qualification test.</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 performs the q</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ualification complete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before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Qualification Completion.</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[Description in detail]</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Check criteria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Qualification Completion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related to cybersecurity.</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If issues need to check again during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Qualification Completion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CSM requests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PL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and Developer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check and modify work-products. </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Submit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Qualification Completion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Report to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 and DQA.</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cybersecurity validation test results to ensure Cybersecurity requirements completeness and Cybersecurity Goals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[Qualification completion Criteria]</a:t>
            </a:r>
          </a:p>
          <a:p>
            <a:pPr marL="171450" lvl="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Production control plan</a:t>
            </a:r>
          </a:p>
          <a:p>
            <a:pPr marL="171450" lvl="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Cybersecurity test  defect Zero</a:t>
            </a:r>
          </a:p>
          <a:p>
            <a:pPr marL="171450" lvl="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Post-development report</a:t>
            </a:r>
          </a:p>
          <a:p>
            <a:pPr marL="171450" lvl="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PSC(Product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Security Certification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 http://collab.lge.com/main/x/-pqHLw</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marL="171450" lvl="0" indent="-171450" algn="l" fontAlgn="auto">
              <a:spcBef>
                <a:spcPts val="0"/>
              </a:spcBef>
              <a:spcAft>
                <a:spcPts val="0"/>
              </a:spcAft>
              <a:buFont typeface="Arial" panose="020B0604020202020204"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SW Qualification Completion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should perform in compliance with “[1.1] Smart Division SW Development Standard Process”</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(URL: http://collab.lge.com/main/x/rJjjGw</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When LGE performs the validation because of OEM’s requests, all results of the validation are shall be included in the cybersecurity assessment report.</a:t>
            </a: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64993" y="1830016"/>
            <a:ext cx="2307042"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5-14. </a:t>
            </a:r>
            <a:r>
              <a:rPr lang="en-US" altLang="ko-KR"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Qualification completion Review</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9" name="TextBox 68"/>
          <p:cNvSpPr txBox="1"/>
          <p:nvPr/>
        </p:nvSpPr>
        <p:spPr>
          <a:xfrm>
            <a:off x="382501" y="2079989"/>
            <a:ext cx="1165705"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0" name="TextBox 69"/>
          <p:cNvSpPr txBox="1"/>
          <p:nvPr/>
        </p:nvSpPr>
        <p:spPr>
          <a:xfrm>
            <a:off x="1831667"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CSM</a:t>
            </a:r>
            <a:endParaRPr lang="ko-KR" altLang="en-US" sz="9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Qualification completion review report</a:t>
            </a:r>
          </a:p>
        </p:txBody>
      </p:sp>
      <p:sp>
        <p:nvSpPr>
          <p:cNvPr id="81" name="직사각형 80"/>
          <p:cNvSpPr/>
          <p:nvPr/>
        </p:nvSpPr>
        <p:spPr>
          <a:xfrm>
            <a:off x="1292133" y="1166555"/>
            <a:ext cx="4164923"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Project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for item development should be obtained from the OEM.</a:t>
            </a:r>
          </a:p>
        </p:txBody>
      </p:sp>
      <p:sp>
        <p:nvSpPr>
          <p:cNvPr id="110" name="TextBox 109"/>
          <p:cNvSpPr txBox="1"/>
          <p:nvPr/>
        </p:nvSpPr>
        <p:spPr>
          <a:xfrm>
            <a:off x="2713812" y="2079989"/>
            <a:ext cx="82105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SWPL / DEV</a:t>
            </a:r>
            <a:endParaRPr lang="ko-KR" altLang="en-US" sz="9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37" name="직사각형 136"/>
          <p:cNvSpPr/>
          <p:nvPr/>
        </p:nvSpPr>
        <p:spPr>
          <a:xfrm>
            <a:off x="8061908" y="4941168"/>
            <a:ext cx="1653022"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Regulation</a:t>
            </a:r>
            <a:r>
              <a:rPr kumimoji="0" lang="ko-KR" altLang="en-US" sz="10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4-11</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38" name="직사각형 137"/>
          <p:cNvSpPr/>
          <p:nvPr/>
        </p:nvSpPr>
        <p:spPr>
          <a:xfrm>
            <a:off x="8058746" y="1700808"/>
            <a:ext cx="1656184" cy="861774"/>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Project Plan</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Cybersecurity Assessment Report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Post-development report</a:t>
            </a: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9" name="직사각형 58"/>
          <p:cNvSpPr/>
          <p:nvPr/>
        </p:nvSpPr>
        <p:spPr>
          <a:xfrm>
            <a:off x="464865" y="2422459"/>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Qualification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1" name="다이아몬드 60"/>
          <p:cNvSpPr/>
          <p:nvPr/>
        </p:nvSpPr>
        <p:spPr>
          <a:xfrm>
            <a:off x="464415" y="4152863"/>
            <a:ext cx="980100" cy="315289"/>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2" name="직사각형 61"/>
          <p:cNvSpPr/>
          <p:nvPr/>
        </p:nvSpPr>
        <p:spPr>
          <a:xfrm>
            <a:off x="513828" y="4149080"/>
            <a:ext cx="892324"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Test Result Review</a:t>
            </a:r>
            <a:endParaRPr lang="ko-KR" altLang="en-US"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63" name="직선 화살표 연결선 62"/>
          <p:cNvCxnSpPr>
            <a:stCxn id="59" idx="2"/>
            <a:endCxn id="61" idx="0"/>
          </p:cNvCxnSpPr>
          <p:nvPr/>
        </p:nvCxnSpPr>
        <p:spPr>
          <a:xfrm>
            <a:off x="954465" y="2782459"/>
            <a:ext cx="0" cy="1370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464865" y="5085224"/>
            <a:ext cx="979200"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SW Qualification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Completion</a:t>
            </a:r>
          </a:p>
        </p:txBody>
      </p:sp>
      <p:cxnSp>
        <p:nvCxnSpPr>
          <p:cNvPr id="72" name="직선 화살표 연결선 71"/>
          <p:cNvCxnSpPr>
            <a:stCxn id="61" idx="2"/>
            <a:endCxn id="64" idx="0"/>
          </p:cNvCxnSpPr>
          <p:nvPr/>
        </p:nvCxnSpPr>
        <p:spPr>
          <a:xfrm>
            <a:off x="954465" y="4468152"/>
            <a:ext cx="0" cy="617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2631921" y="39330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 &amp; Modify</a:t>
            </a:r>
          </a:p>
          <a:p>
            <a:r>
              <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w</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ork-products</a:t>
            </a:r>
          </a:p>
        </p:txBody>
      </p:sp>
      <p:sp>
        <p:nvSpPr>
          <p:cNvPr id="35" name="다이아몬드 34"/>
          <p:cNvSpPr/>
          <p:nvPr/>
        </p:nvSpPr>
        <p:spPr>
          <a:xfrm>
            <a:off x="1555092" y="3197063"/>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36" name="직사각형 35"/>
          <p:cNvSpPr/>
          <p:nvPr/>
        </p:nvSpPr>
        <p:spPr>
          <a:xfrm>
            <a:off x="1608188" y="3157518"/>
            <a:ext cx="892324" cy="415498"/>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Qualification</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Complete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37" name="꺾인 연결선 36"/>
          <p:cNvCxnSpPr>
            <a:stCxn id="35" idx="2"/>
            <a:endCxn id="61" idx="3"/>
          </p:cNvCxnSpPr>
          <p:nvPr/>
        </p:nvCxnSpPr>
        <p:spPr>
          <a:xfrm rot="5400000">
            <a:off x="1345751" y="3611117"/>
            <a:ext cx="798156" cy="6006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35" idx="3"/>
            <a:endCxn id="34" idx="0"/>
          </p:cNvCxnSpPr>
          <p:nvPr/>
        </p:nvCxnSpPr>
        <p:spPr>
          <a:xfrm>
            <a:off x="2535192" y="3354708"/>
            <a:ext cx="586779" cy="5783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34" idx="2"/>
            <a:endCxn id="35" idx="0"/>
          </p:cNvCxnSpPr>
          <p:nvPr/>
        </p:nvCxnSpPr>
        <p:spPr>
          <a:xfrm rot="5400000" flipH="1">
            <a:off x="2035540" y="3206666"/>
            <a:ext cx="1096033" cy="1076829"/>
          </a:xfrm>
          <a:prstGeom prst="bentConnector5">
            <a:avLst>
              <a:gd name="adj1" fmla="val -20857"/>
              <a:gd name="adj2" fmla="val -57866"/>
              <a:gd name="adj3" fmla="val 1208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23761" y="3558208"/>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1" name="TextBox 40"/>
          <p:cNvSpPr txBox="1"/>
          <p:nvPr/>
        </p:nvSpPr>
        <p:spPr>
          <a:xfrm>
            <a:off x="2490717" y="3154287"/>
            <a:ext cx="35779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1318287" y="6021288"/>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[DQA] Approval of the SW </a:t>
            </a:r>
            <a:r>
              <a:rPr kumimoji="0" lang="en-US" altLang="ko-KR" sz="1000" dirty="0" smtClean="0">
                <a:latin typeface="LG스마트체 Regular" panose="020B0600000101010101" pitchFamily="50" charset="-127"/>
                <a:ea typeface="LG스마트체 Regular" panose="020B0600000101010101" pitchFamily="50" charset="-127"/>
                <a:cs typeface="Arial" panose="020B0604020202020204" pitchFamily="34" charset="0"/>
              </a:rPr>
              <a:t>Qualification(NPI process) </a:t>
            </a:r>
            <a:r>
              <a:rPr kumimoji="0" lang="en-US" altLang="ko-KR" sz="1000" dirty="0">
                <a:latin typeface="LG스마트체 Regular" panose="020B0600000101010101" pitchFamily="50" charset="-127"/>
                <a:ea typeface="LG스마트체 Regular" panose="020B0600000101010101" pitchFamily="50" charset="-127"/>
                <a:cs typeface="Arial" panose="020B0604020202020204" pitchFamily="34" charset="0"/>
              </a:rPr>
              <a:t>Test result by the DQA team leader.</a:t>
            </a:r>
          </a:p>
        </p:txBody>
      </p:sp>
      <p:sp>
        <p:nvSpPr>
          <p:cNvPr id="44" name="TextBox 43"/>
          <p:cNvSpPr txBox="1"/>
          <p:nvPr/>
        </p:nvSpPr>
        <p:spPr>
          <a:xfrm>
            <a:off x="981336" y="4610525"/>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670922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Legend</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24" name="표 23"/>
          <p:cNvGraphicFramePr>
            <a:graphicFrameLocks noGrp="1"/>
          </p:cNvGraphicFramePr>
          <p:nvPr>
            <p:extLst>
              <p:ext uri="{D42A27DB-BD31-4B8C-83A1-F6EECF244321}">
                <p14:modId xmlns:p14="http://schemas.microsoft.com/office/powerpoint/2010/main" val="1206353182"/>
              </p:ext>
            </p:extLst>
          </p:nvPr>
        </p:nvGraphicFramePr>
        <p:xfrm>
          <a:off x="413754" y="1155382"/>
          <a:ext cx="8787717" cy="3881045"/>
        </p:xfrm>
        <a:graphic>
          <a:graphicData uri="http://schemas.openxmlformats.org/drawingml/2006/table">
            <a:tbl>
              <a:tblPr firstRow="1" bandRow="1">
                <a:tableStyleId>{5C22544A-7EE6-4342-B048-85BDC9FD1C3A}</a:tableStyleId>
              </a:tblPr>
              <a:tblGrid>
                <a:gridCol w="2379006">
                  <a:extLst>
                    <a:ext uri="{9D8B030D-6E8A-4147-A177-3AD203B41FA5}">
                      <a16:colId xmlns="" xmlns:a16="http://schemas.microsoft.com/office/drawing/2014/main" val="20000"/>
                    </a:ext>
                  </a:extLst>
                </a:gridCol>
                <a:gridCol w="6408711">
                  <a:extLst>
                    <a:ext uri="{9D8B030D-6E8A-4147-A177-3AD203B41FA5}">
                      <a16:colId xmlns="" xmlns:a16="http://schemas.microsoft.com/office/drawing/2014/main" val="20001"/>
                    </a:ext>
                  </a:extLst>
                </a:gridCol>
              </a:tblGrid>
              <a:tr h="322155">
                <a:tc>
                  <a:txBody>
                    <a:bodyPr/>
                    <a:lstStyle/>
                    <a:p>
                      <a:pPr algn="ctr" latinLnBrk="1"/>
                      <a:r>
                        <a:rPr lang="en-US" altLang="ko-KR" sz="1200" baseline="0" dirty="0" smtClean="0">
                          <a:solidFill>
                            <a:schemeClr val="tx1"/>
                          </a:solidFill>
                          <a:latin typeface="LG스마트체 Regular" panose="020B0600000101010101" pitchFamily="50" charset="-127"/>
                          <a:ea typeface="LG스마트체 Regular" panose="020B0600000101010101" pitchFamily="50" charset="-127"/>
                        </a:rPr>
                        <a:t>Notation</a:t>
                      </a:r>
                      <a:endParaRPr lang="ko-KR" altLang="en-US" sz="1200" baseline="0" dirty="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smtClean="0">
                          <a:solidFill>
                            <a:schemeClr val="tx1"/>
                          </a:solidFill>
                          <a:latin typeface="LG스마트체 Regular" panose="020B0600000101010101" pitchFamily="50" charset="-127"/>
                          <a:ea typeface="LG스마트체 Regular" panose="020B0600000101010101" pitchFamily="50" charset="-127"/>
                        </a:rPr>
                        <a:t>Description</a:t>
                      </a:r>
                      <a:endParaRPr lang="ko-KR" altLang="en-US" sz="1200" baseline="0" dirty="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559425">
                <a:tc>
                  <a:txBody>
                    <a:bodyPr/>
                    <a:lstStyle/>
                    <a:p>
                      <a:pPr algn="ctr" latinLnBrk="1"/>
                      <a:endParaRPr lang="ko-KR" altLang="en-US" sz="1200" b="1" baseline="0" dirty="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Item-based development process activities</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This refers to the ASPICE or CMMI development process used by the organization for reference purposes as to when the functional cybersecurity activities are performed.</a:t>
                      </a:r>
                      <a:endParaRPr kumimoji="1" lang="ko-KR" altLang="en-US"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1"/>
                  </a:ext>
                </a:extLst>
              </a:tr>
              <a:tr h="648690">
                <a:tc>
                  <a:txBody>
                    <a:bodyPr/>
                    <a:lstStyle/>
                    <a:p>
                      <a:pPr algn="ctr" latinLnBrk="1"/>
                      <a:endParaRPr lang="ko-KR" altLang="en-US" sz="1200" b="1" baseline="0" dirty="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Display of activities defined in the functional cybersecurity standard</a:t>
                      </a: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2"/>
                  </a:ext>
                </a:extLst>
              </a:tr>
              <a:tr h="583820">
                <a:tc>
                  <a:txBody>
                    <a:bodyPr/>
                    <a:lstStyle/>
                    <a:p>
                      <a:pPr algn="ctr" latinLnBrk="1"/>
                      <a:endParaRPr lang="ko-KR" altLang="en-US" sz="1200" b="1" baseline="0" dirty="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Notation for describing the pre- and post-relationship of functional cybersecurity activities</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It expresses the previous step / after step of the describing process</a:t>
                      </a:r>
                      <a:endParaRPr kumimoji="1" lang="ko-KR" altLang="en-US"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3"/>
                  </a:ext>
                </a:extLst>
              </a:tr>
              <a:tr h="583820">
                <a:tc>
                  <a:txBody>
                    <a:bodyPr/>
                    <a:lstStyle/>
                    <a:p>
                      <a:pPr algn="ctr" latinLnBrk="1"/>
                      <a:endParaRPr lang="en-US" altLang="ko-KR" sz="1000" dirty="0" smtClean="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Direction of the activity</a:t>
                      </a:r>
                      <a:endParaRPr kumimoji="1" lang="ko-KR" altLang="en-US"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4"/>
                  </a:ext>
                </a:extLst>
              </a:tr>
              <a:tr h="583820">
                <a:tc>
                  <a:txBody>
                    <a:bodyPr/>
                    <a:lstStyle/>
                    <a:p>
                      <a:pPr algn="ctr" latinLnBrk="1"/>
                      <a:endParaRPr lang="en-US" altLang="ko-KR" sz="1000" dirty="0" smtClean="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Optional direction of the activity</a:t>
                      </a:r>
                      <a:endParaRPr kumimoji="1" lang="ko-KR" altLang="en-US"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5"/>
                  </a:ext>
                </a:extLst>
              </a:tr>
              <a:tr h="583820">
                <a:tc>
                  <a:txBody>
                    <a:bodyPr/>
                    <a:lstStyle/>
                    <a:p>
                      <a:pPr algn="ctr" latinLnBrk="1"/>
                      <a:endParaRPr lang="en-US" altLang="ko-KR" sz="1000" dirty="0" smtClean="0">
                        <a:solidFill>
                          <a:schemeClr val="tx1"/>
                        </a:solidFill>
                        <a:latin typeface="LG스마트체 Regular" panose="020B0600000101010101" pitchFamily="50" charset="-127"/>
                        <a:ea typeface="LG스마트체 Regular" panose="020B0600000101010101" pitchFamily="50" charset="-127"/>
                      </a:endParaRPr>
                    </a:p>
                  </a:txBody>
                  <a:tcPr marT="36000" marB="36000" anchor="ctr">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Notation of review or judgment activities</a:t>
                      </a:r>
                      <a:endParaRPr kumimoji="1" lang="ko-KR" altLang="en-US" sz="11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T="36000" marB="36000" anchor="ctr">
                    <a:lnL w="3175" cap="flat" cmpd="sng" algn="ctr">
                      <a:solidFill>
                        <a:schemeClr val="bg1">
                          <a:lumMod val="50000"/>
                        </a:schemeClr>
                      </a:solidFill>
                      <a:prstDash val="solid"/>
                      <a:round/>
                      <a:headEnd type="none" w="med" len="med"/>
                      <a:tailEnd type="none" w="med" len="med"/>
                    </a:lnL>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 xmlns:a16="http://schemas.microsoft.com/office/drawing/2014/main" val="10006"/>
                  </a:ext>
                </a:extLst>
              </a:tr>
            </a:tbl>
          </a:graphicData>
        </a:graphic>
      </p:graphicFrame>
      <p:cxnSp>
        <p:nvCxnSpPr>
          <p:cNvPr id="6" name="직선 화살표 연결선 5"/>
          <p:cNvCxnSpPr/>
          <p:nvPr/>
        </p:nvCxnSpPr>
        <p:spPr>
          <a:xfrm>
            <a:off x="1208585" y="3573016"/>
            <a:ext cx="72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다이아몬드 24"/>
          <p:cNvSpPr/>
          <p:nvPr/>
        </p:nvSpPr>
        <p:spPr>
          <a:xfrm>
            <a:off x="885817" y="4577975"/>
            <a:ext cx="1437567" cy="363193"/>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Judgement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064569" y="1538887"/>
            <a:ext cx="1094459" cy="395999"/>
          </a:xfrm>
          <a:prstGeom prst="rect">
            <a:avLst/>
          </a:prstGeom>
          <a:solidFill>
            <a:schemeClr val="bg1">
              <a:lumMod val="85000"/>
            </a:schemeClr>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064569" y="2150910"/>
            <a:ext cx="1094459" cy="39599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ko-KR" altLang="en-US" sz="80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activity</a:t>
            </a:r>
          </a:p>
        </p:txBody>
      </p:sp>
      <p:sp>
        <p:nvSpPr>
          <p:cNvPr id="13" name="직사각형 12"/>
          <p:cNvSpPr/>
          <p:nvPr/>
        </p:nvSpPr>
        <p:spPr>
          <a:xfrm>
            <a:off x="1064569" y="2780956"/>
            <a:ext cx="1080065" cy="39604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Cybersecurity activity</a:t>
            </a:r>
            <a:endParaRPr lang="ko-KR" altLang="en-US" sz="800" b="1"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 name="직선 화살표 연결선 11"/>
          <p:cNvCxnSpPr/>
          <p:nvPr/>
        </p:nvCxnSpPr>
        <p:spPr>
          <a:xfrm>
            <a:off x="1208585" y="4149080"/>
            <a:ext cx="72008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8775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119</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15. </a:t>
            </a:r>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Threat countermeasure development management</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5</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5" name="직사각형 74"/>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31" name="직사각형 30"/>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 manages countermeasure development.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36" name="직사각형 35"/>
          <p:cNvSpPr/>
          <p:nvPr/>
        </p:nvSpPr>
        <p:spPr>
          <a:xfrm>
            <a:off x="8073620" y="3284984"/>
            <a:ext cx="1656184" cy="707886"/>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response action plan [refined]</a:t>
            </a:r>
          </a:p>
          <a:p>
            <a:pPr marL="171450" lvl="0" indent="-171450" algn="l" fontAlgn="auto">
              <a:spcBef>
                <a:spcPts val="0"/>
              </a:spcBef>
              <a:spcAft>
                <a:spcPts val="0"/>
              </a:spcAft>
              <a:buFontTx/>
              <a:buChar char="-"/>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Cybersecurity Case [refined]</a:t>
            </a:r>
          </a:p>
        </p:txBody>
      </p:sp>
      <p:sp>
        <p:nvSpPr>
          <p:cNvPr id="37" name="직사각형 36"/>
          <p:cNvSpPr/>
          <p:nvPr/>
        </p:nvSpPr>
        <p:spPr>
          <a:xfrm>
            <a:off x="1283046" y="1124744"/>
            <a:ext cx="7952333"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Threat response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action plan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shall be available.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39" name="직사각형 38"/>
          <p:cNvSpPr/>
          <p:nvPr/>
        </p:nvSpPr>
        <p:spPr>
          <a:xfrm>
            <a:off x="8049344" y="4941168"/>
            <a:ext cx="1653022"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-8:v1.0</a:t>
            </a:r>
          </a:p>
          <a:p>
            <a:pPr marL="171450" lvl="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0" name="직사각형 39"/>
          <p:cNvSpPr/>
          <p:nvPr/>
        </p:nvSpPr>
        <p:spPr>
          <a:xfrm>
            <a:off x="8049344" y="1693257"/>
            <a:ext cx="1656184" cy="246221"/>
          </a:xfrm>
          <a:prstGeom prst="rect">
            <a:avLst/>
          </a:prstGeom>
        </p:spPr>
        <p:txBody>
          <a:bodyPr wrap="square">
            <a:spAutoFit/>
          </a:bodyPr>
          <a:lstStyle/>
          <a:p>
            <a:pPr marL="171450" lvl="0" indent="-171450" algn="l" fontAlgn="auto">
              <a:spcBef>
                <a:spcPts val="0"/>
              </a:spcBef>
              <a:spcAft>
                <a:spcPts val="0"/>
              </a:spcAft>
              <a:buFontTx/>
              <a:buChar char="-"/>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Detail analysis report</a:t>
            </a:r>
          </a:p>
        </p:txBody>
      </p:sp>
      <p:sp>
        <p:nvSpPr>
          <p:cNvPr id="66" name="직사각형 65"/>
          <p:cNvSpPr/>
          <p:nvPr/>
        </p:nvSpPr>
        <p:spPr>
          <a:xfrm>
            <a:off x="3780052" y="1700808"/>
            <a:ext cx="4371507" cy="3631763"/>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manages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countermeasure development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provides countermeasure and self-test method.</a:t>
            </a:r>
          </a:p>
          <a:p>
            <a:pPr marL="171450" indent="-171450" algn="l" fontAlgn="auto">
              <a:spcBef>
                <a:spcPts val="0"/>
              </a:spcBef>
              <a:spcAft>
                <a:spcPts val="0"/>
              </a:spcAft>
              <a:buFont typeface="Arial" pitchFamily="34" charset="0"/>
              <a:buChar char="•"/>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notify information to Stakeholders and trigger PA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5-11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Vulnerabilities Change Management.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When development is completed, Developer checks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CSVTM's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self-test method and then proceed with self-test.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After completing the self-test, Developer request review for the self-test to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Once self-test result is failed, </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review of design and implementation.</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Once self-test result is passed,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Fuzz Testing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PTM requests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Testing for the relevant changes.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Fuzz Test Result and Penetration Test Result on Cybersecurity Case.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While PA 2 is proceed,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monitors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records the progress on Threat Response Action Plan. </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the product in post development phase,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notify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change to sustaining department.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If discovered threat becomes available that invalidates the existing rationale, the vulnerability shall no longer be considered as managed.</a:t>
            </a:r>
          </a:p>
        </p:txBody>
      </p:sp>
      <p:sp>
        <p:nvSpPr>
          <p:cNvPr id="67" name="직사각형 66"/>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68" name="직선 연결선 67"/>
          <p:cNvCxnSpPr/>
          <p:nvPr/>
        </p:nvCxnSpPr>
        <p:spPr>
          <a:xfrm>
            <a:off x="425375" y="2050717"/>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7727" y="1830016"/>
            <a:ext cx="324159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5-15 Threat </a:t>
            </a:r>
            <a:r>
              <a:rPr lang="en-US" altLang="ko-KR" sz="900" dirty="0">
                <a:solidFill>
                  <a:schemeClr val="tx1"/>
                </a:solidFill>
                <a:latin typeface="LG스마트체 Regular" panose="020B0600000101010101" pitchFamily="50" charset="-127"/>
                <a:ea typeface="LG스마트체 Regular" panose="020B0600000101010101" pitchFamily="50" charset="-127"/>
              </a:rPr>
              <a:t>countermeasure development management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222698" y="6048875"/>
            <a:ext cx="8236562" cy="246221"/>
          </a:xfrm>
          <a:prstGeom prst="rect">
            <a:avLst/>
          </a:prstGeom>
        </p:spPr>
        <p:txBody>
          <a:bodyPr wrap="square">
            <a:spAutoFit/>
          </a:bodyPr>
          <a:lstStyle/>
          <a:p>
            <a:pPr lvl="0" algn="l" fontAlgn="auto">
              <a:spcBef>
                <a:spcPts val="0"/>
              </a:spcBef>
              <a:spcAft>
                <a:spcPts val="0"/>
              </a:spcAft>
              <a:defRPr/>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VTM</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response action plan </a:t>
            </a:r>
            <a:r>
              <a:rPr lang="en-US" altLang="ko-KR" sz="1000" dirty="0">
                <a:solidFill>
                  <a:schemeClr val="tx1"/>
                </a:solidFill>
                <a:latin typeface="LG스마트체 Regular" panose="020B0600000101010101" pitchFamily="50" charset="-127"/>
                <a:ea typeface="LG스마트체 Regular" panose="020B0600000101010101" pitchFamily="50" charset="-127"/>
              </a:rPr>
              <a:t>shall be refined.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TextBox 70"/>
          <p:cNvSpPr txBox="1"/>
          <p:nvPr/>
        </p:nvSpPr>
        <p:spPr>
          <a:xfrm>
            <a:off x="2504144" y="2046040"/>
            <a:ext cx="124906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I</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R Manager / </a:t>
            </a: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72" name="TextBox 71"/>
          <p:cNvSpPr txBox="1"/>
          <p:nvPr/>
        </p:nvSpPr>
        <p:spPr>
          <a:xfrm>
            <a:off x="402198" y="2060848"/>
            <a:ext cx="1132041" cy="661720"/>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Stakeholders</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(CSA/</a:t>
            </a:r>
            <a:r>
              <a:rPr lang="en-US" altLang="ko-KR" sz="700" dirty="0">
                <a:solidFill>
                  <a:schemeClr val="tx1"/>
                </a:solidFill>
                <a:latin typeface="LG스마트체 Regular" panose="020B0600000101010101" pitchFamily="50" charset="-127"/>
                <a:ea typeface="LG스마트체 Regular" panose="020B0600000101010101" pitchFamily="50" charset="-127"/>
              </a:rPr>
              <a:t>/DEV/</a:t>
            </a:r>
            <a:r>
              <a:rPr lang="en-US" altLang="ko-KR" sz="700" dirty="0">
                <a:solidFill>
                  <a:schemeClr val="tx1"/>
                </a:solidFill>
                <a:latin typeface="LG스마트체 Regular" panose="020B0600000101010101" pitchFamily="50" charset="-127"/>
                <a:ea typeface="LG스마트체 Regular" panose="020B0600000101010101" pitchFamily="50" charset="-127"/>
                <a:cs typeface="Arial"/>
              </a:rPr>
              <a:t>SWA/</a:t>
            </a:r>
            <a:r>
              <a:rPr lang="en-US" altLang="ko-KR" sz="700" dirty="0" err="1">
                <a:solidFill>
                  <a:schemeClr val="tx1"/>
                </a:solidFill>
                <a:latin typeface="LG스마트체 Regular" panose="020B0600000101010101" pitchFamily="50" charset="-127"/>
                <a:ea typeface="LG스마트체 Regular" panose="020B0600000101010101" pitchFamily="50" charset="-127"/>
                <a:cs typeface="Arial"/>
              </a:rPr>
              <a:t>SysA</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a:rPr>
              <a:t>/</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a:rPr>
              <a:t>SWPL/SWQT Manager/</a:t>
            </a:r>
          </a:p>
          <a:p>
            <a:r>
              <a:rPr lang="en-US" altLang="ko-KR" sz="700" dirty="0" err="1" smtClean="0">
                <a:solidFill>
                  <a:schemeClr val="tx1"/>
                </a:solidFill>
                <a:latin typeface="LG스마트체 Regular" panose="020B0600000101010101" pitchFamily="50" charset="-127"/>
                <a:ea typeface="LG스마트체 Regular" panose="020B0600000101010101" pitchFamily="50" charset="-127"/>
                <a:cs typeface="Arial"/>
              </a:rPr>
              <a:t>SysIT</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a:rPr>
              <a:t> Manager/</a:t>
            </a:r>
          </a:p>
          <a:p>
            <a:r>
              <a:rPr lang="en-US" altLang="ko-KR" sz="700" dirty="0" err="1" smtClean="0">
                <a:solidFill>
                  <a:schemeClr val="tx1"/>
                </a:solidFill>
                <a:latin typeface="LG스마트체 Regular" panose="020B0600000101010101" pitchFamily="50" charset="-127"/>
                <a:ea typeface="LG스마트체 Regular" panose="020B0600000101010101" pitchFamily="50" charset="-127"/>
                <a:cs typeface="Arial"/>
              </a:rPr>
              <a:t>SysQT</a:t>
            </a:r>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a:rPr>
              <a:t> Manager)</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3" name="직선 연결선 72"/>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74162" y="2780928"/>
            <a:ext cx="965512" cy="64807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5-11]</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Vulnerabilities </a:t>
            </a:r>
            <a:r>
              <a:rPr lang="en-US" altLang="ko-KR" sz="700" b="1" dirty="0">
                <a:solidFill>
                  <a:schemeClr val="tx1"/>
                </a:solidFill>
                <a:latin typeface="LG스마트체 Regular" panose="020B0600000101010101" pitchFamily="50" charset="-127"/>
                <a:ea typeface="LG스마트체 Regular" panose="020B0600000101010101" pitchFamily="50" charset="-127"/>
              </a:rPr>
              <a:t>Change Management</a:t>
            </a:r>
          </a:p>
        </p:txBody>
      </p:sp>
      <p:sp>
        <p:nvSpPr>
          <p:cNvPr id="76" name="TextBox 75"/>
          <p:cNvSpPr txBox="1"/>
          <p:nvPr/>
        </p:nvSpPr>
        <p:spPr>
          <a:xfrm>
            <a:off x="1619539" y="2010326"/>
            <a:ext cx="755335" cy="338554"/>
          </a:xfrm>
          <a:prstGeom prst="rect">
            <a:avLst/>
          </a:prstGeom>
          <a:noFill/>
          <a:ln>
            <a:noFill/>
          </a:ln>
        </p:spPr>
        <p:txBody>
          <a:bodyPr wrap="none" rtlCol="0">
            <a:spAutoFit/>
          </a:bodyPr>
          <a:lstStyle/>
          <a:p>
            <a:r>
              <a:rPr kumimoji="0" lang="en-US" altLang="ko-KR" sz="800" b="1" dirty="0" smtClean="0">
                <a:solidFill>
                  <a:srgbClr val="FF0000"/>
                </a:solidFill>
                <a:latin typeface="LG스마트체 Regular" panose="020B0600000101010101" pitchFamily="50" charset="-127"/>
                <a:ea typeface="LG스마트체 Regular" panose="020B0600000101010101" pitchFamily="50" charset="-127"/>
              </a:rPr>
              <a:t>CSVTM/PTM</a:t>
            </a:r>
            <a:endParaRPr kumimoji="0" lang="en-US" altLang="ko-KR" sz="800" b="1" dirty="0">
              <a:solidFill>
                <a:srgbClr val="FF0000"/>
              </a:solidFill>
              <a:latin typeface="LG스마트체 Regular" panose="020B0600000101010101" pitchFamily="50" charset="-127"/>
              <a:ea typeface="LG스마트체 Regular" panose="020B0600000101010101" pitchFamily="50" charset="-127"/>
            </a:endParaRP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/CSM/DEV</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2614064" y="2256611"/>
            <a:ext cx="1025256" cy="44740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Provide countermeasure and self-test method</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꺾인 연결선 77"/>
          <p:cNvCxnSpPr>
            <a:stCxn id="74" idx="2"/>
            <a:endCxn id="88" idx="0"/>
          </p:cNvCxnSpPr>
          <p:nvPr/>
        </p:nvCxnSpPr>
        <p:spPr>
          <a:xfrm rot="5400000">
            <a:off x="477287" y="3908269"/>
            <a:ext cx="958901" cy="36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다이아몬드 78"/>
          <p:cNvSpPr/>
          <p:nvPr/>
        </p:nvSpPr>
        <p:spPr>
          <a:xfrm>
            <a:off x="1560386" y="4990382"/>
            <a:ext cx="980100" cy="391072"/>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Is post development phase?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TextBox 79"/>
          <p:cNvSpPr txBox="1"/>
          <p:nvPr/>
        </p:nvSpPr>
        <p:spPr>
          <a:xfrm>
            <a:off x="2072680" y="5317684"/>
            <a:ext cx="32733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2628808" y="363678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a:solidFill>
                  <a:srgbClr val="FF0000"/>
                </a:solidFill>
                <a:latin typeface="LG스마트체 Regular" panose="020B0600000101010101" pitchFamily="50" charset="-127"/>
                <a:ea typeface="LG스마트체 Regular" panose="020B0600000101010101" pitchFamily="50" charset="-127"/>
              </a:rPr>
              <a:t>CSVTM/PTM</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p>
          <a:p>
            <a:r>
              <a:rPr lang="en-US" altLang="ko-KR" sz="700" dirty="0">
                <a:solidFill>
                  <a:schemeClr val="tx1"/>
                </a:solidFill>
                <a:latin typeface="LG스마트체 Regular" panose="020B0600000101010101" pitchFamily="50" charset="-127"/>
                <a:ea typeface="LG스마트체 Regular" panose="020B0600000101010101" pitchFamily="50" charset="-127"/>
              </a:rPr>
              <a:t>F</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uzz/pen Testing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604728" y="5486414"/>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Notify the change to sustaining department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83" name="직선 화살표 연결선 32"/>
          <p:cNvCxnSpPr>
            <a:stCxn id="79" idx="2"/>
            <a:endCxn id="82" idx="0"/>
          </p:cNvCxnSpPr>
          <p:nvPr/>
        </p:nvCxnSpPr>
        <p:spPr>
          <a:xfrm>
            <a:off x="2050436" y="5381454"/>
            <a:ext cx="4292" cy="10496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32"/>
          <p:cNvCxnSpPr>
            <a:endCxn id="85" idx="1"/>
          </p:cNvCxnSpPr>
          <p:nvPr/>
        </p:nvCxnSpPr>
        <p:spPr>
          <a:xfrm>
            <a:off x="1424608" y="2854643"/>
            <a:ext cx="109158" cy="1350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1533766" y="2725396"/>
            <a:ext cx="979200" cy="2855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review of self-test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6" name="꺾인 연결선 85"/>
          <p:cNvCxnSpPr>
            <a:stCxn id="81" idx="2"/>
          </p:cNvCxnSpPr>
          <p:nvPr/>
        </p:nvCxnSpPr>
        <p:spPr>
          <a:xfrm rot="5400000">
            <a:off x="2768406" y="3724400"/>
            <a:ext cx="77577" cy="6224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1496616" y="2044372"/>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직사각형 87"/>
          <p:cNvSpPr/>
          <p:nvPr/>
        </p:nvSpPr>
        <p:spPr>
          <a:xfrm>
            <a:off x="466506" y="4387901"/>
            <a:ext cx="980100" cy="51229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2] Cybersecurity System Development Phase</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1545465" y="4393781"/>
            <a:ext cx="950090" cy="50641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Record the progress on Threat Response Action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0" name="직사각형 89"/>
          <p:cNvSpPr/>
          <p:nvPr/>
        </p:nvSpPr>
        <p:spPr>
          <a:xfrm>
            <a:off x="1545465" y="2301586"/>
            <a:ext cx="979200" cy="2855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Notify information to Stakeholders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1" name="직선 화살표 연결선 90"/>
          <p:cNvCxnSpPr>
            <a:stCxn id="77" idx="1"/>
            <a:endCxn id="90" idx="3"/>
          </p:cNvCxnSpPr>
          <p:nvPr/>
        </p:nvCxnSpPr>
        <p:spPr>
          <a:xfrm flipH="1" flipV="1">
            <a:off x="2524665" y="2444336"/>
            <a:ext cx="89399" cy="35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꺾인 연결선 91"/>
          <p:cNvCxnSpPr>
            <a:stCxn id="90" idx="2"/>
            <a:endCxn id="74" idx="0"/>
          </p:cNvCxnSpPr>
          <p:nvPr/>
        </p:nvCxnSpPr>
        <p:spPr>
          <a:xfrm rot="5400000">
            <a:off x="1399071" y="2144934"/>
            <a:ext cx="193842" cy="10781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다이아몬드 92"/>
          <p:cNvSpPr/>
          <p:nvPr/>
        </p:nvSpPr>
        <p:spPr>
          <a:xfrm>
            <a:off x="2612987" y="2980476"/>
            <a:ext cx="1026333" cy="53361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self-test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4" name="직선 화살표 연결선 32"/>
          <p:cNvCxnSpPr>
            <a:stCxn id="89" idx="2"/>
            <a:endCxn id="79" idx="0"/>
          </p:cNvCxnSpPr>
          <p:nvPr/>
        </p:nvCxnSpPr>
        <p:spPr>
          <a:xfrm>
            <a:off x="2020510" y="4900192"/>
            <a:ext cx="29926" cy="901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5" name="꺾인 연결선 94"/>
          <p:cNvCxnSpPr>
            <a:stCxn id="74" idx="2"/>
            <a:endCxn id="89" idx="0"/>
          </p:cNvCxnSpPr>
          <p:nvPr/>
        </p:nvCxnSpPr>
        <p:spPr>
          <a:xfrm rot="16200000" flipH="1">
            <a:off x="1006324" y="3379594"/>
            <a:ext cx="964781" cy="1063592"/>
          </a:xfrm>
          <a:prstGeom prst="bentConnector3">
            <a:avLst>
              <a:gd name="adj1" fmla="val 884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32"/>
          <p:cNvCxnSpPr>
            <a:stCxn id="88" idx="3"/>
            <a:endCxn id="89" idx="1"/>
          </p:cNvCxnSpPr>
          <p:nvPr/>
        </p:nvCxnSpPr>
        <p:spPr>
          <a:xfrm>
            <a:off x="1446606" y="4644047"/>
            <a:ext cx="98859" cy="29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 96"/>
          <p:cNvCxnSpPr>
            <a:stCxn id="85" idx="3"/>
            <a:endCxn id="93" idx="0"/>
          </p:cNvCxnSpPr>
          <p:nvPr/>
        </p:nvCxnSpPr>
        <p:spPr>
          <a:xfrm>
            <a:off x="2512966" y="2868146"/>
            <a:ext cx="613188" cy="1123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32"/>
          <p:cNvCxnSpPr>
            <a:stCxn id="93" idx="1"/>
            <a:endCxn id="104" idx="3"/>
          </p:cNvCxnSpPr>
          <p:nvPr/>
        </p:nvCxnSpPr>
        <p:spPr>
          <a:xfrm flipH="1" flipV="1">
            <a:off x="2504728" y="3237739"/>
            <a:ext cx="108259" cy="954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2547169" y="3297743"/>
            <a:ext cx="319318"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Fail</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0" name="TextBox 99"/>
          <p:cNvSpPr txBox="1"/>
          <p:nvPr/>
        </p:nvSpPr>
        <p:spPr>
          <a:xfrm>
            <a:off x="3143828" y="3444969"/>
            <a:ext cx="369012"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Pass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1" name="직사각형 100"/>
          <p:cNvSpPr/>
          <p:nvPr/>
        </p:nvSpPr>
        <p:spPr>
          <a:xfrm>
            <a:off x="1525528" y="3453714"/>
            <a:ext cx="979200" cy="2855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Fuzz / Penetration Testing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2" name="꺾인 연결선 101"/>
          <p:cNvCxnSpPr>
            <a:stCxn id="93" idx="2"/>
            <a:endCxn id="101" idx="3"/>
          </p:cNvCxnSpPr>
          <p:nvPr/>
        </p:nvCxnSpPr>
        <p:spPr>
          <a:xfrm rot="5400000">
            <a:off x="2774254" y="3244564"/>
            <a:ext cx="82374" cy="6214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꺾인 연결선 102"/>
          <p:cNvCxnSpPr>
            <a:stCxn id="101" idx="2"/>
            <a:endCxn id="81" idx="1"/>
          </p:cNvCxnSpPr>
          <p:nvPr/>
        </p:nvCxnSpPr>
        <p:spPr>
          <a:xfrm rot="16200000" flipH="1">
            <a:off x="2283172" y="3471170"/>
            <a:ext cx="77592" cy="6136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p:cNvSpPr/>
          <p:nvPr/>
        </p:nvSpPr>
        <p:spPr>
          <a:xfrm>
            <a:off x="1525528" y="3057719"/>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analysis of design and implementation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5" name="직선 화살표 연결선 32"/>
          <p:cNvCxnSpPr>
            <a:stCxn id="104" idx="1"/>
          </p:cNvCxnSpPr>
          <p:nvPr/>
        </p:nvCxnSpPr>
        <p:spPr>
          <a:xfrm flipH="1">
            <a:off x="1424609" y="3237739"/>
            <a:ext cx="100919" cy="47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1525528" y="3839964"/>
            <a:ext cx="979200" cy="41106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Cybersecurity Case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(Fuzz/Penetration 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7" name="직선 화살표 연결선 32"/>
          <p:cNvCxnSpPr>
            <a:stCxn id="106" idx="2"/>
            <a:endCxn id="89" idx="0"/>
          </p:cNvCxnSpPr>
          <p:nvPr/>
        </p:nvCxnSpPr>
        <p:spPr>
          <a:xfrm>
            <a:off x="2015128" y="4251032"/>
            <a:ext cx="5382" cy="14274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9897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prstGeom prst="rect">
            <a:avLst/>
          </a:prstGeom>
          <a:noFill/>
        </p:spPr>
        <p:txBody>
          <a:bodyPr/>
          <a:lstStyle/>
          <a:p>
            <a:r>
              <a:rPr lang="en-US" altLang="ko-KR" dirty="0">
                <a:ea typeface="LG스마트체 Regular" panose="020B0600000101010101" pitchFamily="50" charset="-127"/>
                <a:cs typeface="Arial" panose="020B0604020202020204" pitchFamily="34" charset="0"/>
              </a:rPr>
              <a:t>Continual Cybersecurity Activities including Production &amp; Operation</a:t>
            </a:r>
            <a:endParaRPr lang="ko-KR" altLang="en-US" dirty="0">
              <a:solidFill>
                <a:schemeClr val="tx1"/>
              </a:solidFill>
              <a:ea typeface="LG스마트체 Regular" panose="020B0600000101010101" pitchFamily="50" charset="-127"/>
              <a:cs typeface="Arial" panose="020B0604020202020204" pitchFamily="34" charset="0"/>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ea typeface="LG스마트체 Regular" panose="020B0600000101010101" pitchFamily="50" charset="-127"/>
                <a:cs typeface="Arial" panose="020B0604020202020204" pitchFamily="34" charset="0"/>
              </a:rPr>
              <a:pPr>
                <a:defRPr/>
              </a:pPr>
              <a:t>120</a:t>
            </a:fld>
            <a:endParaRPr lang="en-US" altLang="ko-KR" dirty="0">
              <a:solidFill>
                <a:srgbClr val="000000"/>
              </a:solidFill>
              <a:ea typeface="LG스마트체 Regular" panose="020B0600000101010101" pitchFamily="50" charset="-127"/>
              <a:cs typeface="Arial" panose="020B0604020202020204" pitchFamily="34" charset="0"/>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rgbClr val="FFFFFF"/>
                </a:solidFill>
                <a:latin typeface="Arial" panose="020B0604020202020204" pitchFamily="34" charset="0"/>
                <a:ea typeface="LG스마트체 Regular" panose="020B0600000101010101" pitchFamily="50" charset="-127"/>
                <a:cs typeface="Arial" panose="020B0604020202020204" pitchFamily="34" charset="0"/>
              </a:rPr>
              <a:t>6</a:t>
            </a:r>
            <a:endParaRPr lang="ko-KR" altLang="en-US" sz="2800" b="1" dirty="0">
              <a:solidFill>
                <a:srgbClr val="FFFFFF"/>
              </a:solidFill>
              <a:latin typeface="Arial" panose="020B0604020202020204" pitchFamily="34" charset="0"/>
              <a:ea typeface="LG스마트체 Regular" panose="020B0600000101010101" pitchFamily="50" charset="-127"/>
              <a:cs typeface="Arial" panose="020B0604020202020204" pitchFamily="34" charset="0"/>
            </a:endParaRPr>
          </a:p>
        </p:txBody>
      </p:sp>
      <p:graphicFrame>
        <p:nvGraphicFramePr>
          <p:cNvPr id="7" name="표 6"/>
          <p:cNvGraphicFramePr>
            <a:graphicFrameLocks noGrp="1"/>
          </p:cNvGraphicFramePr>
          <p:nvPr>
            <p:extLst>
              <p:ext uri="{D42A27DB-BD31-4B8C-83A1-F6EECF244321}">
                <p14:modId xmlns:p14="http://schemas.microsoft.com/office/powerpoint/2010/main" val="2301101547"/>
              </p:ext>
            </p:extLst>
          </p:nvPr>
        </p:nvGraphicFramePr>
        <p:xfrm>
          <a:off x="704528" y="2636912"/>
          <a:ext cx="8928992" cy="3368040"/>
        </p:xfrm>
        <a:graphic>
          <a:graphicData uri="http://schemas.openxmlformats.org/drawingml/2006/table">
            <a:tbl>
              <a:tblPr firstRow="1" bandRow="1">
                <a:tableStyleId>{5C22544A-7EE6-4342-B048-85BDC9FD1C3A}</a:tableStyleId>
              </a:tblPr>
              <a:tblGrid>
                <a:gridCol w="3960440">
                  <a:extLst>
                    <a:ext uri="{9D8B030D-6E8A-4147-A177-3AD203B41FA5}">
                      <a16:colId xmlns="" xmlns:a16="http://schemas.microsoft.com/office/drawing/2014/main" val="20000"/>
                    </a:ext>
                  </a:extLst>
                </a:gridCol>
                <a:gridCol w="4330063">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2365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6-1. Production control plan</a:t>
                      </a: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126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0"/>
                  </a:ext>
                </a:extLst>
              </a:tr>
              <a:tr h="2365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6-2. Planning of Cybersecurity Case</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127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1"/>
                  </a:ext>
                </a:extLst>
              </a:tr>
              <a:tr h="236578">
                <a:tc>
                  <a:txBody>
                    <a:bodyPr/>
                    <a:lstStyle/>
                    <a:p>
                      <a:pPr latinLnBrk="1"/>
                      <a:r>
                        <a:rPr lang="en-US" altLang="ko-KR" sz="1100" b="0" strike="noStrike" baseline="0" dirty="0" smtClean="0">
                          <a:solidFill>
                            <a:schemeClr val="tx1"/>
                          </a:solidFill>
                          <a:latin typeface="LG스마트체 Bold" panose="020B0600000101010101" pitchFamily="50" charset="-127"/>
                          <a:ea typeface="LG스마트체 Bold" panose="020B0600000101010101" pitchFamily="50" charset="-127"/>
                        </a:rPr>
                        <a:t>PA 6-3. Development of Cybersecurity Case</a:t>
                      </a:r>
                      <a:endParaRPr lang="ko-KR" altLang="en-US" sz="1100" b="0" strike="noStrike"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128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2"/>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6-4. Cybersecurity Information monitoring</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129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3"/>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6-5. Initial Vulnerability analysis</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4"/>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6-6. Triggers Incident Response</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131</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5"/>
                  </a:ext>
                </a:extLst>
              </a:tr>
              <a:tr h="229384">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6-7. Detailed incident analysis</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6"/>
                  </a:ext>
                </a:extLst>
              </a:tr>
              <a:tr h="236578">
                <a:tc>
                  <a:txBody>
                    <a:bodyPr/>
                    <a:lstStyle/>
                    <a:p>
                      <a:r>
                        <a:rPr lang="en-US" altLang="ko-KR" sz="1100" b="0" strike="noStrike"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6-8. Prepare incident countermeasure</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7"/>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6-9. Post-Incident Response Activities</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8"/>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6-10. Emergency Incident Response</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9"/>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6-11. SW update for products in development</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0"/>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6-12. End of Cybersecurity Support</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1"/>
                  </a:ext>
                </a:extLst>
              </a:tr>
              <a:tr h="236578">
                <a:tc>
                  <a:txBody>
                    <a:bodyPr/>
                    <a:lstStyle/>
                    <a:p>
                      <a:r>
                        <a:rPr lang="en-US" altLang="ko-KR" sz="1100" b="0" strike="noStrike" kern="1200" baseline="0" dirty="0" smtClean="0">
                          <a:solidFill>
                            <a:schemeClr val="tx1"/>
                          </a:solidFill>
                          <a:latin typeface="LG스마트체 Bold" panose="020B0600000101010101" pitchFamily="50" charset="-127"/>
                          <a:ea typeface="LG스마트체 Bold" panose="020B0600000101010101" pitchFamily="50" charset="-127"/>
                          <a:cs typeface="+mn-cs"/>
                        </a:rPr>
                        <a:t>PA 6-13. HW update for products in development</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138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2"/>
                  </a:ext>
                </a:extLst>
              </a:tr>
            </a:tbl>
          </a:graphicData>
        </a:graphic>
      </p:graphicFrame>
      <p:sp>
        <p:nvSpPr>
          <p:cNvPr id="8" name="직사각형 7"/>
          <p:cNvSpPr/>
          <p:nvPr/>
        </p:nvSpPr>
        <p:spPr>
          <a:xfrm>
            <a:off x="548640" y="861096"/>
            <a:ext cx="9012872" cy="1631800"/>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Objective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a:t>
            </a:r>
            <a:r>
              <a:rPr lang="en-US" altLang="ko-KR" b="1" dirty="0" smtClean="0">
                <a:solidFill>
                  <a:srgbClr val="000000"/>
                </a:solidFill>
                <a:latin typeface="LG스마트체 Bold" panose="020B0600000101010101" pitchFamily="50" charset="-127"/>
                <a:ea typeface="LG스마트체 Bold" panose="020B0600000101010101" pitchFamily="50" charset="-127"/>
              </a:rPr>
              <a:t>Continual </a:t>
            </a:r>
            <a:r>
              <a:rPr lang="en-US" altLang="ko-KR" b="1" dirty="0">
                <a:solidFill>
                  <a:srgbClr val="000000"/>
                </a:solidFill>
                <a:latin typeface="LG스마트체 Bold" panose="020B0600000101010101" pitchFamily="50" charset="-127"/>
                <a:ea typeface="LG스마트체 Bold" panose="020B0600000101010101" pitchFamily="50" charset="-127"/>
              </a:rPr>
              <a:t>cybersecurity </a:t>
            </a:r>
            <a:r>
              <a:rPr lang="en-US" altLang="ko-KR" b="1" dirty="0" smtClean="0">
                <a:solidFill>
                  <a:srgbClr val="000000"/>
                </a:solidFill>
                <a:latin typeface="LG스마트체 Bold" panose="020B0600000101010101" pitchFamily="50" charset="-127"/>
                <a:ea typeface="LG스마트체 Bold" panose="020B0600000101010101" pitchFamily="50" charset="-127"/>
              </a:rPr>
              <a:t>activities including production </a:t>
            </a:r>
            <a:r>
              <a:rPr lang="en-US" altLang="ko-KR" b="1" dirty="0">
                <a:solidFill>
                  <a:srgbClr val="000000"/>
                </a:solidFill>
                <a:latin typeface="LG스마트체 Bold" panose="020B0600000101010101" pitchFamily="50" charset="-127"/>
                <a:ea typeface="LG스마트체 Bold" panose="020B0600000101010101" pitchFamily="50" charset="-127"/>
              </a:rPr>
              <a:t>&amp; operation phase </a:t>
            </a:r>
            <a:r>
              <a:rPr lang="en-US" altLang="ko-KR" b="1" dirty="0" smtClean="0">
                <a:solidFill>
                  <a:srgbClr val="000000"/>
                </a:solidFill>
                <a:latin typeface="LG스마트체 Bold" panose="020B0600000101010101" pitchFamily="50" charset="-127"/>
                <a:ea typeface="LG스마트체 Bold" panose="020B0600000101010101" pitchFamily="50" charset="-127"/>
              </a:rPr>
              <a:t>for </a:t>
            </a:r>
            <a:r>
              <a:rPr lang="en-US" altLang="ko-KR" b="1" dirty="0">
                <a:solidFill>
                  <a:srgbClr val="000000"/>
                </a:solidFill>
                <a:latin typeface="LG스마트체 Bold" panose="020B0600000101010101" pitchFamily="50" charset="-127"/>
                <a:ea typeface="LG스마트체 Bold" panose="020B0600000101010101" pitchFamily="50" charset="-127"/>
              </a:rPr>
              <a:t>the </a:t>
            </a:r>
            <a:r>
              <a:rPr lang="en-US" altLang="ko-KR" b="1" dirty="0" smtClean="0">
                <a:solidFill>
                  <a:srgbClr val="000000"/>
                </a:solidFill>
                <a:latin typeface="LG스마트체 Bold" panose="020B0600000101010101" pitchFamily="50" charset="-127"/>
                <a:ea typeface="LG스마트체 Bold" panose="020B0600000101010101" pitchFamily="50" charset="-127"/>
              </a:rPr>
              <a:t>items </a:t>
            </a:r>
            <a:r>
              <a:rPr lang="en-US" altLang="ko-KR" b="1" dirty="0">
                <a:solidFill>
                  <a:srgbClr val="000000"/>
                </a:solidFill>
                <a:latin typeface="LG스마트체 Bold" panose="020B0600000101010101" pitchFamily="50" charset="-127"/>
                <a:ea typeface="LG스마트체 Bold" panose="020B0600000101010101" pitchFamily="50" charset="-127"/>
              </a:rPr>
              <a:t>to which cybersecurity </a:t>
            </a:r>
            <a:r>
              <a:rPr lang="en-US" altLang="ko-KR" b="1" dirty="0" smtClean="0">
                <a:solidFill>
                  <a:srgbClr val="000000"/>
                </a:solidFill>
                <a:latin typeface="LG스마트체 Bold" panose="020B0600000101010101" pitchFamily="50" charset="-127"/>
                <a:ea typeface="LG스마트체 Bold" panose="020B0600000101010101" pitchFamily="50" charset="-127"/>
              </a:rPr>
              <a:t>is</a:t>
            </a:r>
            <a:br>
              <a:rPr lang="en-US" altLang="ko-KR" b="1" dirty="0" smtClean="0">
                <a:solidFill>
                  <a:srgbClr val="000000"/>
                </a:solidFill>
                <a:latin typeface="LG스마트체 Bold" panose="020B0600000101010101" pitchFamily="50" charset="-127"/>
                <a:ea typeface="LG스마트체 Bold" panose="020B0600000101010101" pitchFamily="50" charset="-127"/>
              </a:rPr>
            </a:br>
            <a:r>
              <a:rPr lang="en-US" altLang="ko-KR" b="1" dirty="0" smtClean="0">
                <a:solidFill>
                  <a:srgbClr val="000000"/>
                </a:solidFill>
                <a:latin typeface="LG스마트체 Bold" panose="020B0600000101010101" pitchFamily="50" charset="-127"/>
                <a:ea typeface="LG스마트체 Bold" panose="020B0600000101010101" pitchFamily="50" charset="-127"/>
              </a:rPr>
              <a:t>      </a:t>
            </a:r>
            <a:r>
              <a:rPr lang="en-US" altLang="ko-KR" b="1" dirty="0">
                <a:solidFill>
                  <a:srgbClr val="000000"/>
                </a:solidFill>
                <a:latin typeface="LG스마트체 Bold" panose="020B0600000101010101" pitchFamily="50" charset="-127"/>
                <a:ea typeface="LG스마트체 Bold" panose="020B0600000101010101" pitchFamily="50" charset="-127"/>
              </a:rPr>
              <a:t>applied among the E/E </a:t>
            </a:r>
            <a:r>
              <a:rPr lang="en-US" altLang="ko-KR" b="1" dirty="0" smtClean="0">
                <a:solidFill>
                  <a:srgbClr val="000000"/>
                </a:solidFill>
                <a:latin typeface="LG스마트체 Bold" panose="020B0600000101010101" pitchFamily="50" charset="-127"/>
                <a:ea typeface="LG스마트체 Bold" panose="020B0600000101010101" pitchFamily="50" charset="-127"/>
              </a:rPr>
              <a:t>system </a:t>
            </a:r>
            <a:r>
              <a:rPr lang="en-US" altLang="ko-KR" b="1" dirty="0">
                <a:solidFill>
                  <a:srgbClr val="000000"/>
                </a:solidFill>
                <a:latin typeface="LG스마트체 Bold" panose="020B0600000101010101" pitchFamily="50" charset="-127"/>
                <a:ea typeface="LG스마트체 Bold" panose="020B0600000101010101" pitchFamily="50" charset="-127"/>
              </a:rPr>
              <a:t>developed by the VS </a:t>
            </a:r>
            <a:r>
              <a:rPr lang="en-US" altLang="ko-KR" b="1" dirty="0" smtClean="0">
                <a:solidFill>
                  <a:srgbClr val="000000"/>
                </a:solidFill>
                <a:latin typeface="LG스마트체 Bold" panose="020B0600000101010101" pitchFamily="50" charset="-127"/>
                <a:ea typeface="LG스마트체 Bold" panose="020B0600000101010101" pitchFamily="50" charset="-127"/>
              </a:rPr>
              <a:t>company.</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Scope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It is applied when developing the item to apply cybersecurity among electrical and electronic system (E / E system)</a:t>
            </a:r>
            <a:br>
              <a:rPr lang="en-US" altLang="ko-KR" b="1" dirty="0">
                <a:solidFill>
                  <a:srgbClr val="000000"/>
                </a:solidFill>
                <a:latin typeface="LG스마트체 Bold" panose="020B0600000101010101" pitchFamily="50" charset="-127"/>
                <a:ea typeface="LG스마트체 Bold" panose="020B0600000101010101" pitchFamily="50" charset="-127"/>
              </a:rPr>
            </a:br>
            <a:r>
              <a:rPr lang="en-US" altLang="ko-KR" b="1" dirty="0">
                <a:solidFill>
                  <a:srgbClr val="000000"/>
                </a:solidFill>
                <a:latin typeface="LG스마트체 Bold" panose="020B0600000101010101" pitchFamily="50" charset="-127"/>
                <a:ea typeface="LG스마트체 Bold" panose="020B0600000101010101" pitchFamily="50" charset="-127"/>
              </a:rPr>
              <a:t>      developed by VS company.</a:t>
            </a:r>
          </a:p>
          <a:p>
            <a:pPr indent="266700" algn="l">
              <a:lnSpc>
                <a:spcPts val="2000"/>
              </a:lnSpc>
              <a:spcAft>
                <a:spcPts val="0"/>
              </a:spcAft>
            </a:pPr>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267228294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직선 화살표 연결선 10"/>
          <p:cNvCxnSpPr/>
          <p:nvPr/>
        </p:nvCxnSpPr>
        <p:spPr>
          <a:xfrm>
            <a:off x="2963898" y="2327490"/>
            <a:ext cx="0" cy="67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a:ea typeface="LG스마트체 Regular" panose="020B0600000101010101" pitchFamily="50" charset="-127"/>
                <a:cs typeface="Arial" panose="020B0604020202020204" pitchFamily="34" charset="0"/>
              </a:rPr>
              <a:t>Continual Cybersecurity Activities including Production &amp; Operation</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121</a:t>
            </a:fld>
            <a:endParaRPr lang="en-US" altLang="ko-KR" dirty="0">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rPr>
              <a:t>6</a:t>
            </a:r>
            <a:endParaRPr lang="ko-KR" altLang="en-US" sz="2800" b="1" dirty="0">
              <a:solidFill>
                <a:schemeClr val="bg1"/>
              </a:solidFill>
            </a:endParaRPr>
          </a:p>
        </p:txBody>
      </p:sp>
      <p:sp>
        <p:nvSpPr>
          <p:cNvPr id="46" name="직사각형 45"/>
          <p:cNvSpPr/>
          <p:nvPr/>
        </p:nvSpPr>
        <p:spPr>
          <a:xfrm>
            <a:off x="548640" y="861096"/>
            <a:ext cx="9012872" cy="6956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necessary activities when LGE response the incident of vehicle product, whether complete development or not</a:t>
            </a:r>
          </a:p>
        </p:txBody>
      </p:sp>
      <p:sp>
        <p:nvSpPr>
          <p:cNvPr id="48" name="직사각형 47"/>
          <p:cNvSpPr/>
          <p:nvPr/>
        </p:nvSpPr>
        <p:spPr>
          <a:xfrm>
            <a:off x="560512" y="1795821"/>
            <a:ext cx="9001000" cy="470651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51" name="직선 연결선 50"/>
          <p:cNvCxnSpPr/>
          <p:nvPr/>
        </p:nvCxnSpPr>
        <p:spPr>
          <a:xfrm>
            <a:off x="920552" y="4091778"/>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920552" y="5330618"/>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920552" y="1795821"/>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1280592" y="1789000"/>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16200000">
            <a:off x="-986293" y="3984125"/>
            <a:ext cx="3456385" cy="400110"/>
          </a:xfrm>
          <a:prstGeom prst="rect">
            <a:avLst/>
          </a:prstGeom>
          <a:noFill/>
        </p:spPr>
        <p:txBody>
          <a:bodyPr wrap="square" rtlCol="0">
            <a:spAutoFit/>
          </a:bodyPr>
          <a:lstStyle/>
          <a:p>
            <a:r>
              <a:rPr lang="en-US" altLang="ko-KR" sz="1000" dirty="0">
                <a:latin typeface="LG스마트체 Regular" panose="020B0600000101010101" pitchFamily="50" charset="-127"/>
                <a:ea typeface="LG스마트체 Regular" panose="020B0600000101010101" pitchFamily="50" charset="-127"/>
              </a:rPr>
              <a:t>PA </a:t>
            </a:r>
            <a:r>
              <a:rPr lang="en-US" altLang="ko-KR" sz="1000" dirty="0" smtClean="0">
                <a:latin typeface="LG스마트체 Regular" panose="020B0600000101010101" pitchFamily="50" charset="-127"/>
                <a:ea typeface="LG스마트체 Regular" panose="020B0600000101010101" pitchFamily="50" charset="-127"/>
              </a:rPr>
              <a:t>6. </a:t>
            </a:r>
            <a:r>
              <a:rPr lang="en-US" altLang="ko-KR" sz="1000" dirty="0">
                <a:ea typeface="LG스마트체 Regular" panose="020B0600000101010101" pitchFamily="50" charset="-127"/>
                <a:cs typeface="Arial" panose="020B0604020202020204" pitchFamily="34" charset="0"/>
              </a:rPr>
              <a:t>Continual Cybersecurity Activities including Production &amp; Operation</a:t>
            </a:r>
            <a:endParaRPr lang="ko-KR" altLang="en-US" sz="1000" dirty="0">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rot="16200000">
            <a:off x="484377" y="2852027"/>
            <a:ext cx="1238841" cy="246221"/>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CSM</a:t>
            </a:r>
            <a:endParaRPr lang="ko-KR" altLang="en-US" sz="1000" dirty="0">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rot="16200000">
            <a:off x="487944" y="4511143"/>
            <a:ext cx="1238840" cy="400110"/>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CSVTM / IR Manager</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TextBox 70"/>
          <p:cNvSpPr txBox="1"/>
          <p:nvPr/>
        </p:nvSpPr>
        <p:spPr>
          <a:xfrm rot="16200000">
            <a:off x="532968" y="5783294"/>
            <a:ext cx="1151571" cy="246221"/>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Product PL/DEV</a:t>
            </a:r>
            <a:endParaRPr lang="ko-KR" altLang="en-US" sz="1000" dirty="0">
              <a:latin typeface="LG스마트체 Regular" panose="020B0600000101010101" pitchFamily="50" charset="-127"/>
              <a:ea typeface="LG스마트체 Regular" panose="020B0600000101010101" pitchFamily="50" charset="-127"/>
            </a:endParaRPr>
          </a:p>
        </p:txBody>
      </p:sp>
      <p:sp>
        <p:nvSpPr>
          <p:cNvPr id="96" name="직사각형 95"/>
          <p:cNvSpPr/>
          <p:nvPr/>
        </p:nvSpPr>
        <p:spPr>
          <a:xfrm>
            <a:off x="3080792" y="4717944"/>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6-5</a:t>
            </a:r>
          </a:p>
          <a:p>
            <a:r>
              <a:rPr lang="en-US" altLang="ko-KR" sz="700" b="1" dirty="0">
                <a:solidFill>
                  <a:srgbClr val="000000"/>
                </a:solidFill>
                <a:latin typeface="LG스마트체 Regular" panose="020B0600000101010101" pitchFamily="50" charset="-127"/>
                <a:ea typeface="LG스마트체 Regular" panose="020B0600000101010101" pitchFamily="50" charset="-127"/>
              </a:rPr>
              <a:t>Initial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Vulnerability analysis</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sp>
        <p:nvSpPr>
          <p:cNvPr id="97" name="직사각형 96"/>
          <p:cNvSpPr/>
          <p:nvPr/>
        </p:nvSpPr>
        <p:spPr>
          <a:xfrm>
            <a:off x="4233016" y="4717944"/>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6-6</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Trigger Incident Response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109" name="꺾인 연결선 61"/>
          <p:cNvCxnSpPr>
            <a:stCxn id="96" idx="3"/>
            <a:endCxn id="97" idx="1"/>
          </p:cNvCxnSpPr>
          <p:nvPr/>
        </p:nvCxnSpPr>
        <p:spPr>
          <a:xfrm>
            <a:off x="3944792" y="4935768"/>
            <a:ext cx="2882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2703377" y="3001222"/>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6-2 </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a:solidFill>
                  <a:srgbClr val="000000"/>
                </a:solidFill>
                <a:latin typeface="LG스마트체 Regular" panose="020B0600000101010101" pitchFamily="50" charset="-127"/>
                <a:ea typeface="LG스마트체 Regular" panose="020B0600000101010101" pitchFamily="50" charset="-127"/>
              </a:rPr>
              <a:t>Planning of Cybersecurity Case</a:t>
            </a:r>
          </a:p>
        </p:txBody>
      </p:sp>
      <p:sp>
        <p:nvSpPr>
          <p:cNvPr id="47" name="직사각형 46"/>
          <p:cNvSpPr/>
          <p:nvPr/>
        </p:nvSpPr>
        <p:spPr>
          <a:xfrm>
            <a:off x="3826016" y="3001222"/>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6-3</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a:solidFill>
                  <a:srgbClr val="000000"/>
                </a:solidFill>
                <a:latin typeface="LG스마트체 Regular" panose="020B0600000101010101" pitchFamily="50" charset="-127"/>
                <a:ea typeface="LG스마트체 Regular" panose="020B0600000101010101" pitchFamily="50" charset="-127"/>
              </a:rPr>
              <a:t>Development of Cybersecurity Case</a:t>
            </a:r>
          </a:p>
        </p:txBody>
      </p:sp>
      <p:cxnSp>
        <p:nvCxnSpPr>
          <p:cNvPr id="9" name="직선 화살표 연결선 8"/>
          <p:cNvCxnSpPr>
            <a:stCxn id="43" idx="3"/>
            <a:endCxn id="47" idx="1"/>
          </p:cNvCxnSpPr>
          <p:nvPr/>
        </p:nvCxnSpPr>
        <p:spPr>
          <a:xfrm>
            <a:off x="3567377" y="3219046"/>
            <a:ext cx="258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2703377" y="1891842"/>
            <a:ext cx="8640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5-1</a:t>
            </a: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Establish </a:t>
            </a:r>
            <a:r>
              <a:rPr lang="en-US" altLang="ko-KR" sz="700" b="1" dirty="0">
                <a:solidFill>
                  <a:srgbClr val="000000"/>
                </a:solidFill>
                <a:latin typeface="LG스마트체 Regular" panose="020B0600000101010101" pitchFamily="50" charset="-127"/>
                <a:ea typeface="LG스마트체 Regular" panose="020B0600000101010101" pitchFamily="50" charset="-127"/>
              </a:rPr>
              <a:t>Cybersecurity Plan</a:t>
            </a:r>
          </a:p>
        </p:txBody>
      </p:sp>
      <p:sp>
        <p:nvSpPr>
          <p:cNvPr id="55" name="직사각형 54"/>
          <p:cNvSpPr/>
          <p:nvPr/>
        </p:nvSpPr>
        <p:spPr>
          <a:xfrm>
            <a:off x="2703377" y="2446532"/>
            <a:ext cx="8640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5-4</a:t>
            </a: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Release </a:t>
            </a:r>
            <a:r>
              <a:rPr lang="en-US" altLang="ko-KR" sz="700" b="1" dirty="0">
                <a:solidFill>
                  <a:srgbClr val="000000"/>
                </a:solidFill>
                <a:latin typeface="LG스마트체 Regular" panose="020B0600000101010101" pitchFamily="50" charset="-127"/>
                <a:ea typeface="LG스마트체 Regular" panose="020B0600000101010101" pitchFamily="50" charset="-127"/>
              </a:rPr>
              <a:t>of Cybersecurity Plan</a:t>
            </a:r>
          </a:p>
        </p:txBody>
      </p:sp>
      <p:sp>
        <p:nvSpPr>
          <p:cNvPr id="56" name="직사각형 55"/>
          <p:cNvSpPr/>
          <p:nvPr/>
        </p:nvSpPr>
        <p:spPr>
          <a:xfrm>
            <a:off x="2703377" y="3555911"/>
            <a:ext cx="8640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5-8</a:t>
            </a: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Cybersecurity </a:t>
            </a:r>
            <a:r>
              <a:rPr lang="en-US" altLang="ko-KR" sz="700" b="1" dirty="0">
                <a:solidFill>
                  <a:srgbClr val="000000"/>
                </a:solidFill>
                <a:latin typeface="LG스마트체 Regular" panose="020B0600000101010101" pitchFamily="50" charset="-127"/>
                <a:ea typeface="LG스마트체 Regular" panose="020B0600000101010101" pitchFamily="50" charset="-127"/>
              </a:rPr>
              <a:t>Assessment</a:t>
            </a:r>
          </a:p>
        </p:txBody>
      </p:sp>
      <p:cxnSp>
        <p:nvCxnSpPr>
          <p:cNvPr id="6" name="직선 화살표 연결선 5"/>
          <p:cNvCxnSpPr>
            <a:stCxn id="43" idx="2"/>
            <a:endCxn id="56" idx="0"/>
          </p:cNvCxnSpPr>
          <p:nvPr/>
        </p:nvCxnSpPr>
        <p:spPr>
          <a:xfrm>
            <a:off x="3135377" y="3436870"/>
            <a:ext cx="0" cy="119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a:stCxn id="55" idx="2"/>
            <a:endCxn id="43" idx="0"/>
          </p:cNvCxnSpPr>
          <p:nvPr/>
        </p:nvCxnSpPr>
        <p:spPr>
          <a:xfrm>
            <a:off x="3135377" y="2882180"/>
            <a:ext cx="0" cy="11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a:stCxn id="47" idx="2"/>
            <a:endCxn id="56" idx="3"/>
          </p:cNvCxnSpPr>
          <p:nvPr/>
        </p:nvCxnSpPr>
        <p:spPr>
          <a:xfrm rot="5400000">
            <a:off x="3744265" y="3259983"/>
            <a:ext cx="336865" cy="6906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p:cNvSpPr/>
          <p:nvPr/>
        </p:nvSpPr>
        <p:spPr>
          <a:xfrm>
            <a:off x="3827994" y="1891842"/>
            <a:ext cx="2061499" cy="84895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Release related PA</a:t>
            </a:r>
            <a:br>
              <a:rPr lang="en-US" altLang="ko-KR" sz="700" b="1"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
            </a:r>
            <a:br>
              <a:rPr lang="en-US" altLang="ko-KR" sz="700" b="1"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Concept (PA 1-1 ~ PA 1-15),</a:t>
            </a:r>
            <a:br>
              <a:rPr lang="en-US" altLang="ko-KR" sz="700" b="1"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System (PA 2-3, PA 2-5,  PA 2-15), </a:t>
            </a:r>
            <a:br>
              <a:rPr lang="en-US" altLang="ko-KR" sz="700" b="1"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HW (PA 3-3,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a:solidFill>
                  <a:schemeClr val="tx1"/>
                </a:solidFill>
                <a:latin typeface="LG스마트체 Regular" panose="020B0600000101010101" pitchFamily="50" charset="-127"/>
                <a:ea typeface="LG스마트체 Regular" panose="020B0600000101010101" pitchFamily="50" charset="-127"/>
              </a:rPr>
              <a:t>3-6, 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3-7</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 </a:t>
            </a:r>
            <a:br>
              <a:rPr lang="en-US" altLang="ko-KR" sz="700" b="1"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SW (PA 4-3, PA 4-5, PA 4-12),</a:t>
            </a:r>
          </a:p>
          <a:p>
            <a:r>
              <a:rPr lang="en-US" altLang="ko-KR" sz="700" b="1" dirty="0">
                <a:solidFill>
                  <a:srgbClr val="000000"/>
                </a:solidFill>
                <a:latin typeface="LG스마트체 Regular" panose="020B0600000101010101" pitchFamily="50" charset="-127"/>
                <a:ea typeface="LG스마트체 Regular" panose="020B0600000101010101" pitchFamily="50" charset="-127"/>
              </a:rPr>
              <a:t>CIA , Plan (PA 5-3, PA 5-4</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a:t>
            </a: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Audit, Assessment (PA 5-8, PA 7-8, PA 7-9) </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16" name="직선 화살표 연결선 15"/>
          <p:cNvCxnSpPr/>
          <p:nvPr/>
        </p:nvCxnSpPr>
        <p:spPr>
          <a:xfrm flipH="1">
            <a:off x="4260042" y="2740797"/>
            <a:ext cx="1" cy="260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3082108" y="5801664"/>
            <a:ext cx="86278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6-11. </a:t>
            </a:r>
            <a:r>
              <a:rPr lang="en-US" altLang="ko-KR" sz="700" b="1" dirty="0">
                <a:solidFill>
                  <a:srgbClr val="000000"/>
                </a:solidFill>
                <a:latin typeface="LG스마트체 Regular" panose="020B0600000101010101" pitchFamily="50" charset="-127"/>
                <a:ea typeface="LG스마트체 Regular" panose="020B0600000101010101" pitchFamily="50" charset="-127"/>
              </a:rPr>
              <a:t/>
            </a:r>
            <a:br>
              <a:rPr lang="en-US" altLang="ko-KR" sz="700" b="1" dirty="0">
                <a:solidFill>
                  <a:srgbClr val="000000"/>
                </a:solidFill>
                <a:latin typeface="LG스마트체 Regular" panose="020B0600000101010101" pitchFamily="50" charset="-127"/>
                <a:ea typeface="LG스마트체 Regular" panose="020B0600000101010101" pitchFamily="50" charset="-127"/>
              </a:rPr>
            </a:b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SW update for products in development</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453339" y="4433512"/>
            <a:ext cx="86278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6-4</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Cybersecurity Information Monitoring</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5313040" y="4693654"/>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6-7</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Detailed Incident Response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6393160" y="4721544"/>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6-8</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Prepare Incident countermeasure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65" name="꺾인 연결선 61"/>
          <p:cNvCxnSpPr/>
          <p:nvPr/>
        </p:nvCxnSpPr>
        <p:spPr>
          <a:xfrm flipV="1">
            <a:off x="6177136" y="4935768"/>
            <a:ext cx="216024"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7473376" y="4721544"/>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6-9</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Post-Incident Response Activities</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67" name="꺾인 연결선 61"/>
          <p:cNvCxnSpPr/>
          <p:nvPr/>
        </p:nvCxnSpPr>
        <p:spPr>
          <a:xfrm flipV="1">
            <a:off x="7257256" y="4935768"/>
            <a:ext cx="216024"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꺾인 연결선 61"/>
          <p:cNvCxnSpPr>
            <a:stCxn id="96" idx="2"/>
            <a:endCxn id="85" idx="0"/>
          </p:cNvCxnSpPr>
          <p:nvPr/>
        </p:nvCxnSpPr>
        <p:spPr>
          <a:xfrm>
            <a:off x="3512792" y="5153592"/>
            <a:ext cx="706"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61"/>
          <p:cNvCxnSpPr/>
          <p:nvPr/>
        </p:nvCxnSpPr>
        <p:spPr>
          <a:xfrm>
            <a:off x="5097016" y="4906428"/>
            <a:ext cx="228820"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꺾인 연결선 61"/>
          <p:cNvCxnSpPr/>
          <p:nvPr/>
        </p:nvCxnSpPr>
        <p:spPr>
          <a:xfrm flipV="1">
            <a:off x="8337376" y="4937568"/>
            <a:ext cx="216024"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8553352" y="4701439"/>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6-12</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End of cybersecurity support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3080792" y="4162782"/>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6-10</a:t>
            </a: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Emergency Incident Response</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grpSp>
        <p:nvGrpSpPr>
          <p:cNvPr id="73" name="그룹 72"/>
          <p:cNvGrpSpPr/>
          <p:nvPr/>
        </p:nvGrpSpPr>
        <p:grpSpPr>
          <a:xfrm>
            <a:off x="2316119" y="4401261"/>
            <a:ext cx="765235" cy="542589"/>
            <a:chOff x="2316119" y="4401261"/>
            <a:chExt cx="765235" cy="542589"/>
          </a:xfrm>
        </p:grpSpPr>
        <p:cxnSp>
          <p:nvCxnSpPr>
            <p:cNvPr id="19" name="직선 화살표 연결선 18"/>
            <p:cNvCxnSpPr/>
            <p:nvPr/>
          </p:nvCxnSpPr>
          <p:spPr>
            <a:xfrm>
              <a:off x="2861077" y="4401261"/>
              <a:ext cx="217340"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p:nvPr/>
          </p:nvCxnSpPr>
          <p:spPr>
            <a:xfrm>
              <a:off x="2864014" y="4925550"/>
              <a:ext cx="217340" cy="3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연결선 40"/>
            <p:cNvCxnSpPr>
              <a:stCxn id="44" idx="3"/>
            </p:cNvCxnSpPr>
            <p:nvPr/>
          </p:nvCxnSpPr>
          <p:spPr>
            <a:xfrm>
              <a:off x="2316119" y="4651336"/>
              <a:ext cx="548086"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flipV="1">
              <a:off x="2858702" y="4401262"/>
              <a:ext cx="2376" cy="542588"/>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p:cNvSpPr/>
          <p:nvPr/>
        </p:nvSpPr>
        <p:spPr>
          <a:xfrm>
            <a:off x="4038745" y="5801664"/>
            <a:ext cx="86278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6-13. </a:t>
            </a:r>
            <a:r>
              <a:rPr lang="en-US" altLang="ko-KR" sz="700" b="1" dirty="0">
                <a:solidFill>
                  <a:srgbClr val="000000"/>
                </a:solidFill>
                <a:latin typeface="LG스마트체 Regular" panose="020B0600000101010101" pitchFamily="50" charset="-127"/>
                <a:ea typeface="LG스마트체 Regular" panose="020B0600000101010101" pitchFamily="50" charset="-127"/>
              </a:rPr>
              <a:t/>
            </a:r>
            <a:br>
              <a:rPr lang="en-US" altLang="ko-KR" sz="700" b="1" dirty="0">
                <a:solidFill>
                  <a:srgbClr val="000000"/>
                </a:solidFill>
                <a:latin typeface="LG스마트체 Regular" panose="020B0600000101010101" pitchFamily="50" charset="-127"/>
                <a:ea typeface="LG스마트체 Regular" panose="020B0600000101010101" pitchFamily="50" charset="-127"/>
              </a:rPr>
            </a:br>
            <a:r>
              <a:rPr lang="en-US" altLang="ko-KR" sz="700" b="1" dirty="0">
                <a:solidFill>
                  <a:srgbClr val="000000"/>
                </a:solidFill>
                <a:latin typeface="LG스마트체 Regular" panose="020B0600000101010101" pitchFamily="50" charset="-127"/>
                <a:ea typeface="LG스마트체 Regular" panose="020B0600000101010101" pitchFamily="50" charset="-127"/>
              </a:rPr>
              <a:t>H</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W update for products in development</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462365" y="3059155"/>
            <a:ext cx="86278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a:solidFill>
                  <a:srgbClr val="000000"/>
                </a:solidFill>
                <a:latin typeface="LG스마트체 Regular" panose="020B0600000101010101" pitchFamily="50" charset="-127"/>
                <a:ea typeface="LG스마트체 Regular" panose="020B0600000101010101" pitchFamily="50" charset="-127"/>
              </a:rPr>
              <a:t>Production Control Plan</a:t>
            </a:r>
          </a:p>
        </p:txBody>
      </p:sp>
      <p:sp>
        <p:nvSpPr>
          <p:cNvPr id="72" name="직사각형 71"/>
          <p:cNvSpPr/>
          <p:nvPr/>
        </p:nvSpPr>
        <p:spPr>
          <a:xfrm>
            <a:off x="1455206" y="5752366"/>
            <a:ext cx="860913" cy="3600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Production Approval</a:t>
            </a:r>
            <a:endParaRPr lang="en-US" altLang="ko-KR" sz="7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12" name="꺾인 연결선 11"/>
          <p:cNvCxnSpPr>
            <a:stCxn id="70" idx="1"/>
            <a:endCxn id="72" idx="1"/>
          </p:cNvCxnSpPr>
          <p:nvPr/>
        </p:nvCxnSpPr>
        <p:spPr>
          <a:xfrm rot="10800000" flipV="1">
            <a:off x="1455207" y="3276978"/>
            <a:ext cx="7159" cy="2655387"/>
          </a:xfrm>
          <a:prstGeom prst="bentConnector3">
            <a:avLst>
              <a:gd name="adj1" fmla="val 151919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96" idx="2"/>
            <a:endCxn id="50" idx="0"/>
          </p:cNvCxnSpPr>
          <p:nvPr/>
        </p:nvCxnSpPr>
        <p:spPr>
          <a:xfrm rot="16200000" flipH="1">
            <a:off x="3667427" y="4998956"/>
            <a:ext cx="648072" cy="9573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114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6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600" dirty="0" smtClean="0">
                <a:solidFill>
                  <a:srgbClr val="FFFFFF"/>
                </a:solidFill>
                <a:latin typeface="LG스마트체 Regular" panose="020B0600000101010101" pitchFamily="50" charset="-127"/>
                <a:ea typeface="LG스마트체 Regular" panose="020B0600000101010101" pitchFamily="50" charset="-127"/>
              </a:rPr>
              <a:t>ISO/SAE 21434 standard </a:t>
            </a:r>
            <a:r>
              <a:rPr lang="en-US" altLang="ko-KR" sz="1600" dirty="0">
                <a:solidFill>
                  <a:srgbClr val="FFFFFF"/>
                </a:solidFill>
                <a:latin typeface="LG스마트체 Regular" panose="020B0600000101010101" pitchFamily="50" charset="-127"/>
                <a:ea typeface="LG스마트체 Regular" panose="020B0600000101010101" pitchFamily="50" charset="-127"/>
              </a:rPr>
              <a:t>for </a:t>
            </a:r>
            <a:r>
              <a:rPr lang="en-US" altLang="ko-KR" sz="1600" dirty="0">
                <a:latin typeface="LG스마트체 Regular" panose="020B0600000101010101" pitchFamily="50" charset="-127"/>
                <a:ea typeface="LG스마트체 Regular" panose="020B0600000101010101" pitchFamily="50" charset="-127"/>
                <a:cs typeface="Arial" panose="020B0604020202020204" pitchFamily="34" charset="0"/>
              </a:rPr>
              <a:t>Continual Cybersecurity Activities including Production &amp; Operation</a:t>
            </a:r>
            <a:endParaRPr lang="en-US" altLang="ko-KR" sz="16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122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3501652705"/>
              </p:ext>
            </p:extLst>
          </p:nvPr>
        </p:nvGraphicFramePr>
        <p:xfrm>
          <a:off x="128464" y="965284"/>
          <a:ext cx="9649072" cy="5690478"/>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936104">
                  <a:extLst>
                    <a:ext uri="{9D8B030D-6E8A-4147-A177-3AD203B41FA5}">
                      <a16:colId xmlns="" xmlns:a16="http://schemas.microsoft.com/office/drawing/2014/main" val="20003"/>
                    </a:ext>
                  </a:extLst>
                </a:gridCol>
                <a:gridCol w="1872208">
                  <a:extLst>
                    <a:ext uri="{9D8B030D-6E8A-4147-A177-3AD203B41FA5}">
                      <a16:colId xmlns="" xmlns:a16="http://schemas.microsoft.com/office/drawing/2014/main" val="20004"/>
                    </a:ext>
                  </a:extLst>
                </a:gridCol>
                <a:gridCol w="1872208">
                  <a:extLst>
                    <a:ext uri="{9D8B030D-6E8A-4147-A177-3AD203B41FA5}">
                      <a16:colId xmlns="" xmlns:a16="http://schemas.microsoft.com/office/drawing/2014/main" val="20005"/>
                    </a:ext>
                  </a:extLst>
                </a:gridCol>
              </a:tblGrid>
              <a:tr h="345826">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Process</a:t>
                      </a:r>
                      <a:r>
                        <a:rPr lang="en-US" altLang="ko-KR" sz="1050" baseline="0" smtClean="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Related </a:t>
                      </a:r>
                      <a:r>
                        <a:rPr lang="en-US" altLang="ko-KR" sz="1050" baseline="0" dirty="0" smtClean="0">
                          <a:latin typeface="LG스마트체 Regular" panose="020B0600000101010101" pitchFamily="50" charset="-127"/>
                          <a:ea typeface="LG스마트체 Regular" panose="020B0600000101010101" pitchFamily="50" charset="-127"/>
                        </a:rPr>
                        <a:t>s</a:t>
                      </a:r>
                      <a:r>
                        <a:rPr lang="en-US" altLang="ko-KR" sz="1050" dirty="0" smtClean="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6-1. </a:t>
                      </a:r>
                    </a:p>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Production control</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plan</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The production shall securely manage the physical environment and production tools and data to meet the cybersecurity requirements.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Production Manager</a:t>
                      </a:r>
                      <a:endParaRPr lang="ko-KR" altLang="en-US" sz="900" kern="120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Production plan</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21434-12:v1.0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1"/>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6-2. </a:t>
                      </a:r>
                    </a:p>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Planning of Cybersecurity Case</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Manager consult with the OEM on how to develop the cybersecurity case and on the level of content.</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Manager</a:t>
                      </a:r>
                      <a:endParaRPr lang="ko-KR" altLang="en-US" sz="900" kern="120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case [initial]</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WBS [refined]</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21434-6:v1.0</a:t>
                      </a:r>
                    </a:p>
                  </a:txBody>
                  <a:tcPr anchor="ctr"/>
                </a:tc>
                <a:extLst>
                  <a:ext uri="{0D108BD9-81ED-4DB2-BD59-A6C34878D82A}">
                    <a16:rowId xmlns="" xmlns:a16="http://schemas.microsoft.com/office/drawing/2014/main" val="10003"/>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6-3. </a:t>
                      </a:r>
                    </a:p>
                    <a:p>
                      <a:pPr marL="0" algn="l"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Development of Cybersecurity Case</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Manager creates a Cybersecurity case using the outputs of each development phase..</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case [confirmed]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21434-6:v1.0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7"/>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6-4.</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Information Monitoring</a:t>
                      </a:r>
                    </a:p>
                  </a:txBody>
                  <a:tcPr anchor="ctr"/>
                </a:tc>
                <a:tc>
                  <a:txBody>
                    <a:bodyPr/>
                    <a:lstStyle/>
                    <a:p>
                      <a:pPr marL="0" indent="0" algn="l" fontAlgn="auto">
                        <a:lnSpc>
                          <a:spcPts val="1400"/>
                        </a:lnSpc>
                        <a:spcBef>
                          <a:spcPts val="0"/>
                        </a:spcBef>
                        <a:spcAft>
                          <a:spcPts val="0"/>
                        </a:spcAft>
                        <a:buFont typeface="Wingdings" pitchFamily="2" charset="2"/>
                        <a:buNone/>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Vulnerability</a:t>
                      </a:r>
                      <a:r>
                        <a:rPr kumimoji="0" lang="en-US" altLang="ko-KR" sz="900" b="0" dirty="0" smtClean="0">
                          <a:latin typeface="LG스마트체 Regular" panose="020B0600000101010101" pitchFamily="50" charset="-127"/>
                          <a:ea typeface="LG스마트체 Regular" panose="020B0600000101010101" pitchFamily="50" charset="-127"/>
                        </a:rPr>
                        <a:t> manager monitor cybersecurity information that affects LGE product from internal / external sources.</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algn="ct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information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events</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21434-7:v1.0</a:t>
                      </a:r>
                    </a:p>
                  </a:txBody>
                  <a:tcPr anchor="ctr"/>
                </a:tc>
                <a:extLst>
                  <a:ext uri="{0D108BD9-81ED-4DB2-BD59-A6C34878D82A}">
                    <a16:rowId xmlns="" xmlns:a16="http://schemas.microsoft.com/office/drawing/2014/main" val="220579958"/>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6-5 </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Initial Vulnerability Analysis</a:t>
                      </a:r>
                    </a:p>
                  </a:txBody>
                  <a:tcPr anchor="ctr"/>
                </a:tc>
                <a:tc>
                  <a:txBody>
                    <a:bodyPr/>
                    <a:lstStyle/>
                    <a:p>
                      <a:pPr marL="0" indent="0" algn="l" fontAlgn="auto">
                        <a:lnSpc>
                          <a:spcPts val="1400"/>
                        </a:lnSpc>
                        <a:spcBef>
                          <a:spcPts val="0"/>
                        </a:spcBef>
                        <a:spcAft>
                          <a:spcPts val="0"/>
                        </a:spcAft>
                        <a:buFont typeface="Wingdings" pitchFamily="2" charset="2"/>
                        <a:buNone/>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Vulnerability</a:t>
                      </a:r>
                      <a:r>
                        <a:rPr kumimoji="0" lang="en-US" altLang="ko-KR" sz="900" b="0" dirty="0" smtClean="0">
                          <a:latin typeface="LG스마트체 Regular" panose="020B0600000101010101" pitchFamily="50" charset="-127"/>
                          <a:ea typeface="LG스마트체 Regular" panose="020B0600000101010101" pitchFamily="50" charset="-127"/>
                        </a:rPr>
                        <a:t> manager analyzes threat and related vulnerabilities and determines the product scope the vulnerability is related to </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algn="ct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Initial threat analysis report</a:t>
                      </a:r>
                    </a:p>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Affected</a:t>
                      </a:r>
                      <a:r>
                        <a:rPr lang="en-US" altLang="ko-KR" sz="900" kern="1200" baseline="0" noProof="0" dirty="0" smtClean="0">
                          <a:solidFill>
                            <a:schemeClr val="tx1"/>
                          </a:solidFill>
                          <a:latin typeface="LG스마트체 Regular" panose="020B0600000101010101" pitchFamily="50" charset="-127"/>
                          <a:ea typeface="LG스마트체 Regular" panose="020B0600000101010101" pitchFamily="50" charset="-127"/>
                          <a:cs typeface="+mn-cs"/>
                        </a:rPr>
                        <a:t> product list</a:t>
                      </a:r>
                      <a:endPar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txBody>
                  <a:tcPr anchor="ctr"/>
                </a:tc>
                <a:extLst>
                  <a:ext uri="{0D108BD9-81ED-4DB2-BD59-A6C34878D82A}">
                    <a16:rowId xmlns="" xmlns:a16="http://schemas.microsoft.com/office/drawing/2014/main" val="1432829822"/>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6-6</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Triggers Incident Response</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algn="l" defTabSz="914400" rtl="0" eaLnBrk="1" latinLnBrk="1" hangingPunct="1"/>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Incident Response Manager review initial analysis report and shares the report with related stakeholders</a:t>
                      </a:r>
                      <a:endPar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OEM (Governance, Project) contact point</a:t>
                      </a:r>
                    </a:p>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Products list that affected by threat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txBody>
                  <a:tcPr anchor="ctr"/>
                </a:tc>
                <a:extLst>
                  <a:ext uri="{0D108BD9-81ED-4DB2-BD59-A6C34878D82A}">
                    <a16:rowId xmlns="" xmlns:a16="http://schemas.microsoft.com/office/drawing/2014/main" val="822130781"/>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6-7</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Detailed incident analysis</a:t>
                      </a:r>
                    </a:p>
                  </a:txBody>
                  <a:tcPr anchor="ctr"/>
                </a:tc>
                <a:tc>
                  <a:txBody>
                    <a:bodyPr/>
                    <a:lstStyle/>
                    <a:p>
                      <a:pPr marL="0" algn="l" defTabSz="914400" rtl="0" eaLnBrk="1" latinLnBrk="1" hangingPunct="1"/>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Incident Response managers and domain experts conduct deep dive analysis to the affected product</a:t>
                      </a:r>
                      <a:endPar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analysis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21434-8:v1.0</a:t>
                      </a:r>
                    </a:p>
                  </a:txBody>
                  <a:tcPr anchor="ctr"/>
                </a:tc>
                <a:extLst>
                  <a:ext uri="{0D108BD9-81ED-4DB2-BD59-A6C34878D82A}">
                    <a16:rowId xmlns="" xmlns:a16="http://schemas.microsoft.com/office/drawing/2014/main" val="1142289803"/>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6-8</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Prepare incident countermeasure</a:t>
                      </a:r>
                    </a:p>
                  </a:txBody>
                  <a:tcPr anchor="ctr"/>
                </a:tc>
                <a:tc>
                  <a:txBody>
                    <a:bodyPr/>
                    <a:lstStyle/>
                    <a:p>
                      <a:pPr marL="0" algn="l" defTabSz="914400" rtl="0" eaLnBrk="1" latinLnBrk="1" hangingPunct="1"/>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Incident Response </a:t>
                      </a:r>
                      <a:r>
                        <a:rPr kumimoji="0" lang="en-US" altLang="ko-KR" sz="900" b="0" dirty="0" smtClean="0">
                          <a:latin typeface="LG스마트체 Regular" panose="020B0600000101010101" pitchFamily="50" charset="-127"/>
                          <a:ea typeface="LG스마트체 Regular" panose="020B0600000101010101" pitchFamily="50" charset="-127"/>
                        </a:rPr>
                        <a:t>manager</a:t>
                      </a:r>
                      <a:r>
                        <a:rPr kumimoji="0" lang="ko-KR" altLang="en-US" sz="900" b="0" smtClean="0">
                          <a:latin typeface="LG스마트체 Regular" panose="020B0600000101010101" pitchFamily="50" charset="-127"/>
                          <a:ea typeface="LG스마트체 Regular" panose="020B0600000101010101" pitchFamily="50" charset="-127"/>
                        </a:rPr>
                        <a:t> </a:t>
                      </a:r>
                      <a:r>
                        <a:rPr kumimoji="0" lang="en-US" altLang="ko-KR" sz="900" b="0" dirty="0" smtClean="0">
                          <a:latin typeface="LG스마트체 Regular" panose="020B0600000101010101" pitchFamily="50" charset="-127"/>
                          <a:ea typeface="LG스마트체 Regular" panose="020B0600000101010101" pitchFamily="50" charset="-127"/>
                        </a:rPr>
                        <a:t>makes plan for incident response with</a:t>
                      </a:r>
                      <a:r>
                        <a:rPr kumimoji="0" lang="ko-KR" altLang="en-US" sz="900" b="0" smtClean="0">
                          <a:latin typeface="LG스마트체 Regular" panose="020B0600000101010101" pitchFamily="50" charset="-127"/>
                          <a:ea typeface="LG스마트체 Regular" panose="020B0600000101010101" pitchFamily="50" charset="-127"/>
                        </a:rPr>
                        <a:t> </a:t>
                      </a:r>
                      <a:r>
                        <a:rPr kumimoji="0" lang="en-US" altLang="ko-KR" sz="900" b="0" dirty="0" smtClean="0">
                          <a:latin typeface="LG스마트체 Regular" panose="020B0600000101010101" pitchFamily="50" charset="-127"/>
                          <a:ea typeface="LG스마트체 Regular" panose="020B0600000101010101" pitchFamily="50" charset="-127"/>
                        </a:rPr>
                        <a:t>stakeholder</a:t>
                      </a:r>
                      <a:endPar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response action plan</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txBody>
                  <a:tcPr anchor="ctr"/>
                </a:tc>
                <a:extLst>
                  <a:ext uri="{0D108BD9-81ED-4DB2-BD59-A6C34878D82A}">
                    <a16:rowId xmlns="" xmlns:a16="http://schemas.microsoft.com/office/drawing/2014/main" val="3749623138"/>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6-9</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Post-Incident Response Activities</a:t>
                      </a:r>
                    </a:p>
                  </a:txBody>
                  <a:tcPr anchor="ctr"/>
                </a:tc>
                <a:tc>
                  <a:txBody>
                    <a:bodyPr/>
                    <a:lstStyle/>
                    <a:p>
                      <a:pPr marL="0" indent="0" algn="l" fontAlgn="auto">
                        <a:lnSpc>
                          <a:spcPts val="1400"/>
                        </a:lnSpc>
                        <a:spcBef>
                          <a:spcPts val="0"/>
                        </a:spcBef>
                        <a:spcAft>
                          <a:spcPts val="0"/>
                        </a:spcAft>
                        <a:buFont typeface="Wingdings" pitchFamily="2" charset="2"/>
                        <a:buNone/>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nt Response </a:t>
                      </a:r>
                      <a:r>
                        <a:rPr kumimoji="0" lang="en-US" altLang="ko-KR" sz="900" b="0" dirty="0" smtClean="0">
                          <a:latin typeface="LG스마트체 Regular" panose="020B0600000101010101" pitchFamily="50" charset="-127"/>
                          <a:ea typeface="LG스마트체 Regular" panose="020B0600000101010101" pitchFamily="50" charset="-127"/>
                        </a:rPr>
                        <a:t>manager monitors threat response results and establishes countermeasures to prevent recurrence.</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monitoring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txBody>
                  <a:tcPr anchor="ctr"/>
                </a:tc>
                <a:extLst>
                  <a:ext uri="{0D108BD9-81ED-4DB2-BD59-A6C34878D82A}">
                    <a16:rowId xmlns="" xmlns:a16="http://schemas.microsoft.com/office/drawing/2014/main" val="2792226322"/>
                  </a:ext>
                </a:extLst>
              </a:tr>
            </a:tbl>
          </a:graphicData>
        </a:graphic>
      </p:graphicFrame>
      <p:sp>
        <p:nvSpPr>
          <p:cNvPr id="14" name="모서리가 둥근 직사각형 13"/>
          <p:cNvSpPr/>
          <p:nvPr/>
        </p:nvSpPr>
        <p:spPr>
          <a:xfrm>
            <a:off x="226910" y="152659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226910" y="213285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26910" y="269266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0" name="모서리가 둥근 직사각형 19"/>
          <p:cNvSpPr/>
          <p:nvPr/>
        </p:nvSpPr>
        <p:spPr>
          <a:xfrm>
            <a:off x="168651" y="6666689"/>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0"/>
          <p:cNvSpPr/>
          <p:nvPr/>
        </p:nvSpPr>
        <p:spPr>
          <a:xfrm>
            <a:off x="1611926" y="6666689"/>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2" name="직사각형 21"/>
          <p:cNvSpPr/>
          <p:nvPr/>
        </p:nvSpPr>
        <p:spPr>
          <a:xfrm>
            <a:off x="647499" y="6622990"/>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3" name="직사각형 22"/>
          <p:cNvSpPr/>
          <p:nvPr/>
        </p:nvSpPr>
        <p:spPr>
          <a:xfrm>
            <a:off x="2083912" y="6622990"/>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5" name="모서리가 둥근 직사각형 14"/>
          <p:cNvSpPr/>
          <p:nvPr/>
        </p:nvSpPr>
        <p:spPr>
          <a:xfrm>
            <a:off x="239691" y="325110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57583" y="389952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9" name="모서리가 둥근 직사각형 18"/>
          <p:cNvSpPr/>
          <p:nvPr/>
        </p:nvSpPr>
        <p:spPr>
          <a:xfrm>
            <a:off x="272480" y="450578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272480" y="509740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5" name="모서리가 둥근 직사각형 24"/>
          <p:cNvSpPr/>
          <p:nvPr/>
        </p:nvSpPr>
        <p:spPr>
          <a:xfrm>
            <a:off x="227430" y="567335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모서리가 둥근 직사각형 25"/>
          <p:cNvSpPr/>
          <p:nvPr/>
        </p:nvSpPr>
        <p:spPr>
          <a:xfrm>
            <a:off x="243582" y="616219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52219439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600" dirty="0">
                <a:solidFill>
                  <a:srgbClr val="FFFFFF"/>
                </a:solidFill>
                <a:latin typeface="LG스마트체 Regular" panose="020B0600000101010101" pitchFamily="50" charset="-127"/>
                <a:ea typeface="LG스마트체 Regular" panose="020B0600000101010101" pitchFamily="50" charset="-127"/>
              </a:rPr>
              <a:t>Related ISO/SAE 21434 standard for </a:t>
            </a:r>
            <a:r>
              <a:rPr lang="en-US" altLang="ko-KR" sz="1600" dirty="0">
                <a:latin typeface="LG스마트체 Regular" panose="020B0600000101010101" pitchFamily="50" charset="-127"/>
                <a:ea typeface="LG스마트체 Regular" panose="020B0600000101010101" pitchFamily="50" charset="-127"/>
                <a:cs typeface="Arial" panose="020B0604020202020204" pitchFamily="34" charset="0"/>
              </a:rPr>
              <a:t>Continual Cybersecurity Activities including Production &amp; Operation</a:t>
            </a:r>
            <a:endParaRPr lang="en-US" altLang="ko-KR" sz="16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123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1071328458"/>
              </p:ext>
            </p:extLst>
          </p:nvPr>
        </p:nvGraphicFramePr>
        <p:xfrm>
          <a:off x="128464" y="850481"/>
          <a:ext cx="9649072" cy="2805122"/>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864096">
                  <a:extLst>
                    <a:ext uri="{9D8B030D-6E8A-4147-A177-3AD203B41FA5}">
                      <a16:colId xmlns="" xmlns:a16="http://schemas.microsoft.com/office/drawing/2014/main" val="20003"/>
                    </a:ext>
                  </a:extLst>
                </a:gridCol>
                <a:gridCol w="1944216">
                  <a:extLst>
                    <a:ext uri="{9D8B030D-6E8A-4147-A177-3AD203B41FA5}">
                      <a16:colId xmlns="" xmlns:a16="http://schemas.microsoft.com/office/drawing/2014/main" val="20004"/>
                    </a:ext>
                  </a:extLst>
                </a:gridCol>
                <a:gridCol w="1872208">
                  <a:extLst>
                    <a:ext uri="{9D8B030D-6E8A-4147-A177-3AD203B41FA5}">
                      <a16:colId xmlns="" xmlns:a16="http://schemas.microsoft.com/office/drawing/2014/main" val="20005"/>
                    </a:ext>
                  </a:extLst>
                </a:gridCol>
              </a:tblGrid>
              <a:tr h="345826">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Process</a:t>
                      </a:r>
                      <a:r>
                        <a:rPr lang="en-US" altLang="ko-KR" sz="1050" baseline="0" smtClean="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Related </a:t>
                      </a:r>
                      <a:r>
                        <a:rPr lang="en-US" altLang="ko-KR" sz="1050" baseline="0" smtClean="0">
                          <a:latin typeface="LG스마트체 Regular" panose="020B0600000101010101" pitchFamily="50" charset="-127"/>
                          <a:ea typeface="LG스마트체 Regular" panose="020B0600000101010101" pitchFamily="50" charset="-127"/>
                        </a:rPr>
                        <a:t>s</a:t>
                      </a:r>
                      <a:r>
                        <a:rPr lang="en-US" altLang="ko-KR" sz="1050" smtClean="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6-10</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Emergency Incident Response</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l" fontAlgn="auto">
                        <a:lnSpc>
                          <a:spcPts val="1400"/>
                        </a:lnSpc>
                        <a:spcBef>
                          <a:spcPts val="0"/>
                        </a:spcBef>
                        <a:spcAft>
                          <a:spcPts val="0"/>
                        </a:spcAft>
                        <a:buFont typeface="Wingdings" pitchFamily="2" charset="2"/>
                        <a:buNone/>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 case of an emergency, </a:t>
                      </a:r>
                      <a:r>
                        <a:rPr kumimoji="0" lang="en-US" altLang="ko-KR" sz="900" b="0"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the incident response </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promptly shares information with the top manager and performs a quick response</a:t>
                      </a:r>
                      <a:r>
                        <a:rPr kumimoji="0" lang="en-US" altLang="ko-KR" sz="900" b="0" dirty="0" smtClean="0">
                          <a:latin typeface="LG스마트체 Regular" panose="020B0600000101010101" pitchFamily="50" charset="-127"/>
                          <a:ea typeface="LG스마트체 Regular" panose="020B0600000101010101" pitchFamily="50" charset="-127"/>
                        </a:rPr>
                        <a:t>.</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verification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p>
                  </a:txBody>
                  <a:tcPr anchor="ctr"/>
                </a:tc>
                <a:extLst>
                  <a:ext uri="{0D108BD9-81ED-4DB2-BD59-A6C34878D82A}">
                    <a16:rowId xmlns="" xmlns:a16="http://schemas.microsoft.com/office/drawing/2014/main" val="10002"/>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6-11</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update for products in development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identified vulnerability affect products under development, </a:t>
                      </a:r>
                      <a:r>
                        <a:rPr kumimoji="0" lang="en-US" altLang="ko-KR" sz="900"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countermeasure should be applied in accordance with development process</a:t>
                      </a:r>
                      <a:endParaRPr kumimoji="0" lang="en-US" altLang="ko-KR" sz="900" b="1" dirty="0" smtClean="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21434-8:v1.0</a:t>
                      </a:r>
                    </a:p>
                  </a:txBody>
                  <a:tcPr anchor="ctr"/>
                </a:tc>
                <a:extLst>
                  <a:ext uri="{0D108BD9-81ED-4DB2-BD59-A6C34878D82A}">
                    <a16:rowId xmlns="" xmlns:a16="http://schemas.microsoft.com/office/drawing/2014/main" val="10005"/>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6-12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End of Cybersecurity Support</a:t>
                      </a:r>
                    </a:p>
                  </a:txBody>
                  <a:tcPr anchor="ctr"/>
                </a:tc>
                <a:tc>
                  <a:txBody>
                    <a:bodyPr/>
                    <a:lstStyle/>
                    <a:p>
                      <a:pPr marL="0" indent="0" algn="l" fontAlgn="auto">
                        <a:lnSpc>
                          <a:spcPts val="1400"/>
                        </a:lnSpc>
                        <a:spcBef>
                          <a:spcPts val="0"/>
                        </a:spcBef>
                        <a:spcAft>
                          <a:spcPts val="0"/>
                        </a:spcAft>
                        <a:buFont typeface="Wingdings" pitchFamily="2" charset="2"/>
                        <a:buNone/>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Incident Response </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notice end of cybersecurity support to OEM </a:t>
                      </a:r>
                      <a:endParaRPr kumimoji="0" lang="en-US" altLang="ko-KR"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Incident Response Manager</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End of cybersecurity support list</a:t>
                      </a:r>
                    </a:p>
                  </a:txBody>
                  <a:tcPr anchor="ctr"/>
                </a:tc>
                <a:tc>
                  <a:txBody>
                    <a:bodyPr/>
                    <a:lstStyle/>
                    <a:p>
                      <a:pPr marL="0" lvl="0" algn="l" defTabSz="914400" rtl="0" eaLnBrk="1" fontAlgn="auto" latinLnBrk="1" hangingPunct="1">
                        <a:spcBef>
                          <a:spcPts val="0"/>
                        </a:spcBef>
                        <a:spcAft>
                          <a:spcPts val="0"/>
                        </a:spcAf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21434-13:v1.0</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6"/>
                  </a:ext>
                </a:extLst>
              </a:tr>
              <a:tr h="5379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6-13</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HW update for products in development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identified vulnerability affect products under development, </a:t>
                      </a:r>
                      <a:r>
                        <a:rPr kumimoji="0" lang="en-US" altLang="ko-KR" sz="900"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countermeasure should be applied in accordance with development process</a:t>
                      </a:r>
                      <a:endParaRPr kumimoji="0" lang="en-US" altLang="ko-KR" sz="900" b="1" dirty="0" smtClean="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endPar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ISO/SAE 21434-8:v1.0</a:t>
                      </a:r>
                    </a:p>
                  </a:txBody>
                  <a:tcPr anchor="ctr"/>
                </a:tc>
                <a:extLst>
                  <a:ext uri="{0D108BD9-81ED-4DB2-BD59-A6C34878D82A}">
                    <a16:rowId xmlns="" xmlns:a16="http://schemas.microsoft.com/office/drawing/2014/main" val="10003"/>
                  </a:ext>
                </a:extLst>
              </a:tr>
            </a:tbl>
          </a:graphicData>
        </a:graphic>
      </p:graphicFrame>
      <p:sp>
        <p:nvSpPr>
          <p:cNvPr id="14" name="모서리가 둥근 직사각형 13"/>
          <p:cNvSpPr/>
          <p:nvPr/>
        </p:nvSpPr>
        <p:spPr>
          <a:xfrm>
            <a:off x="226910" y="1441989"/>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5" name="모서리가 둥근 직사각형 14"/>
          <p:cNvSpPr/>
          <p:nvPr/>
        </p:nvSpPr>
        <p:spPr>
          <a:xfrm>
            <a:off x="226910" y="200179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226910" y="271722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26910" y="3277031"/>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0"/>
          <p:cNvSpPr/>
          <p:nvPr/>
        </p:nvSpPr>
        <p:spPr>
          <a:xfrm>
            <a:off x="1580248" y="666747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2" name="직사각형 21"/>
          <p:cNvSpPr/>
          <p:nvPr/>
        </p:nvSpPr>
        <p:spPr>
          <a:xfrm>
            <a:off x="647499" y="6623774"/>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3" name="직사각형 22"/>
          <p:cNvSpPr/>
          <p:nvPr/>
        </p:nvSpPr>
        <p:spPr>
          <a:xfrm>
            <a:off x="2083912" y="6623774"/>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26" name="모서리가 둥근 직사각형 25"/>
          <p:cNvSpPr/>
          <p:nvPr/>
        </p:nvSpPr>
        <p:spPr>
          <a:xfrm>
            <a:off x="272480" y="666747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69847043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cs typeface="Arial" panose="020B0604020202020204" pitchFamily="34" charset="0"/>
              </a:rPr>
              <a:t>Continual Cybersecurity Activities including Production &amp; </a:t>
            </a:r>
            <a:r>
              <a:rPr lang="en-US" altLang="ko-KR" sz="1800" dirty="0" smtClean="0">
                <a:latin typeface="LG스마트체 Regular" panose="020B0600000101010101" pitchFamily="50" charset="-127"/>
                <a:ea typeface="LG스마트체 Regular" panose="020B0600000101010101" pitchFamily="50" charset="-127"/>
                <a:cs typeface="Arial" panose="020B0604020202020204" pitchFamily="34" charset="0"/>
              </a:rPr>
              <a:t>Operation (1/2)</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124</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6</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smtClean="0">
                <a:solidFill>
                  <a:schemeClr val="tx1"/>
                </a:solidFill>
                <a:latin typeface="LG스마트체 Regular" panose="020B0600000101010101" pitchFamily="50" charset="-127"/>
                <a:ea typeface="LG스마트체 Regular" panose="020B0600000101010101" pitchFamily="50" charset="-127"/>
              </a:rPr>
              <a:t>R </a:t>
            </a:r>
            <a:r>
              <a:rPr lang="en-US" altLang="ko-KR" sz="900" dirty="0">
                <a:solidFill>
                  <a:schemeClr val="tx1"/>
                </a:solidFill>
                <a:latin typeface="LG스마트체 Regular" panose="020B0600000101010101" pitchFamily="50" charset="-127"/>
                <a:ea typeface="LG스마트체 Regular" panose="020B0600000101010101" pitchFamily="50" charset="-127"/>
              </a:rPr>
              <a:t>: Responsibility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A : Approval, S </a:t>
            </a:r>
            <a:r>
              <a:rPr lang="en-US" altLang="ko-KR" sz="900" dirty="0">
                <a:solidFill>
                  <a:schemeClr val="tx1"/>
                </a:solidFill>
                <a:latin typeface="LG스마트체 Regular" panose="020B0600000101010101" pitchFamily="50" charset="-127"/>
                <a:ea typeface="LG스마트체 Regular" panose="020B0600000101010101" pitchFamily="50" charset="-127"/>
              </a:rPr>
              <a:t>: Support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I </a:t>
            </a:r>
            <a:r>
              <a:rPr lang="en-US" altLang="ko-KR" sz="90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Informed</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2662419404"/>
              </p:ext>
            </p:extLst>
          </p:nvPr>
        </p:nvGraphicFramePr>
        <p:xfrm>
          <a:off x="80534" y="1024529"/>
          <a:ext cx="9696996" cy="2297604"/>
        </p:xfrm>
        <a:graphic>
          <a:graphicData uri="http://schemas.openxmlformats.org/drawingml/2006/table">
            <a:tbl>
              <a:tblPr firstRow="1" bandRow="1">
                <a:tableStyleId>{5940675A-B579-460E-94D1-54222C63F5DA}</a:tableStyleId>
              </a:tblPr>
              <a:tblGrid>
                <a:gridCol w="1638667">
                  <a:extLst>
                    <a:ext uri="{9D8B030D-6E8A-4147-A177-3AD203B41FA5}">
                      <a16:colId xmlns="" xmlns:a16="http://schemas.microsoft.com/office/drawing/2014/main" val="20000"/>
                    </a:ext>
                  </a:extLst>
                </a:gridCol>
                <a:gridCol w="1579061">
                  <a:extLst>
                    <a:ext uri="{9D8B030D-6E8A-4147-A177-3AD203B41FA5}">
                      <a16:colId xmlns="" xmlns:a16="http://schemas.microsoft.com/office/drawing/2014/main" val="20001"/>
                    </a:ext>
                  </a:extLst>
                </a:gridCol>
                <a:gridCol w="539939">
                  <a:extLst>
                    <a:ext uri="{9D8B030D-6E8A-4147-A177-3AD203B41FA5}">
                      <a16:colId xmlns="" xmlns:a16="http://schemas.microsoft.com/office/drawing/2014/main" val="20002"/>
                    </a:ext>
                  </a:extLst>
                </a:gridCol>
                <a:gridCol w="539939">
                  <a:extLst>
                    <a:ext uri="{9D8B030D-6E8A-4147-A177-3AD203B41FA5}">
                      <a16:colId xmlns="" xmlns:a16="http://schemas.microsoft.com/office/drawing/2014/main" val="20003"/>
                    </a:ext>
                  </a:extLst>
                </a:gridCol>
                <a:gridCol w="539939">
                  <a:extLst>
                    <a:ext uri="{9D8B030D-6E8A-4147-A177-3AD203B41FA5}">
                      <a16:colId xmlns="" xmlns:a16="http://schemas.microsoft.com/office/drawing/2014/main" val="20004"/>
                    </a:ext>
                  </a:extLst>
                </a:gridCol>
                <a:gridCol w="539939">
                  <a:extLst>
                    <a:ext uri="{9D8B030D-6E8A-4147-A177-3AD203B41FA5}">
                      <a16:colId xmlns="" xmlns:a16="http://schemas.microsoft.com/office/drawing/2014/main" val="20005"/>
                    </a:ext>
                  </a:extLst>
                </a:gridCol>
                <a:gridCol w="539939">
                  <a:extLst>
                    <a:ext uri="{9D8B030D-6E8A-4147-A177-3AD203B41FA5}">
                      <a16:colId xmlns="" xmlns:a16="http://schemas.microsoft.com/office/drawing/2014/main" val="20006"/>
                    </a:ext>
                  </a:extLst>
                </a:gridCol>
                <a:gridCol w="539939">
                  <a:extLst>
                    <a:ext uri="{9D8B030D-6E8A-4147-A177-3AD203B41FA5}">
                      <a16:colId xmlns="" xmlns:a16="http://schemas.microsoft.com/office/drawing/2014/main" val="20007"/>
                    </a:ext>
                  </a:extLst>
                </a:gridCol>
                <a:gridCol w="539939">
                  <a:extLst>
                    <a:ext uri="{9D8B030D-6E8A-4147-A177-3AD203B41FA5}">
                      <a16:colId xmlns="" xmlns:a16="http://schemas.microsoft.com/office/drawing/2014/main" val="20008"/>
                    </a:ext>
                  </a:extLst>
                </a:gridCol>
                <a:gridCol w="539939">
                  <a:extLst>
                    <a:ext uri="{9D8B030D-6E8A-4147-A177-3AD203B41FA5}">
                      <a16:colId xmlns="" xmlns:a16="http://schemas.microsoft.com/office/drawing/2014/main" val="20009"/>
                    </a:ext>
                  </a:extLst>
                </a:gridCol>
                <a:gridCol w="539939">
                  <a:extLst>
                    <a:ext uri="{9D8B030D-6E8A-4147-A177-3AD203B41FA5}">
                      <a16:colId xmlns="" xmlns:a16="http://schemas.microsoft.com/office/drawing/2014/main" val="20010"/>
                    </a:ext>
                  </a:extLst>
                </a:gridCol>
                <a:gridCol w="539939">
                  <a:extLst>
                    <a:ext uri="{9D8B030D-6E8A-4147-A177-3AD203B41FA5}">
                      <a16:colId xmlns="" xmlns:a16="http://schemas.microsoft.com/office/drawing/2014/main" val="20011"/>
                    </a:ext>
                  </a:extLst>
                </a:gridCol>
                <a:gridCol w="539939">
                  <a:extLst>
                    <a:ext uri="{9D8B030D-6E8A-4147-A177-3AD203B41FA5}">
                      <a16:colId xmlns="" xmlns:a16="http://schemas.microsoft.com/office/drawing/2014/main" val="20012"/>
                    </a:ext>
                  </a:extLst>
                </a:gridCol>
                <a:gridCol w="539939">
                  <a:extLst>
                    <a:ext uri="{9D8B030D-6E8A-4147-A177-3AD203B41FA5}">
                      <a16:colId xmlns="" xmlns:a16="http://schemas.microsoft.com/office/drawing/2014/main" val="20013"/>
                    </a:ext>
                  </a:extLst>
                </a:gridCol>
              </a:tblGrid>
              <a:tr h="627247">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Process Area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Work Product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err="1" smtClean="0">
                          <a:solidFill>
                            <a:schemeClr val="tx1"/>
                          </a:solidFill>
                          <a:latin typeface="LG스마트체 Regular" panose="020B0600000101010101" pitchFamily="50" charset="-127"/>
                          <a:ea typeface="LG스마트체 Regular" panose="020B0600000101010101" pitchFamily="50" charset="-127"/>
                        </a:rPr>
                        <a:t>SysA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SWA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SAM</a:t>
                      </a:r>
                    </a:p>
                  </a:txBody>
                  <a:tcPr anchor="ctr">
                    <a:solidFill>
                      <a:schemeClr val="bg1">
                        <a:lumMod val="85000"/>
                      </a:schemeClr>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DQA</a:t>
                      </a:r>
                    </a:p>
                  </a:txBody>
                  <a:tcPr anchor="ctr">
                    <a:solidFill>
                      <a:schemeClr val="bg1">
                        <a:lumMod val="85000"/>
                      </a:schemeClr>
                    </a:solidFill>
                  </a:tcPr>
                </a:tc>
                <a:tc>
                  <a:txBody>
                    <a:bodyPr/>
                    <a:lstStyle/>
                    <a:p>
                      <a:pPr algn="ctr" latinLnBrk="1"/>
                      <a:r>
                        <a:rPr lang="en-US" altLang="ko-KR" sz="900" dirty="0" err="1" smtClean="0">
                          <a:solidFill>
                            <a:schemeClr val="tx1"/>
                          </a:solidFill>
                          <a:latin typeface="LG스마트체 Regular" panose="020B0600000101010101" pitchFamily="50" charset="-127"/>
                          <a:ea typeface="LG스마트체 Regular" panose="020B0600000101010101" pitchFamily="50" charset="-127"/>
                        </a:rPr>
                        <a:t>SysIT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err="1" smtClean="0">
                          <a:latin typeface="LG스마트체 Regular" panose="020B0600000101010101" pitchFamily="50" charset="-127"/>
                          <a:ea typeface="LG스마트체 Regular" panose="020B0600000101010101" pitchFamily="50" charset="-127"/>
                        </a:rPr>
                        <a:t>SysQT</a:t>
                      </a:r>
                      <a:r>
                        <a:rPr lang="en-US" altLang="ko-KR" sz="900" baseline="0" dirty="0" smtClean="0">
                          <a:latin typeface="LG스마트체 Regular" panose="020B0600000101010101" pitchFamily="50" charset="-127"/>
                          <a:ea typeface="LG스마트체 Regular" panose="020B0600000101010101" pitchFamily="50" charset="-127"/>
                        </a:rPr>
                        <a:t> Manager</a:t>
                      </a:r>
                      <a:endParaRPr lang="ko-KR" altLang="en-US" sz="9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smtClean="0">
                          <a:latin typeface="LG스마트체 Regular" panose="020B0600000101010101" pitchFamily="50" charset="-127"/>
                          <a:ea typeface="LG스마트체 Regular" panose="020B0600000101010101" pitchFamily="50" charset="-127"/>
                        </a:rPr>
                        <a:t>Cyber</a:t>
                      </a:r>
                      <a:r>
                        <a:rPr lang="en-US" altLang="ko-KR" sz="800" baseline="0" dirty="0" smtClean="0">
                          <a:latin typeface="LG스마트체 Regular" panose="020B0600000101010101" pitchFamily="50" charset="-127"/>
                          <a:ea typeface="LG스마트체 Regular" panose="020B0600000101010101" pitchFamily="50" charset="-127"/>
                        </a:rPr>
                        <a:t>s</a:t>
                      </a:r>
                      <a:r>
                        <a:rPr lang="en-US" altLang="ko-KR" sz="800" dirty="0" smtClean="0">
                          <a:latin typeface="LG스마트체 Regular" panose="020B0600000101010101" pitchFamily="50" charset="-127"/>
                          <a:ea typeface="LG스마트체 Regular" panose="020B0600000101010101" pitchFamily="50" charset="-127"/>
                        </a:rPr>
                        <a:t>ecurity</a:t>
                      </a:r>
                    </a:p>
                    <a:p>
                      <a:pPr algn="ctr" latinLnBrk="1"/>
                      <a:r>
                        <a:rPr lang="en-US" altLang="ko-KR" sz="800" dirty="0" smtClean="0">
                          <a:latin typeface="LG스마트체 Regular" panose="020B0600000101010101" pitchFamily="50" charset="-127"/>
                          <a:ea typeface="LG스마트체 Regular" panose="020B0600000101010101" pitchFamily="50" charset="-127"/>
                        </a:rPr>
                        <a:t>Assessor</a:t>
                      </a:r>
                      <a:endParaRPr lang="ko-KR" altLang="en-US" sz="8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Production Manager</a:t>
                      </a:r>
                      <a:endParaRPr lang="ko-KR" altLang="en-US" sz="9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508722">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6-1. Production control plan</a:t>
                      </a: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Production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Production cybersecurity checklist</a:t>
                      </a: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R</a:t>
                      </a:r>
                    </a:p>
                  </a:txBody>
                  <a:tcPr anchor="ctr"/>
                </a:tc>
                <a:extLst>
                  <a:ext uri="{0D108BD9-81ED-4DB2-BD59-A6C34878D82A}">
                    <a16:rowId xmlns="" xmlns:a16="http://schemas.microsoft.com/office/drawing/2014/main" val="10001"/>
                  </a:ext>
                </a:extLst>
              </a:tr>
              <a:tr h="606431">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6-2. Planning of Cybersecurity Case</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[initial]</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WBS [refined]</a:t>
                      </a: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3"/>
                  </a:ext>
                </a:extLst>
              </a:tr>
              <a:tr h="508722">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6-3. Development of Cybersecurity Case</a:t>
                      </a:r>
                      <a:endParaRPr lang="ko-KR" altLang="en-US"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[confirmed]</a:t>
                      </a: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smtClean="0">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a:t>
                      </a:r>
                      <a:endParaRPr lang="ko-KR" altLang="en-US" sz="900" dirty="0">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502123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cs typeface="Arial" panose="020B0604020202020204" pitchFamily="34" charset="0"/>
              </a:rPr>
              <a:t>Continual Cybersecurity Activities including Production &amp; Operation </a:t>
            </a:r>
            <a:r>
              <a:rPr lang="en-US" altLang="ko-KR" sz="1800" dirty="0" smtClean="0">
                <a:latin typeface="LG스마트체 Regular" panose="020B0600000101010101" pitchFamily="50" charset="-127"/>
                <a:ea typeface="LG스마트체 Regular" panose="020B0600000101010101" pitchFamily="50" charset="-127"/>
                <a:cs typeface="Arial" panose="020B0604020202020204" pitchFamily="34" charset="0"/>
              </a:rPr>
              <a:t>(2/2</a:t>
            </a:r>
            <a:r>
              <a:rPr lang="en-US" altLang="ko-KR" sz="1800" dirty="0">
                <a:latin typeface="LG스마트체 Regular" panose="020B0600000101010101" pitchFamily="50" charset="-127"/>
                <a:ea typeface="LG스마트체 Regular" panose="020B0600000101010101" pitchFamily="50" charset="-127"/>
                <a:cs typeface="Arial" panose="020B0604020202020204" pitchFamily="34" charset="0"/>
              </a:rPr>
              <a:t>)</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125</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6</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smtClean="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8" name="표 7"/>
          <p:cNvGraphicFramePr>
            <a:graphicFrameLocks noGrp="1"/>
          </p:cNvGraphicFramePr>
          <p:nvPr>
            <p:extLst>
              <p:ext uri="{D42A27DB-BD31-4B8C-83A1-F6EECF244321}">
                <p14:modId xmlns:p14="http://schemas.microsoft.com/office/powerpoint/2010/main" val="1297125248"/>
              </p:ext>
            </p:extLst>
          </p:nvPr>
        </p:nvGraphicFramePr>
        <p:xfrm>
          <a:off x="80534" y="908721"/>
          <a:ext cx="9697003" cy="5675264"/>
        </p:xfrm>
        <a:graphic>
          <a:graphicData uri="http://schemas.openxmlformats.org/drawingml/2006/table">
            <a:tbl>
              <a:tblPr firstRow="1" bandRow="1">
                <a:tableStyleId>{5940675A-B579-460E-94D1-54222C63F5DA}</a:tableStyleId>
              </a:tblPr>
              <a:tblGrid>
                <a:gridCol w="1844019">
                  <a:extLst>
                    <a:ext uri="{9D8B030D-6E8A-4147-A177-3AD203B41FA5}">
                      <a16:colId xmlns="" xmlns:a16="http://schemas.microsoft.com/office/drawing/2014/main" val="20000"/>
                    </a:ext>
                  </a:extLst>
                </a:gridCol>
                <a:gridCol w="1776944">
                  <a:extLst>
                    <a:ext uri="{9D8B030D-6E8A-4147-A177-3AD203B41FA5}">
                      <a16:colId xmlns="" xmlns:a16="http://schemas.microsoft.com/office/drawing/2014/main" val="20001"/>
                    </a:ext>
                  </a:extLst>
                </a:gridCol>
                <a:gridCol w="607604">
                  <a:extLst>
                    <a:ext uri="{9D8B030D-6E8A-4147-A177-3AD203B41FA5}">
                      <a16:colId xmlns="" xmlns:a16="http://schemas.microsoft.com/office/drawing/2014/main" val="20002"/>
                    </a:ext>
                  </a:extLst>
                </a:gridCol>
                <a:gridCol w="607604">
                  <a:extLst>
                    <a:ext uri="{9D8B030D-6E8A-4147-A177-3AD203B41FA5}">
                      <a16:colId xmlns="" xmlns:a16="http://schemas.microsoft.com/office/drawing/2014/main" val="20003"/>
                    </a:ext>
                  </a:extLst>
                </a:gridCol>
                <a:gridCol w="607604">
                  <a:extLst>
                    <a:ext uri="{9D8B030D-6E8A-4147-A177-3AD203B41FA5}">
                      <a16:colId xmlns="" xmlns:a16="http://schemas.microsoft.com/office/drawing/2014/main" val="20004"/>
                    </a:ext>
                  </a:extLst>
                </a:gridCol>
                <a:gridCol w="607604">
                  <a:extLst>
                    <a:ext uri="{9D8B030D-6E8A-4147-A177-3AD203B41FA5}">
                      <a16:colId xmlns="" xmlns:a16="http://schemas.microsoft.com/office/drawing/2014/main" val="20005"/>
                    </a:ext>
                  </a:extLst>
                </a:gridCol>
                <a:gridCol w="607604">
                  <a:extLst>
                    <a:ext uri="{9D8B030D-6E8A-4147-A177-3AD203B41FA5}">
                      <a16:colId xmlns="" xmlns:a16="http://schemas.microsoft.com/office/drawing/2014/main" val="20006"/>
                    </a:ext>
                  </a:extLst>
                </a:gridCol>
                <a:gridCol w="607604">
                  <a:extLst>
                    <a:ext uri="{9D8B030D-6E8A-4147-A177-3AD203B41FA5}">
                      <a16:colId xmlns="" xmlns:a16="http://schemas.microsoft.com/office/drawing/2014/main" val="20011"/>
                    </a:ext>
                  </a:extLst>
                </a:gridCol>
                <a:gridCol w="607604">
                  <a:extLst>
                    <a:ext uri="{9D8B030D-6E8A-4147-A177-3AD203B41FA5}">
                      <a16:colId xmlns="" xmlns:a16="http://schemas.microsoft.com/office/drawing/2014/main" val="20007"/>
                    </a:ext>
                  </a:extLst>
                </a:gridCol>
                <a:gridCol w="607604">
                  <a:extLst>
                    <a:ext uri="{9D8B030D-6E8A-4147-A177-3AD203B41FA5}">
                      <a16:colId xmlns="" xmlns:a16="http://schemas.microsoft.com/office/drawing/2014/main" val="20008"/>
                    </a:ext>
                  </a:extLst>
                </a:gridCol>
                <a:gridCol w="607604">
                  <a:extLst>
                    <a:ext uri="{9D8B030D-6E8A-4147-A177-3AD203B41FA5}">
                      <a16:colId xmlns="" xmlns:a16="http://schemas.microsoft.com/office/drawing/2014/main" val="20009"/>
                    </a:ext>
                  </a:extLst>
                </a:gridCol>
                <a:gridCol w="607604">
                  <a:extLst>
                    <a:ext uri="{9D8B030D-6E8A-4147-A177-3AD203B41FA5}">
                      <a16:colId xmlns="" xmlns:a16="http://schemas.microsoft.com/office/drawing/2014/main" val="20010"/>
                    </a:ext>
                  </a:extLst>
                </a:gridCol>
              </a:tblGrid>
              <a:tr h="593896">
                <a:tc>
                  <a:txBody>
                    <a:bodyPr/>
                    <a:lstStyle/>
                    <a:p>
                      <a:pPr marL="0" algn="ctr" defTabSz="914400" rtl="0" eaLnBrk="1" latinLnBrk="1" hangingPunct="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Process Area</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Work Product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kern="1200" dirty="0">
                        <a:solidFill>
                          <a:srgbClr val="FF0000"/>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IR Manager</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CSM</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CSA</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SWPL</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HWPL</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DEV</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DQA</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err="1" smtClean="0">
                          <a:solidFill>
                            <a:schemeClr val="tx1"/>
                          </a:solidFill>
                          <a:latin typeface="LG스마트체 Regular" panose="020B0600000101010101" pitchFamily="50" charset="-127"/>
                          <a:ea typeface="LG스마트체 Regular" panose="020B0600000101010101" pitchFamily="50" charset="-127"/>
                          <a:cs typeface="+mn-cs"/>
                        </a:rPr>
                        <a:t>SysQT</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tc>
                  <a:txBody>
                    <a:bodyPr/>
                    <a:lstStyle/>
                    <a:p>
                      <a:pPr marL="0" algn="ctr" defTabSz="914400" rtl="0" eaLnBrk="1" latinLnBrk="1" hangingPunct="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OEM CS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solidFill>
                      <a:schemeClr val="bg1">
                        <a:lumMod val="85000"/>
                      </a:schemeClr>
                    </a:solidFill>
                  </a:tcPr>
                </a:tc>
                <a:extLst>
                  <a:ext uri="{0D108BD9-81ED-4DB2-BD59-A6C34878D82A}">
                    <a16:rowId xmlns="" xmlns:a16="http://schemas.microsoft.com/office/drawing/2014/main" val="10000"/>
                  </a:ext>
                </a:extLst>
              </a:tr>
              <a:tr h="451147">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6-4.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Information monitoring</a:t>
                      </a:r>
                    </a:p>
                  </a:txBody>
                  <a:tcPr anchor="ct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Cybersecurity information</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Cybersecurity events</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1"/>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6-5.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Initial Vulnerability analysis</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Initial threat analysis report</a:t>
                      </a:r>
                    </a:p>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Affected</a:t>
                      </a:r>
                      <a:r>
                        <a:rPr lang="en-US" altLang="ko-KR" sz="900" kern="1200" baseline="0" noProof="0" dirty="0" smtClean="0">
                          <a:solidFill>
                            <a:schemeClr val="tx1"/>
                          </a:solidFill>
                          <a:latin typeface="LG스마트체 Regular" panose="020B0600000101010101" pitchFamily="50" charset="-127"/>
                          <a:ea typeface="LG스마트체 Regular" panose="020B0600000101010101" pitchFamily="50" charset="-127"/>
                          <a:cs typeface="+mn-cs"/>
                        </a:rPr>
                        <a:t> product list</a:t>
                      </a:r>
                      <a:endPar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2"/>
                  </a:ext>
                </a:extLst>
              </a:tr>
              <a:tr h="574187">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6-6.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Triggers Incident Response</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OEM (Governance, Project) contact point</a:t>
                      </a:r>
                      <a:endPar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Products list that affected by threat</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3"/>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6-7.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Detailed incident analysis</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analysis report</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a:t>
                      </a:r>
                    </a:p>
                  </a:txBody>
                  <a:tcPr anchor="ctr"/>
                </a:tc>
                <a:extLst>
                  <a:ext uri="{0D108BD9-81ED-4DB2-BD59-A6C34878D82A}">
                    <a16:rowId xmlns="" xmlns:a16="http://schemas.microsoft.com/office/drawing/2014/main" val="10004"/>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6-8.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Prepare incident countermeasure</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response action plan</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5"/>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6-9.</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 Post-Incident Response Activities</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monitoring report</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6"/>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6-10.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Emergency Incident Response</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verification report</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7"/>
                  </a:ext>
                </a:extLst>
              </a:tr>
              <a:tr h="4816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6-11.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SW update for products in development</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endPar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9"/>
                  </a:ext>
                </a:extLst>
              </a:tr>
              <a:tr h="481672">
                <a:tc>
                  <a:txBody>
                    <a:bodyPr/>
                    <a:lstStyle/>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6-12. </a:t>
                      </a:r>
                    </a:p>
                    <a:p>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End of Cybersecurity Support</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End of cybersecurity support list</a:t>
                      </a: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8"/>
                  </a:ext>
                </a:extLst>
              </a:tr>
              <a:tr h="4816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PA 6-13.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HW update for products in development</a:t>
                      </a:r>
                    </a:p>
                  </a:txBody>
                  <a:tcPr anchor="ctr"/>
                </a:tc>
                <a:tc>
                  <a:txBody>
                    <a:bodyPr/>
                    <a:lstStyle/>
                    <a:p>
                      <a:pPr marL="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endPar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I</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A</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kern="1200" noProof="0" dirty="0" smtClean="0">
                          <a:solidFill>
                            <a:schemeClr val="tx1"/>
                          </a:solidFill>
                          <a:latin typeface="LG스마트체 Regular" panose="020B0600000101010101" pitchFamily="50" charset="-127"/>
                          <a:ea typeface="LG스마트체 Regular" panose="020B0600000101010101" pitchFamily="50" charset="-127"/>
                          <a:cs typeface="+mn-cs"/>
                        </a:rPr>
                        <a:t>S</a:t>
                      </a:r>
                      <a:endParaRPr lang="en-US" altLang="ko-KR" sz="900" kern="1200" noProof="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41794984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126</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1</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 Production Control Plan</a:t>
            </a:r>
            <a:endPar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5" name="직사각형 74"/>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The production shall securely manage the physical environment and production tools and data to meet the cybersecurity requirements.</a:t>
            </a:r>
          </a:p>
        </p:txBody>
      </p:sp>
      <p:sp>
        <p:nvSpPr>
          <p:cNvPr id="55" name="직사각형 54"/>
          <p:cNvSpPr/>
          <p:nvPr/>
        </p:nvSpPr>
        <p:spPr>
          <a:xfrm>
            <a:off x="3800872" y="1772816"/>
            <a:ext cx="4392216" cy="2400657"/>
          </a:xfrm>
          <a:prstGeom prst="rect">
            <a:avLst/>
          </a:prstGeom>
        </p:spPr>
        <p:txBody>
          <a:bodyPr wrap="square">
            <a:spAutoFit/>
          </a:bodyPr>
          <a:lstStyle/>
          <a:p>
            <a:pPr algn="l" fontAlgn="auto">
              <a:spcBef>
                <a:spcPts val="0"/>
              </a:spcBef>
              <a:spcAft>
                <a:spcPts val="0"/>
              </a:spcAft>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 Production control plan can be established with the process of “LG(35)-B-2592 Process control Plan”.</a:t>
            </a:r>
          </a:p>
          <a:p>
            <a:pPr algn="l" fontAlgn="auto">
              <a:spcBef>
                <a:spcPts val="0"/>
              </a:spcBef>
              <a:spcAft>
                <a:spcPts val="0"/>
              </a:spcAft>
              <a:defRPr/>
            </a:pP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A production control plan shall be created that applies the cybersecurity requirements for post-development </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Production manager shall establish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production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control management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p>
          <a:p>
            <a:pPr marL="17145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shall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 the requirements described in Post-development report</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9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requests </a:t>
            </a:r>
            <a:r>
              <a:rPr kumimoji="0" lang="en-US" altLang="ko-KR" sz="9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Production Control plan from Production manager</a:t>
            </a:r>
            <a:endParaRPr kumimoji="0" lang="en-US" altLang="ko-KR" sz="9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Production manager reports mass production management status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to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a:t>
            </a:r>
          </a:p>
          <a:p>
            <a:pPr marL="171450" indent="-171450" algn="l" fontAlgn="auto">
              <a:spcBef>
                <a:spcPts val="0"/>
              </a:spcBef>
              <a:spcAft>
                <a:spcPts val="0"/>
              </a:spcAft>
              <a:buFont typeface="Arial" pitchFamily="34" charset="0"/>
              <a:buChar char="•"/>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P</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roduction </a:t>
            </a:r>
            <a:r>
              <a:rPr lang="en-US" altLang="ko-KR" sz="900" dirty="0">
                <a:solidFill>
                  <a:schemeClr val="tx1"/>
                </a:solidFill>
                <a:latin typeface="LG스마트체 Regular" panose="020B0600000101010101" pitchFamily="50" charset="-127"/>
                <a:ea typeface="LG스마트체 Regular" panose="020B0600000101010101" pitchFamily="50" charset="-127"/>
              </a:rPr>
              <a:t>control plan can be included as part of an overall production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plan</a:t>
            </a:r>
          </a:p>
          <a:p>
            <a:pPr marL="171450" indent="-171450" algn="l" fontAlgn="auto">
              <a:spcBef>
                <a:spcPts val="0"/>
              </a:spcBef>
              <a:spcAft>
                <a:spcPts val="0"/>
              </a:spcAft>
              <a:buFont typeface="Arial" pitchFamily="34" charset="0"/>
              <a:buChar char="•"/>
              <a:defRPr/>
            </a:pPr>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CSM </a:t>
            </a:r>
            <a:r>
              <a:rPr lang="en-US" altLang="ko-KR" sz="900" dirty="0">
                <a:solidFill>
                  <a:srgbClr val="FF0000"/>
                </a:solidFill>
                <a:latin typeface="LG스마트체 Regular" panose="020B0600000101010101" pitchFamily="50" charset="-127"/>
                <a:ea typeface="LG스마트체 Regular" panose="020B0600000101010101" pitchFamily="50" charset="-127"/>
              </a:rPr>
              <a:t>reviews </a:t>
            </a:r>
            <a:r>
              <a:rPr lang="en-US" altLang="ko-KR" sz="900" dirty="0" smtClean="0">
                <a:solidFill>
                  <a:srgbClr val="FF0000"/>
                </a:solidFill>
                <a:latin typeface="LG스마트체 Regular" panose="020B0600000101010101" pitchFamily="50" charset="-127"/>
                <a:ea typeface="LG스마트체 Regular" panose="020B0600000101010101" pitchFamily="50" charset="-127"/>
              </a:rPr>
              <a:t>production control plan. </a:t>
            </a:r>
            <a:endParaRPr lang="en-US" altLang="ko-KR" sz="900" dirty="0">
              <a:solidFill>
                <a:srgbClr val="FF0000"/>
              </a:solidFill>
              <a:latin typeface="LG스마트체 Regular" panose="020B0600000101010101" pitchFamily="50" charset="-127"/>
              <a:ea typeface="LG스마트체 Regular" panose="020B0600000101010101" pitchFamily="50" charset="-127"/>
            </a:endParaRPr>
          </a:p>
          <a:p>
            <a:pPr marL="171450" indent="-171450" algn="l" fontAlgn="auto">
              <a:spcBef>
                <a:spcPts val="0"/>
              </a:spcBef>
              <a:spcAft>
                <a:spcPts val="0"/>
              </a:spcAft>
              <a:buFont typeface="Arial" pitchFamily="34" charset="0"/>
              <a:buChar char="•"/>
              <a:defRPr/>
            </a:pP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Please refer to the detailed information on the production approval procedure at “LG(35)-B-4516 Mass Production Approval Procedure</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1312325" y="1158317"/>
            <a:ext cx="4245073" cy="400110"/>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Approval of the SW Qualification(NPI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process) by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DQA team leader.</a:t>
            </a:r>
          </a:p>
          <a:p>
            <a:pPr algn="l" fontAlgn="auto">
              <a:spcBef>
                <a:spcPts val="0"/>
              </a:spcBef>
              <a:spcAft>
                <a:spcPts val="0"/>
              </a:spcAft>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1326525"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Review production Control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plan.</a:t>
            </a:r>
            <a:endParaRPr kumimoji="0" lang="en-US" altLang="ko-KR" sz="1000" strike="sngStrike" dirty="0" smtClean="0">
              <a:solidFill>
                <a:srgbClr val="FF0000"/>
              </a:solidFill>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099854" y="1830016"/>
            <a:ext cx="1837362" cy="230832"/>
          </a:xfrm>
          <a:prstGeom prst="rect">
            <a:avLst/>
          </a:prstGeom>
          <a:noFill/>
          <a:ln>
            <a:noFill/>
          </a:ln>
        </p:spPr>
        <p:txBody>
          <a:bodyPr wrap="none" rtlCol="0">
            <a:spAutoFit/>
          </a:bodyP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PA </a:t>
            </a:r>
            <a:r>
              <a:rPr lang="en-US" altLang="ko-KR" sz="900" dirty="0" smtClean="0">
                <a:solidFill>
                  <a:srgbClr val="FF0000"/>
                </a:solidFill>
                <a:latin typeface="LG스마트체 Regular" panose="020B0600000101010101" pitchFamily="50" charset="-127"/>
                <a:ea typeface="LG스마트체 Regular" panose="020B0600000101010101" pitchFamily="50" charset="-127"/>
              </a:rPr>
              <a:t>6-1. Production Control Plan</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0" name="TextBox 59"/>
          <p:cNvSpPr txBox="1"/>
          <p:nvPr/>
        </p:nvSpPr>
        <p:spPr>
          <a:xfrm>
            <a:off x="1108139" y="2105882"/>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p>
        </p:txBody>
      </p:sp>
      <p:sp>
        <p:nvSpPr>
          <p:cNvPr id="61" name="TextBox 60"/>
          <p:cNvSpPr txBox="1"/>
          <p:nvPr/>
        </p:nvSpPr>
        <p:spPr>
          <a:xfrm>
            <a:off x="2615281" y="2067748"/>
            <a:ext cx="744114"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Production</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4" name="직선 연결선 63"/>
          <p:cNvCxnSpPr/>
          <p:nvPr/>
        </p:nvCxnSpPr>
        <p:spPr>
          <a:xfrm>
            <a:off x="2144688" y="204859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21434-12:v1.0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직사각형 68"/>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Production plan[refined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p:txBody>
      </p:sp>
      <p:sp>
        <p:nvSpPr>
          <p:cNvPr id="70" name="직사각형 69"/>
          <p:cNvSpPr/>
          <p:nvPr/>
        </p:nvSpPr>
        <p:spPr>
          <a:xfrm>
            <a:off x="753112" y="4408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production control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2479793" y="27606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production control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5" name="직사각형 34"/>
          <p:cNvSpPr/>
          <p:nvPr/>
        </p:nvSpPr>
        <p:spPr>
          <a:xfrm>
            <a:off x="8164118" y="1724283"/>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Production control plan</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Post-development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1" name="직사각형 40"/>
          <p:cNvSpPr/>
          <p:nvPr/>
        </p:nvSpPr>
        <p:spPr>
          <a:xfrm>
            <a:off x="771270" y="336664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production control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3" name="직선 화살표 연결선 32"/>
          <p:cNvCxnSpPr>
            <a:stCxn id="76" idx="2"/>
            <a:endCxn id="70" idx="3"/>
          </p:cNvCxnSpPr>
          <p:nvPr/>
        </p:nvCxnSpPr>
        <p:spPr>
          <a:xfrm rot="5400000">
            <a:off x="1617390" y="3236519"/>
            <a:ext cx="1468276" cy="1236631"/>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33"/>
          <p:cNvCxnSpPr>
            <a:stCxn id="41" idx="0"/>
            <a:endCxn id="76" idx="1"/>
          </p:cNvCxnSpPr>
          <p:nvPr/>
        </p:nvCxnSpPr>
        <p:spPr>
          <a:xfrm rot="5400000" flipH="1" flipV="1">
            <a:off x="1657571" y="2544425"/>
            <a:ext cx="425970" cy="12184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14016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127</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2</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Planning of Cybersecurity Case</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5" name="직사각형 74"/>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Manager consult with the OEM on how to develop the </a:t>
            </a:r>
            <a:r>
              <a:rPr kumimoji="0" lang="en-US" altLang="ko-KR" b="1" dirty="0" smtClean="0">
                <a:latin typeface="LG스마트체 Regular" panose="020B0600000101010101" pitchFamily="50" charset="-127"/>
                <a:ea typeface="LG스마트체 Regular" panose="020B0600000101010101" pitchFamily="50" charset="-127"/>
              </a:rPr>
              <a:t>cybersecurity case </a:t>
            </a:r>
            <a:r>
              <a:rPr kumimoji="0" lang="en-US" altLang="ko-KR" b="1" dirty="0">
                <a:latin typeface="LG스마트체 Regular" panose="020B0600000101010101" pitchFamily="50" charset="-127"/>
                <a:ea typeface="LG스마트체 Regular" panose="020B0600000101010101" pitchFamily="50" charset="-127"/>
              </a:rPr>
              <a:t>and on the level of content.</a:t>
            </a:r>
          </a:p>
        </p:txBody>
      </p:sp>
      <p:sp>
        <p:nvSpPr>
          <p:cNvPr id="55" name="직사각형 54"/>
          <p:cNvSpPr/>
          <p:nvPr/>
        </p:nvSpPr>
        <p:spPr>
          <a:xfrm>
            <a:off x="3800872" y="1772816"/>
            <a:ext cx="4392216" cy="3631763"/>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Cybersecurity Manager(CSM)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agrees with the OEM on how to arrange the </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and drafts the </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cybersecurity case</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7800" lvl="0" indent="-17780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In the case of the preceding project without OEM, the initial release is drafted based on LGE's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template without any consultation.</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ensures that the template provided to the OEM has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template or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guideline.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asks OEM if there is no data to prepare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OEMs provide templates or guides for creating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80975"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OEM should provide information on whether to make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prepare it. If the hazard is not provided, it shall be arranged in units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goal.</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the template to determine how to create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an agreement from the OEM for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80975"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If the contents related to the preparation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are reflected in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 shall be replaced by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agreement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OEM agrees on the level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establishes at what point in time the content of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will be prepared and reflects it in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or WBS.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drafts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with agreed contents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1312325" y="1158317"/>
            <a:ext cx="4836580"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An OEM communication channel for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activities should be established.</a:t>
            </a:r>
          </a:p>
        </p:txBody>
      </p:sp>
      <p:sp>
        <p:nvSpPr>
          <p:cNvPr id="57" name="직사각형 56"/>
          <p:cNvSpPr/>
          <p:nvPr/>
        </p:nvSpPr>
        <p:spPr>
          <a:xfrm>
            <a:off x="1326525" y="6037472"/>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initial release of the </a:t>
            </a:r>
            <a:r>
              <a:rPr kumimoji="0" lang="en-US" altLang="ko-KR" sz="1000" dirty="0" smtClean="0">
                <a:latin typeface="LG스마트체 Regular" panose="020B0600000101010101" pitchFamily="50" charset="-127"/>
                <a:ea typeface="LG스마트체 Regular" panose="020B0600000101010101" pitchFamily="50" charset="-127"/>
              </a:rPr>
              <a:t>cybersecurity case </a:t>
            </a:r>
            <a:r>
              <a:rPr kumimoji="0" lang="en-US" altLang="ko-KR" sz="1000" dirty="0">
                <a:latin typeface="LG스마트체 Regular" panose="020B0600000101010101" pitchFamily="50" charset="-127"/>
                <a:ea typeface="LG스마트체 Regular" panose="020B0600000101010101" pitchFamily="50" charset="-127"/>
              </a:rPr>
              <a:t>should be completed in an agreed manner with the OEM.</a:t>
            </a:r>
          </a:p>
        </p:txBody>
      </p:sp>
      <p:cxnSp>
        <p:nvCxnSpPr>
          <p:cNvPr id="58" name="직선 연결선 57"/>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23520" y="1830016"/>
            <a:ext cx="219002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6-2. </a:t>
            </a:r>
            <a:r>
              <a:rPr lang="en-US" altLang="ko-KR" sz="900" dirty="0">
                <a:latin typeface="LG스마트체 Regular" panose="020B0600000101010101" pitchFamily="50" charset="-127"/>
                <a:ea typeface="LG스마트체 Regular" panose="020B0600000101010101" pitchFamily="50" charset="-127"/>
              </a:rPr>
              <a:t>Planning of Cybersecurity Case</a:t>
            </a:r>
            <a:endParaRPr lang="ko-KR" altLang="en-US" sz="900" dirty="0">
              <a:latin typeface="LG스마트체 Regular" panose="020B0600000101010101" pitchFamily="50" charset="-127"/>
              <a:ea typeface="LG스마트체 Regular" panose="020B0600000101010101" pitchFamily="50" charset="-127"/>
            </a:endParaRPr>
          </a:p>
        </p:txBody>
      </p:sp>
      <p:sp>
        <p:nvSpPr>
          <p:cNvPr id="60" name="TextBox 59"/>
          <p:cNvSpPr txBox="1"/>
          <p:nvPr/>
        </p:nvSpPr>
        <p:spPr>
          <a:xfrm>
            <a:off x="752805" y="2079989"/>
            <a:ext cx="42511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p>
        </p:txBody>
      </p:sp>
      <p:sp>
        <p:nvSpPr>
          <p:cNvPr id="61" name="TextBox 60"/>
          <p:cNvSpPr txBox="1"/>
          <p:nvPr/>
        </p:nvSpPr>
        <p:spPr>
          <a:xfrm>
            <a:off x="1826850" y="2079989"/>
            <a:ext cx="434734"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OEM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3" name="직선 연결선 62"/>
          <p:cNvCxnSpPr/>
          <p:nvPr/>
        </p:nvCxnSpPr>
        <p:spPr>
          <a:xfrm>
            <a:off x="257673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1551196" y="386104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Agreement of the level of contents</a:t>
            </a:r>
          </a:p>
        </p:txBody>
      </p:sp>
      <p:sp>
        <p:nvSpPr>
          <p:cNvPr id="66" name="직사각형 6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21434-6:v1.0</a:t>
            </a:r>
          </a:p>
          <a:p>
            <a:pPr marL="171450" indent="-171450"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70" name="직사각형 69"/>
          <p:cNvSpPr/>
          <p:nvPr/>
        </p:nvSpPr>
        <p:spPr>
          <a:xfrm>
            <a:off x="442281" y="32129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Submit the </a:t>
            </a:r>
            <a:r>
              <a:rPr lang="en-US" altLang="ko-KR" sz="700" dirty="0">
                <a:solidFill>
                  <a:srgbClr val="000000"/>
                </a:solidFill>
                <a:latin typeface="LG스마트체 Regular" panose="020B0600000101010101" pitchFamily="50" charset="-127"/>
                <a:ea typeface="LG스마트체 Regular" panose="020B0600000101010101" pitchFamily="50" charset="-127"/>
              </a:rPr>
              <a:t>level of contents on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cybersecurity case</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1551026" y="278092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Share the template of cybersecurity case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5" name="직사각형 34"/>
          <p:cNvSpPr/>
          <p:nvPr/>
        </p:nvSpPr>
        <p:spPr>
          <a:xfrm>
            <a:off x="8047429" y="3308694"/>
            <a:ext cx="1656184" cy="1015663"/>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case [initial]</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WBS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6" name="직사각형 35"/>
          <p:cNvSpPr/>
          <p:nvPr/>
        </p:nvSpPr>
        <p:spPr>
          <a:xfrm>
            <a:off x="8047429" y="1714196"/>
            <a:ext cx="1656184" cy="553998"/>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WBS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7" name="직사각형 36"/>
          <p:cNvSpPr/>
          <p:nvPr/>
        </p:nvSpPr>
        <p:spPr>
          <a:xfrm>
            <a:off x="442281" y="234888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Request and obtain the template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 name="꺾인 연결선 5"/>
          <p:cNvCxnSpPr>
            <a:stCxn id="76" idx="2"/>
            <a:endCxn id="70" idx="3"/>
          </p:cNvCxnSpPr>
          <p:nvPr/>
        </p:nvCxnSpPr>
        <p:spPr>
          <a:xfrm rot="5400000">
            <a:off x="1605715" y="2957635"/>
            <a:ext cx="252028" cy="618695"/>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442281" y="458112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442281" y="519506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Initial </a:t>
            </a:r>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 name="꺾인 연결선 9"/>
          <p:cNvCxnSpPr>
            <a:stCxn id="37" idx="3"/>
            <a:endCxn id="76" idx="0"/>
          </p:cNvCxnSpPr>
          <p:nvPr/>
        </p:nvCxnSpPr>
        <p:spPr>
          <a:xfrm>
            <a:off x="1422381" y="2528900"/>
            <a:ext cx="618695" cy="252028"/>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37" idx="2"/>
            <a:endCxn id="70" idx="0"/>
          </p:cNvCxnSpPr>
          <p:nvPr/>
        </p:nvCxnSpPr>
        <p:spPr>
          <a:xfrm>
            <a:off x="932331" y="2708920"/>
            <a:ext cx="0"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70" idx="2"/>
            <a:endCxn id="65" idx="0"/>
          </p:cNvCxnSpPr>
          <p:nvPr/>
        </p:nvCxnSpPr>
        <p:spPr>
          <a:xfrm rot="16200000" flipH="1">
            <a:off x="1342772" y="3162574"/>
            <a:ext cx="288032" cy="11089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꺾인 연결선 20"/>
          <p:cNvCxnSpPr>
            <a:stCxn id="65" idx="2"/>
            <a:endCxn id="43" idx="0"/>
          </p:cNvCxnSpPr>
          <p:nvPr/>
        </p:nvCxnSpPr>
        <p:spPr>
          <a:xfrm rot="5400000">
            <a:off x="1306769" y="3846651"/>
            <a:ext cx="360040" cy="110891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43" idx="2"/>
            <a:endCxn id="44" idx="0"/>
          </p:cNvCxnSpPr>
          <p:nvPr/>
        </p:nvCxnSpPr>
        <p:spPr>
          <a:xfrm>
            <a:off x="932331" y="4941168"/>
            <a:ext cx="0" cy="253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47390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rPr>
              <a:pPr>
                <a:defRPr/>
              </a:pPr>
              <a:t>128</a:t>
            </a:fld>
            <a:endParaRPr lang="en-US" altLang="ko-KR" dirty="0">
              <a:solidFill>
                <a:srgbClr val="00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3</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Development of Cybersecurity Case</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cs typeface="Arial" panose="020B0604020202020204" pitchFamily="34" charset="0"/>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75" name="직사각형 74"/>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Manager creates a </a:t>
            </a: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case using the outputs of each development phase.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3800872" y="1772816"/>
            <a:ext cx="4392216" cy="3785652"/>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uses the work product of each phase of development to create the Cybersecurity case required by OEM.</a:t>
            </a:r>
          </a:p>
          <a:p>
            <a:pPr marL="177800" lvl="0" indent="-1778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point of update of Cybersecurity case at each development phase is reflected in each development phase process.</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Manager reflects the concept phase work product to the Cybersecurity case.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SWA</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request an update Cybersecurity case for the changes.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reflects the outputs of the system development phase in the Cybersecurity case. </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reflects the outputs of the HW development phase to the Cybersecurity case. </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reflects the outputs of the SW development phase in the Cybersecurity case. </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sends the created Cybersecurity case to OEM and requests consent.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OEM reviews whether the Cybersecurity case meets the requirements and notify the consent.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assigns the version to the agreed Cybersecurity case and distributes it to the document management system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GB"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OEMs are not responsible for reviewing cybersecurity </a:t>
            </a:r>
            <a:r>
              <a:rPr kumimoji="0" lang="en-GB"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 </a:t>
            </a:r>
            <a:r>
              <a:rPr kumimoji="0" lang="en-GB"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GB"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  is reviewed internally by assessor.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1312325" y="1158317"/>
            <a:ext cx="4322017"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The level of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case contents should be agreed with the OEM.</a:t>
            </a:r>
          </a:p>
        </p:txBody>
      </p:sp>
      <p:sp>
        <p:nvSpPr>
          <p:cNvPr id="57" name="직사각형 56"/>
          <p:cNvSpPr/>
          <p:nvPr/>
        </p:nvSpPr>
        <p:spPr>
          <a:xfrm>
            <a:off x="1326525" y="6037472"/>
            <a:ext cx="8625845"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Manager]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Manager assigns a version to the completed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case agreed with OEM and distributes it to the document management system.</a:t>
            </a:r>
          </a:p>
        </p:txBody>
      </p:sp>
      <p:cxnSp>
        <p:nvCxnSpPr>
          <p:cNvPr id="58" name="직선 연결선 57"/>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06501" y="1830016"/>
            <a:ext cx="2424062"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6-3. </a:t>
            </a:r>
            <a:r>
              <a:rPr lang="en-US" altLang="ko-KR" sz="900" dirty="0">
                <a:solidFill>
                  <a:schemeClr val="tx1"/>
                </a:solidFill>
                <a:latin typeface="LG스마트체 Regular" panose="020B0600000101010101" pitchFamily="50" charset="-127"/>
                <a:ea typeface="LG스마트체 Regular" panose="020B0600000101010101" pitchFamily="50" charset="-127"/>
              </a:rPr>
              <a:t>Development of Cybersecurity Case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TextBox 59"/>
          <p:cNvSpPr txBox="1"/>
          <p:nvPr/>
        </p:nvSpPr>
        <p:spPr>
          <a:xfrm>
            <a:off x="752804"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p>
        </p:txBody>
      </p:sp>
      <p:sp>
        <p:nvSpPr>
          <p:cNvPr id="61" name="TextBox 60"/>
          <p:cNvSpPr txBox="1"/>
          <p:nvPr/>
        </p:nvSpPr>
        <p:spPr>
          <a:xfrm>
            <a:off x="1826850" y="2079989"/>
            <a:ext cx="43473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연결선 62"/>
          <p:cNvCxnSpPr/>
          <p:nvPr/>
        </p:nvCxnSpPr>
        <p:spPr>
          <a:xfrm>
            <a:off x="2576736" y="2060848"/>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21434-6:v1.0</a:t>
            </a:r>
          </a:p>
          <a:p>
            <a:pPr marL="17145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0" name="직사각형 69"/>
          <p:cNvSpPr/>
          <p:nvPr/>
        </p:nvSpPr>
        <p:spPr>
          <a:xfrm>
            <a:off x="440320" y="481539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Request agreement of c</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 to OEM</a:t>
            </a:r>
          </a:p>
        </p:txBody>
      </p:sp>
      <p:sp>
        <p:nvSpPr>
          <p:cNvPr id="35" name="직사각형 34"/>
          <p:cNvSpPr/>
          <p:nvPr/>
        </p:nvSpPr>
        <p:spPr>
          <a:xfrm>
            <a:off x="8049344" y="1700808"/>
            <a:ext cx="1656184" cy="400110"/>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[initial]</a:t>
            </a:r>
          </a:p>
        </p:txBody>
      </p:sp>
      <p:sp>
        <p:nvSpPr>
          <p:cNvPr id="36" name="직사각형 35"/>
          <p:cNvSpPr/>
          <p:nvPr/>
        </p:nvSpPr>
        <p:spPr>
          <a:xfrm>
            <a:off x="8049344" y="3289969"/>
            <a:ext cx="1656184" cy="400110"/>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[confirmed]</a:t>
            </a:r>
          </a:p>
        </p:txBody>
      </p:sp>
      <p:sp>
        <p:nvSpPr>
          <p:cNvPr id="38" name="직사각형 37"/>
          <p:cNvSpPr/>
          <p:nvPr/>
        </p:nvSpPr>
        <p:spPr>
          <a:xfrm>
            <a:off x="442281" y="230553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 </a:t>
            </a:r>
            <a:r>
              <a:rPr lang="en-US" altLang="ko-KR" sz="700" dirty="0">
                <a:solidFill>
                  <a:schemeClr val="tx1"/>
                </a:solidFill>
                <a:latin typeface="LG스마트체 Regular" panose="020B0600000101010101" pitchFamily="50" charset="-127"/>
                <a:ea typeface="LG스마트체 Regular" panose="020B0600000101010101" pitchFamily="50" charset="-127"/>
              </a:rPr>
              <a:t>update on the concept phase</a:t>
            </a:r>
          </a:p>
        </p:txBody>
      </p:sp>
      <p:sp>
        <p:nvSpPr>
          <p:cNvPr id="39" name="직사각형 38"/>
          <p:cNvSpPr/>
          <p:nvPr/>
        </p:nvSpPr>
        <p:spPr>
          <a:xfrm>
            <a:off x="442281" y="282404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 update on the system phase</a:t>
            </a:r>
          </a:p>
        </p:txBody>
      </p:sp>
      <p:sp>
        <p:nvSpPr>
          <p:cNvPr id="40" name="직사각형 39"/>
          <p:cNvSpPr/>
          <p:nvPr/>
        </p:nvSpPr>
        <p:spPr>
          <a:xfrm>
            <a:off x="442281" y="334254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 update on the HW phase</a:t>
            </a:r>
          </a:p>
        </p:txBody>
      </p:sp>
      <p:sp>
        <p:nvSpPr>
          <p:cNvPr id="43" name="직사각형 42"/>
          <p:cNvSpPr/>
          <p:nvPr/>
        </p:nvSpPr>
        <p:spPr>
          <a:xfrm>
            <a:off x="442281" y="383056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 update on the SW phase</a:t>
            </a:r>
          </a:p>
        </p:txBody>
      </p:sp>
      <p:sp>
        <p:nvSpPr>
          <p:cNvPr id="44" name="직사각형 43"/>
          <p:cNvSpPr/>
          <p:nvPr/>
        </p:nvSpPr>
        <p:spPr>
          <a:xfrm>
            <a:off x="442281" y="544522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 release</a:t>
            </a:r>
          </a:p>
        </p:txBody>
      </p:sp>
      <p:sp>
        <p:nvSpPr>
          <p:cNvPr id="45" name="다이아몬드 44"/>
          <p:cNvSpPr/>
          <p:nvPr/>
        </p:nvSpPr>
        <p:spPr>
          <a:xfrm>
            <a:off x="1551026" y="4921015"/>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1568624" y="4928527"/>
            <a:ext cx="981556"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completeness</a:t>
            </a:r>
          </a:p>
        </p:txBody>
      </p:sp>
      <p:cxnSp>
        <p:nvCxnSpPr>
          <p:cNvPr id="10" name="직선 화살표 연결선 9"/>
          <p:cNvCxnSpPr>
            <a:stCxn id="38" idx="2"/>
            <a:endCxn id="39" idx="0"/>
          </p:cNvCxnSpPr>
          <p:nvPr/>
        </p:nvCxnSpPr>
        <p:spPr>
          <a:xfrm>
            <a:off x="932331" y="2665576"/>
            <a:ext cx="0" cy="15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39" idx="2"/>
            <a:endCxn id="40" idx="0"/>
          </p:cNvCxnSpPr>
          <p:nvPr/>
        </p:nvCxnSpPr>
        <p:spPr>
          <a:xfrm>
            <a:off x="932331" y="3184080"/>
            <a:ext cx="0" cy="15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40" idx="2"/>
            <a:endCxn id="43" idx="0"/>
          </p:cNvCxnSpPr>
          <p:nvPr/>
        </p:nvCxnSpPr>
        <p:spPr>
          <a:xfrm>
            <a:off x="932331" y="3702584"/>
            <a:ext cx="0" cy="127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70" idx="3"/>
            <a:endCxn id="45" idx="0"/>
          </p:cNvCxnSpPr>
          <p:nvPr/>
        </p:nvCxnSpPr>
        <p:spPr>
          <a:xfrm flipV="1">
            <a:off x="1420420" y="4921015"/>
            <a:ext cx="620656" cy="74399"/>
          </a:xfrm>
          <a:prstGeom prst="bentConnector4">
            <a:avLst>
              <a:gd name="adj1" fmla="val 10522"/>
              <a:gd name="adj2" fmla="val 27269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45" idx="2"/>
            <a:endCxn id="44" idx="0"/>
          </p:cNvCxnSpPr>
          <p:nvPr/>
        </p:nvCxnSpPr>
        <p:spPr>
          <a:xfrm rot="5400000">
            <a:off x="1382244" y="4786392"/>
            <a:ext cx="208920" cy="11087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45" idx="3"/>
            <a:endCxn id="38" idx="3"/>
          </p:cNvCxnSpPr>
          <p:nvPr/>
        </p:nvCxnSpPr>
        <p:spPr>
          <a:xfrm flipH="1" flipV="1">
            <a:off x="1422381" y="2485556"/>
            <a:ext cx="1108745" cy="2593104"/>
          </a:xfrm>
          <a:prstGeom prst="bentConnector3">
            <a:avLst>
              <a:gd name="adj1" fmla="val -2061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023761" y="5236121"/>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0" name="TextBox 49"/>
          <p:cNvSpPr txBox="1"/>
          <p:nvPr/>
        </p:nvSpPr>
        <p:spPr>
          <a:xfrm>
            <a:off x="2457509" y="4851584"/>
            <a:ext cx="35779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53" name="TextBox 52"/>
          <p:cNvSpPr txBox="1"/>
          <p:nvPr/>
        </p:nvSpPr>
        <p:spPr>
          <a:xfrm>
            <a:off x="2854554" y="2076263"/>
            <a:ext cx="63991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Assessor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다이아몬드 53"/>
          <p:cNvSpPr/>
          <p:nvPr/>
        </p:nvSpPr>
        <p:spPr>
          <a:xfrm>
            <a:off x="2643366" y="3938489"/>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2688977" y="3938427"/>
            <a:ext cx="981556"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completeness</a:t>
            </a:r>
          </a:p>
        </p:txBody>
      </p:sp>
      <p:sp>
        <p:nvSpPr>
          <p:cNvPr id="65" name="TextBox 64"/>
          <p:cNvSpPr txBox="1"/>
          <p:nvPr/>
        </p:nvSpPr>
        <p:spPr>
          <a:xfrm>
            <a:off x="3118870" y="4283749"/>
            <a:ext cx="33695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OK</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sp>
        <p:nvSpPr>
          <p:cNvPr id="69" name="TextBox 68"/>
          <p:cNvSpPr txBox="1"/>
          <p:nvPr/>
        </p:nvSpPr>
        <p:spPr>
          <a:xfrm>
            <a:off x="3118870" y="3648737"/>
            <a:ext cx="35779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NG</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71" name="꺾인 연결선 70"/>
          <p:cNvCxnSpPr>
            <a:stCxn id="54" idx="2"/>
            <a:endCxn id="44" idx="3"/>
          </p:cNvCxnSpPr>
          <p:nvPr/>
        </p:nvCxnSpPr>
        <p:spPr>
          <a:xfrm rot="5400000">
            <a:off x="1592166" y="4083994"/>
            <a:ext cx="1371466" cy="17110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꺾인 연결선 71"/>
          <p:cNvCxnSpPr>
            <a:stCxn id="104" idx="3"/>
            <a:endCxn id="54" idx="1"/>
          </p:cNvCxnSpPr>
          <p:nvPr/>
        </p:nvCxnSpPr>
        <p:spPr>
          <a:xfrm flipV="1">
            <a:off x="1416491" y="4096134"/>
            <a:ext cx="1226875" cy="3546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 72"/>
          <p:cNvCxnSpPr>
            <a:stCxn id="54" idx="0"/>
            <a:endCxn id="38" idx="3"/>
          </p:cNvCxnSpPr>
          <p:nvPr/>
        </p:nvCxnSpPr>
        <p:spPr>
          <a:xfrm rot="16200000" flipV="1">
            <a:off x="1551433" y="2356505"/>
            <a:ext cx="1452933" cy="17110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p:cNvCxnSpPr>
            <a:stCxn id="43" idx="2"/>
            <a:endCxn id="104" idx="0"/>
          </p:cNvCxnSpPr>
          <p:nvPr/>
        </p:nvCxnSpPr>
        <p:spPr>
          <a:xfrm flipH="1">
            <a:off x="926441" y="4190608"/>
            <a:ext cx="5890" cy="102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다이아몬드 103"/>
          <p:cNvSpPr/>
          <p:nvPr/>
        </p:nvSpPr>
        <p:spPr>
          <a:xfrm>
            <a:off x="436391" y="4293132"/>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300268" y="4264655"/>
            <a:ext cx="1284151" cy="46166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Are OEM </a:t>
            </a:r>
            <a:r>
              <a:rPr kumimoji="0" lang="en-GB"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responsible for reviewing cybersecurity case </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08" name="TextBox 107"/>
          <p:cNvSpPr txBox="1"/>
          <p:nvPr/>
        </p:nvSpPr>
        <p:spPr>
          <a:xfrm>
            <a:off x="1019876" y="4586310"/>
            <a:ext cx="36580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Yes</a:t>
            </a:r>
            <a:endParaRPr lang="ko-KR" altLang="en-US" sz="9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p:txBody>
      </p:sp>
      <p:cxnSp>
        <p:nvCxnSpPr>
          <p:cNvPr id="120" name="직선 화살표 연결선 119"/>
          <p:cNvCxnSpPr>
            <a:stCxn id="104" idx="2"/>
            <a:endCxn id="70" idx="0"/>
          </p:cNvCxnSpPr>
          <p:nvPr/>
        </p:nvCxnSpPr>
        <p:spPr>
          <a:xfrm>
            <a:off x="926441" y="4608421"/>
            <a:ext cx="3929" cy="206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873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a:latin typeface="LG스마트체 Bold" panose="020B0600000101010101" pitchFamily="50" charset="-127"/>
                <a:ea typeface="LG스마트체 Bold" panose="020B0600000101010101" pitchFamily="50" charset="-127"/>
              </a:rPr>
              <a:t>Term and </a:t>
            </a:r>
            <a:r>
              <a:rPr lang="en-US" altLang="ko-KR" dirty="0" smtClean="0">
                <a:latin typeface="LG스마트체 Bold" panose="020B0600000101010101" pitchFamily="50" charset="-127"/>
                <a:ea typeface="LG스마트체 Bold" panose="020B0600000101010101" pitchFamily="50" charset="-127"/>
              </a:rPr>
              <a:t>Abbreviation (1/2)</a:t>
            </a:r>
            <a:r>
              <a:rPr lang="ko-KR" altLang="en-US">
                <a:latin typeface="LG스마트체 Bold" panose="020B0600000101010101" pitchFamily="50" charset="-127"/>
                <a:ea typeface="LG스마트체 Bold" panose="020B0600000101010101" pitchFamily="50" charset="-127"/>
                <a:cs typeface="Arial" panose="020B0604020202020204" pitchFamily="34" charset="0"/>
              </a:rPr>
              <a:t/>
            </a:r>
            <a:br>
              <a:rPr lang="ko-KR" altLang="en-US">
                <a:latin typeface="LG스마트체 Bold" panose="020B0600000101010101" pitchFamily="50" charset="-127"/>
                <a:ea typeface="LG스마트체 Bold" panose="020B0600000101010101" pitchFamily="50" charset="-127"/>
                <a:cs typeface="Arial" panose="020B0604020202020204" pitchFamily="34" charset="0"/>
              </a:rPr>
            </a:b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B59E97ED-3851-448E-93C3-B884585B8E98}" type="slidenum">
              <a:rPr lang="en-US" altLang="ko-KR" smtClean="0">
                <a:solidFill>
                  <a:srgbClr val="000000"/>
                </a:solidFill>
                <a:latin typeface="LG스마트체 Regular" panose="020B0600000101010101" pitchFamily="50" charset="-127"/>
                <a:ea typeface="LG스마트체 Regular" panose="020B0600000101010101" pitchFamily="50" charset="-127"/>
              </a:rPr>
              <a:t>12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6" name="표 5"/>
          <p:cNvGraphicFramePr>
            <a:graphicFrameLocks noGrp="1"/>
          </p:cNvGraphicFramePr>
          <p:nvPr>
            <p:extLst>
              <p:ext uri="{D42A27DB-BD31-4B8C-83A1-F6EECF244321}">
                <p14:modId xmlns:p14="http://schemas.microsoft.com/office/powerpoint/2010/main" val="3775931534"/>
              </p:ext>
            </p:extLst>
          </p:nvPr>
        </p:nvGraphicFramePr>
        <p:xfrm>
          <a:off x="344489" y="798752"/>
          <a:ext cx="9073007" cy="5808323"/>
        </p:xfrm>
        <a:graphic>
          <a:graphicData uri="http://schemas.openxmlformats.org/drawingml/2006/table">
            <a:tbl>
              <a:tblPr/>
              <a:tblGrid>
                <a:gridCol w="1428820">
                  <a:extLst>
                    <a:ext uri="{9D8B030D-6E8A-4147-A177-3AD203B41FA5}">
                      <a16:colId xmlns="" xmlns:a16="http://schemas.microsoft.com/office/drawing/2014/main" val="20000"/>
                    </a:ext>
                  </a:extLst>
                </a:gridCol>
                <a:gridCol w="7644187">
                  <a:extLst>
                    <a:ext uri="{9D8B030D-6E8A-4147-A177-3AD203B41FA5}">
                      <a16:colId xmlns="" xmlns:a16="http://schemas.microsoft.com/office/drawing/2014/main" val="20001"/>
                    </a:ext>
                  </a:extLst>
                </a:gridCol>
              </a:tblGrid>
              <a:tr h="214668">
                <a:tc>
                  <a:txBody>
                    <a:bodyPr/>
                    <a:lstStyle/>
                    <a:p>
                      <a:pPr algn="ctr">
                        <a:spcAft>
                          <a:spcPts val="0"/>
                        </a:spcAft>
                      </a:pPr>
                      <a:r>
                        <a:rPr lang="en-US" altLang="ko-KR" sz="11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Term</a:t>
                      </a:r>
                      <a:endParaRPr lang="ko-KR" sz="11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11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Description</a:t>
                      </a:r>
                      <a:endParaRPr lang="ko-KR" sz="11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337885">
                <a:tc>
                  <a:txBody>
                    <a:bodyPr/>
                    <a:lstStyle/>
                    <a:p>
                      <a:pPr marL="255270" indent="-255270" algn="ctr">
                        <a:spcAft>
                          <a:spcPts val="0"/>
                        </a:spcAft>
                      </a:pPr>
                      <a:r>
                        <a:rPr lang="en-US"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LG-SDL</a:t>
                      </a:r>
                      <a:endParaRPr lang="ko-KR" sz="1000" kern="10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tabLst>
                          <a:tab pos="177800" algn="l"/>
                        </a:tabLst>
                      </a:pPr>
                      <a:r>
                        <a:rPr lang="en-US"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Secure Development Lifecycle</a:t>
                      </a:r>
                    </a:p>
                    <a:p>
                      <a:pPr marL="177800" lvl="0" indent="-177800">
                        <a:spcAft>
                          <a:spcPts val="0"/>
                        </a:spcAft>
                        <a:buFont typeface="Wingdings" panose="05000000000000000000" pitchFamily="2" charset="2"/>
                        <a:buChar char=""/>
                        <a:tabLst>
                          <a:tab pos="177800" algn="l"/>
                        </a:tabLst>
                      </a:pPr>
                      <a: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LG-SDL is the SW development process by adding SW security activities to enhance security for SW of LGE products. LGSDL</a:t>
                      </a:r>
                      <a:b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process is established based on MS-SDL, fixed and supplemented to meet LGE's development environment.</a:t>
                      </a:r>
                    </a:p>
                    <a:p>
                      <a:pPr marL="177800" lvl="0" indent="-177800">
                        <a:spcAft>
                          <a:spcPts val="0"/>
                        </a:spcAft>
                        <a:buFont typeface="Wingdings" panose="05000000000000000000" pitchFamily="2" charset="2"/>
                        <a:buChar char=""/>
                        <a:tabLst>
                          <a:tab pos="177800" algn="l"/>
                        </a:tabLst>
                      </a:pPr>
                      <a: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It is the lifecycle of secure development that detects/eliminates SW security vulnerabilities at an early stage by performing</a:t>
                      </a:r>
                      <a:b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br>
                      <a: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core security activities in each SW development stage.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337885">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Product Security</a:t>
                      </a:r>
                    </a:p>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Certification</a:t>
                      </a:r>
                      <a:endParaRPr lang="ko-KR" altLang="en-US" sz="1000" kern="100" dirty="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Product Security Certification</a:t>
                      </a:r>
                      <a:endParaRPr kumimoji="0" lang="en-US" altLang="ko-KR" sz="1000" b="0" i="0" u="none" strike="noStrike" kern="1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Arial" panose="020B0604020202020204" pitchFamily="34" charset="0"/>
                      </a:endParaRPr>
                    </a:p>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It is the activity to issue the certificate after checking final results after executing all the SW product security activities (LGSDL) according to the determined security level of the product.</a:t>
                      </a:r>
                      <a:endParaRPr kumimoji="0" lang="ko-KR" altLang="en-US" sz="1000" b="0" i="0" u="none" strike="noStrike" kern="1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r h="337885">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Attack Surface</a:t>
                      </a:r>
                      <a:endParaRPr lang="ko-KR" altLang="en-US" sz="1000" kern="100" dirty="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It is part of the SW product program that can be accessed by unauthorized user or external program (incl. process</a:t>
                      </a:r>
                      <a:b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b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communications via IPC)</a:t>
                      </a:r>
                    </a:p>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Example) Open network port, user interface, etc.</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3"/>
                  </a:ext>
                </a:extLst>
              </a:tr>
              <a:tr h="337885">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Threat</a:t>
                      </a:r>
                      <a:endParaRPr lang="ko-KR" altLang="en-US" sz="1000" kern="100" dirty="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It is an act of penetrating into the SW product with malicious intention.</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r h="337885">
                <a:tc>
                  <a:txBody>
                    <a:bodyPr/>
                    <a:lstStyle/>
                    <a:p>
                      <a:pPr marL="255270" indent="-255270" algn="ctr" defTabSz="914400" rtl="0" eaLnBrk="1" latinLnBrk="1" hangingPunct="1">
                        <a:spcAft>
                          <a:spcPts val="0"/>
                        </a:spcAft>
                      </a:pPr>
                      <a:r>
                        <a:rPr lang="en-US" altLang="ko-KR" sz="1000" kern="100" dirty="0" smtClean="0">
                          <a:solidFill>
                            <a:srgbClr val="FF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Vulnerability</a:t>
                      </a:r>
                      <a:endParaRPr lang="ko-KR" altLang="en-US" sz="1000" kern="100" dirty="0">
                        <a:solidFill>
                          <a:srgbClr val="FF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FF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It can be exploited by one or more threats.</a:t>
                      </a: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5"/>
                  </a:ext>
                </a:extLst>
              </a:tr>
              <a:tr h="337885">
                <a:tc>
                  <a:txBody>
                    <a:bodyPr/>
                    <a:lstStyle/>
                    <a:p>
                      <a:pPr marL="255270" indent="-255270" algn="ctr" defTabSz="914400" rtl="0" eaLnBrk="1" latinLnBrk="1" hangingPunct="1">
                        <a:spcAft>
                          <a:spcPts val="0"/>
                        </a:spcAft>
                      </a:pPr>
                      <a:r>
                        <a:rPr lang="en-US" altLang="ko-KR" sz="1000" kern="100" dirty="0" smtClean="0">
                          <a:solidFill>
                            <a:srgbClr val="FF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Incident</a:t>
                      </a:r>
                      <a:endParaRPr lang="ko-KR" altLang="en-US" sz="1000" kern="100" dirty="0">
                        <a:solidFill>
                          <a:srgbClr val="FF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FF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It is a cybersecurity issue that affected product is after SOP.</a:t>
                      </a:r>
                      <a:endParaRPr kumimoji="0" lang="ko-KR" altLang="en-US" sz="1000" b="0" i="0" u="none" strike="noStrike" kern="100" cap="none" spc="0" normalizeH="0" baseline="0" dirty="0">
                        <a:ln>
                          <a:noFill/>
                        </a:ln>
                        <a:solidFill>
                          <a:srgbClr val="FF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339147">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Mitigation</a:t>
                      </a:r>
                      <a:endParaRPr lang="ko-KR" altLang="en-US" sz="1000" kern="10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A plan to reduce threats on the product by eliminating security vulnerabilities in the SW product.</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6"/>
                  </a:ext>
                </a:extLst>
              </a:tr>
              <a:tr h="474404">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Fuzz Testing</a:t>
                      </a:r>
                      <a:endParaRPr lang="ko-KR" altLang="en-US" sz="1000" kern="10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This testing can be done in a random or negative automated way - running a number of wrong data to a system (web, file,</a:t>
                      </a:r>
                      <a:b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b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network protocol and memory) to check if there occur any memory leak, crash, or other security issues.</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7"/>
                  </a:ext>
                </a:extLst>
              </a:tr>
              <a:tr h="339147">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Penetration Testing</a:t>
                      </a:r>
                      <a:endParaRPr lang="ko-KR" altLang="en-US" sz="1000" kern="10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This test is intended to find the security vulnerabilities by executing the penetrating test on the SW product in order to</a:t>
                      </a:r>
                      <a:b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b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improve SW product security.</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8"/>
                  </a:ext>
                </a:extLst>
              </a:tr>
              <a:tr h="339147">
                <a:tc>
                  <a:txBody>
                    <a:bodyPr/>
                    <a:lstStyle/>
                    <a:p>
                      <a:pPr marL="255270" indent="-255270" algn="ctr" defTabSz="914400" rtl="0" eaLnBrk="1" latinLnBrk="1" hangingPunct="1">
                        <a:spcAft>
                          <a:spcPts val="0"/>
                        </a:spcAft>
                      </a:pPr>
                      <a:r>
                        <a:rPr lang="en-US" altLang="ko-KR"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Cybersecurity Design</a:t>
                      </a:r>
                      <a:endParaRPr lang="ko-KR" altLang="en-US" sz="1000" kern="100" dirty="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tab pos="177800" algn="l"/>
                        </a:tabLst>
                        <a:defRPr/>
                      </a:pPr>
                      <a:r>
                        <a:rPr kumimoji="0" lang="en-US" altLang="ko-KR" sz="1000" b="0" i="0" u="none" strike="noStrike" kern="100" cap="none" spc="0" normalizeH="0" baseline="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rPr>
                        <a:t>SW design that includes cybersecurity requirements</a:t>
                      </a:r>
                      <a:endParaRPr kumimoji="0" lang="ko-KR" altLang="en-US" sz="1000" b="0" i="0" u="none" strike="noStrike" kern="100" cap="none" spc="0" normalizeH="0" baseline="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9"/>
                  </a:ext>
                </a:extLst>
              </a:tr>
              <a:tr h="339147">
                <a:tc>
                  <a:txBody>
                    <a:bodyPr/>
                    <a:lstStyle/>
                    <a:p>
                      <a:pPr marL="255270" indent="-255270" algn="ctr">
                        <a:spcAft>
                          <a:spcPts val="0"/>
                        </a:spcAft>
                      </a:pPr>
                      <a:r>
                        <a:rPr lang="en-US"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CIA</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tabLst>
                          <a:tab pos="177800" algn="l"/>
                        </a:tabLst>
                      </a:pPr>
                      <a:r>
                        <a:rPr lang="en-US"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Cybersecurity interface agreement</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p>
                      <a:pPr marL="177800" lvl="0" indent="-177800">
                        <a:spcAft>
                          <a:spcPts val="0"/>
                        </a:spcAft>
                        <a:buFont typeface="Wingdings" panose="05000000000000000000" pitchFamily="2" charset="2"/>
                        <a:buChar char=""/>
                        <a:tabLst>
                          <a:tab pos="177800" algn="l"/>
                        </a:tabLs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Agreement between customer and supplier stating responsibility for functional cybersecurity activities and deliverables</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0"/>
                  </a:ext>
                </a:extLst>
              </a:tr>
              <a:tr h="339147">
                <a:tc>
                  <a:txBody>
                    <a:bodyPr/>
                    <a:lstStyle/>
                    <a:p>
                      <a:pPr marL="255270" indent="-255270" algn="ctr">
                        <a:spcAft>
                          <a:spcPts val="0"/>
                        </a:spcAft>
                      </a:pPr>
                      <a:r>
                        <a:rPr lang="en-US"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E/E</a:t>
                      </a:r>
                      <a:r>
                        <a:rPr lang="en-US" sz="1000" kern="100" baseline="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system</a:t>
                      </a:r>
                      <a:endParaRPr lang="ko-KR" sz="1000" kern="10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Electrical and electronic systems</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endParaRPr>
                    </a:p>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A system comprising a programmable electrical / electronic element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1"/>
                  </a:ext>
                </a:extLst>
              </a:tr>
              <a:tr h="339147">
                <a:tc>
                  <a:txBody>
                    <a:bodyPr/>
                    <a:lstStyle/>
                    <a:p>
                      <a:pPr marL="255270" indent="-255270" algn="ctr">
                        <a:spcAft>
                          <a:spcPts val="0"/>
                        </a:spcAft>
                      </a:pPr>
                      <a:r>
                        <a:rPr lang="en-US" sz="1000" kern="100" dirty="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FMEA</a:t>
                      </a:r>
                      <a:endParaRPr lang="ko-KR" sz="1000" kern="10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Failure </a:t>
                      </a:r>
                      <a:r>
                        <a:rPr lang="en-US" sz="1000" kern="100" dirty="0" smtClean="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mode </a:t>
                      </a:r>
                      <a:r>
                        <a:rPr lang="en-US"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and </a:t>
                      </a:r>
                      <a:r>
                        <a:rPr lang="en-US" sz="1000" kern="100" dirty="0" smtClean="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effect analysis</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endParaRPr>
                    </a:p>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rPr>
                        <a:t>Inductive analysis method used for system cybersecurity analysis</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Arial" panose="020B0604020202020204" pitchFamily="34"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40536391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129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4</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Information monitoring</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4" name="모서리가 둥근 직사각형 4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1" name="직사각형 40"/>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b="1" dirty="0" smtClean="0">
                <a:latin typeface="LG스마트체 Regular" panose="020B0600000101010101" pitchFamily="50" charset="-127"/>
                <a:ea typeface="LG스마트체 Regular" panose="020B0600000101010101" pitchFamily="50" charset="-127"/>
              </a:rPr>
              <a:t>monitor </a:t>
            </a:r>
            <a:r>
              <a:rPr kumimoji="0" lang="en-US" altLang="ko-KR" b="1" dirty="0">
                <a:latin typeface="LG스마트체 Regular" panose="020B0600000101010101" pitchFamily="50" charset="-127"/>
                <a:ea typeface="LG스마트체 Regular" panose="020B0600000101010101" pitchFamily="50" charset="-127"/>
              </a:rPr>
              <a:t>cybersecurity </a:t>
            </a:r>
            <a:r>
              <a:rPr kumimoji="0" lang="en-US" altLang="ko-KR" b="1" dirty="0" smtClean="0">
                <a:latin typeface="LG스마트체 Regular" panose="020B0600000101010101" pitchFamily="50" charset="-127"/>
                <a:ea typeface="LG스마트체 Regular" panose="020B0600000101010101" pitchFamily="50" charset="-127"/>
              </a:rPr>
              <a:t>information that affects </a:t>
            </a:r>
            <a:r>
              <a:rPr kumimoji="0" lang="en-US" altLang="ko-KR" b="1" dirty="0">
                <a:latin typeface="LG스마트체 Regular" panose="020B0600000101010101" pitchFamily="50" charset="-127"/>
                <a:ea typeface="LG스마트체 Regular" panose="020B0600000101010101" pitchFamily="50" charset="-127"/>
              </a:rPr>
              <a:t>LGE product</a:t>
            </a:r>
            <a:r>
              <a:rPr kumimoji="0" lang="en-US" altLang="ko-KR" b="1" dirty="0" smtClean="0">
                <a:latin typeface="LG스마트체 Regular" panose="020B0600000101010101" pitchFamily="50" charset="-127"/>
                <a:ea typeface="LG스마트체 Regular" panose="020B0600000101010101" pitchFamily="50" charset="-127"/>
              </a:rPr>
              <a:t> from internal / external sources.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8073620" y="3284984"/>
            <a:ext cx="1656184" cy="1169551"/>
          </a:xfrm>
          <a:prstGeom prst="rect">
            <a:avLst/>
          </a:prstGeom>
        </p:spPr>
        <p:txBody>
          <a:bodyPr wrap="square">
            <a:spAutoFit/>
          </a:bodyPr>
          <a:lstStyle/>
          <a:p>
            <a:pPr marL="171450" lvl="0" indent="-171450" algn="l" fontAlgn="auto">
              <a:spcBef>
                <a:spcPts val="0"/>
              </a:spcBef>
              <a:spcAft>
                <a:spcPts val="0"/>
              </a:spcAft>
              <a:buFontTx/>
              <a:buChar char="-"/>
              <a:defRPr/>
            </a:pPr>
            <a:r>
              <a:rPr lang="en-US" altLang="ko-KR" sz="1000" dirty="0" smtClean="0">
                <a:latin typeface="LG스마트체 Regular" panose="020B0600000101010101" pitchFamily="50" charset="-127"/>
                <a:ea typeface="LG스마트체 Regular" panose="020B0600000101010101" pitchFamily="50" charset="-127"/>
              </a:rPr>
              <a:t>Cybersecurity information</a:t>
            </a:r>
          </a:p>
          <a:p>
            <a:pPr marL="171450" lvl="0" indent="-171450" algn="l" fontAlgn="auto">
              <a:spcBef>
                <a:spcPts val="0"/>
              </a:spcBef>
              <a:spcAft>
                <a:spcPts val="0"/>
              </a:spcAft>
              <a:buFontTx/>
              <a:buChar char="-"/>
              <a:defRPr/>
            </a:pPr>
            <a:r>
              <a:rPr lang="en-US" altLang="ko-KR" sz="1000" dirty="0"/>
              <a:t>cybersecurity </a:t>
            </a:r>
            <a:r>
              <a:rPr lang="en-US" altLang="ko-KR" sz="1000" dirty="0" smtClean="0"/>
              <a:t>events</a:t>
            </a:r>
            <a:br>
              <a:rPr lang="en-US" altLang="ko-KR" sz="1000" dirty="0" smtClean="0"/>
            </a:br>
            <a:endParaRPr lang="en-US" altLang="ko-KR" sz="1000" dirty="0" smtClean="0"/>
          </a:p>
          <a:p>
            <a:pPr lvl="0" algn="l" fontAlgn="auto">
              <a:spcBef>
                <a:spcPts val="0"/>
              </a:spcBef>
              <a:spcAft>
                <a:spcPts val="0"/>
              </a:spcAft>
              <a:defRPr/>
            </a:pPr>
            <a:r>
              <a:rPr lang="en-US" altLang="ko-KR" sz="1000" dirty="0" smtClean="0">
                <a:latin typeface="LG스마트체 Regular" panose="020B0600000101010101" pitchFamily="50" charset="-127"/>
                <a:ea typeface="LG스마트체 Regular" panose="020B0600000101010101" pitchFamily="50" charset="-127"/>
              </a:rPr>
              <a:t>* Weakness is included in the initial analysis report</a:t>
            </a:r>
          </a:p>
          <a:p>
            <a:pPr marL="171450" lvl="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0" name="직사각형 59"/>
          <p:cNvSpPr/>
          <p:nvPr/>
        </p:nvSpPr>
        <p:spPr>
          <a:xfrm>
            <a:off x="1283046" y="1166555"/>
            <a:ext cx="7952333"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rPr>
              <a:t>None</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8121352" y="1693257"/>
            <a:ext cx="1512168" cy="553998"/>
          </a:xfrm>
          <a:prstGeom prst="rect">
            <a:avLst/>
          </a:prstGeom>
        </p:spPr>
        <p:txBody>
          <a:bodyPr wrap="square">
            <a:spAutoFit/>
          </a:bodyPr>
          <a:lstStyle/>
          <a:p>
            <a:pPr marL="171450" lvl="0" indent="-171450" algn="l" fontAlgn="auto">
              <a:spcBef>
                <a:spcPts val="0"/>
              </a:spcBef>
              <a:spcAft>
                <a:spcPts val="0"/>
              </a:spcAft>
              <a:buFontTx/>
              <a:buChar char="-"/>
              <a:defRPr/>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information internal / external source list</a:t>
            </a:r>
          </a:p>
        </p:txBody>
      </p:sp>
      <p:sp>
        <p:nvSpPr>
          <p:cNvPr id="34" name="직사각형 33"/>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21434-7:v1.0</a:t>
            </a:r>
          </a:p>
          <a:p>
            <a:pPr marL="171450" indent="-171450"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35" name="직사각형 34"/>
          <p:cNvSpPr/>
          <p:nvPr/>
        </p:nvSpPr>
        <p:spPr>
          <a:xfrm>
            <a:off x="3759344" y="1700808"/>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monitor internal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external source for collecting Cybersecurity information of LGE product. </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Vulnerability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manager take actions if a Cybersecurity information affects LGE produ</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ct</a:t>
            </a:r>
            <a:endPar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updates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list of internal and external sources for collection of cybersecurity information.</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updates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list of triage for vulnerabilities that related LGE products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manages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criteria to determine cybersecurity event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monitors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information from internal and external sources.</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triages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information based on defined triggers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identifies cybersecurity events if the Cybersecurity information related LGE product </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determines if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the cybersecurity events belongs to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an emergency condition</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6" name="직사각형 3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LG스마트체 Regular" panose="020B0600000101010101" pitchFamily="50" charset="-127"/>
              <a:ea typeface="LG스마트체 Regular" panose="020B0600000101010101" pitchFamily="50" charset="-127"/>
            </a:endParaRPr>
          </a:p>
        </p:txBody>
      </p:sp>
      <p:cxnSp>
        <p:nvCxnSpPr>
          <p:cNvPr id="37" name="직선 연결선 3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6803" y="1830016"/>
            <a:ext cx="2523448"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6-4. Cybersecurity</a:t>
            </a:r>
            <a:r>
              <a:rPr lang="ko-KR" altLang="en-US" sz="9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Information monitoring</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3" name="TextBox 42"/>
          <p:cNvSpPr txBox="1"/>
          <p:nvPr/>
        </p:nvSpPr>
        <p:spPr>
          <a:xfrm>
            <a:off x="1816839" y="2058407"/>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1265294" y="6031977"/>
            <a:ext cx="7952333"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VTM</a:t>
            </a:r>
            <a:r>
              <a:rPr kumimoji="0" lang="en-US" altLang="ko-KR" sz="1000" dirty="0" smtClean="0">
                <a:latin typeface="LG스마트체 Regular" panose="020B0600000101010101" pitchFamily="50" charset="-127"/>
                <a:ea typeface="LG스마트체 Regular" panose="020B0600000101010101" pitchFamily="50" charset="-127"/>
              </a:rPr>
              <a:t>]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Identify </a:t>
            </a:r>
            <a:r>
              <a:rPr kumimoji="0" lang="en-US" altLang="ko-KR" sz="1000" dirty="0">
                <a:solidFill>
                  <a:srgbClr val="FF0000"/>
                </a:solidFill>
                <a:latin typeface="LG스마트체 Regular" panose="020B0600000101010101" pitchFamily="50" charset="-127"/>
                <a:ea typeface="LG스마트체 Regular" panose="020B0600000101010101" pitchFamily="50" charset="-127"/>
              </a:rPr>
              <a:t>the Cybersecurity information that need to analyze for vulnerability response. </a:t>
            </a:r>
          </a:p>
        </p:txBody>
      </p:sp>
      <p:sp>
        <p:nvSpPr>
          <p:cNvPr id="39" name="직사각형 38"/>
          <p:cNvSpPr/>
          <p:nvPr/>
        </p:nvSpPr>
        <p:spPr>
          <a:xfrm>
            <a:off x="704496" y="2276872"/>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monitor  internal / external sources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다이아몬드 45"/>
          <p:cNvSpPr/>
          <p:nvPr/>
        </p:nvSpPr>
        <p:spPr>
          <a:xfrm>
            <a:off x="544036" y="3501056"/>
            <a:ext cx="1224000" cy="432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Related to LGE products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8" name="직선 화살표 연결선 47"/>
          <p:cNvCxnSpPr>
            <a:stCxn id="46" idx="2"/>
            <a:endCxn id="42" idx="0"/>
          </p:cNvCxnSpPr>
          <p:nvPr/>
        </p:nvCxnSpPr>
        <p:spPr>
          <a:xfrm flipH="1">
            <a:off x="1156020" y="3933056"/>
            <a:ext cx="16" cy="216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 48"/>
          <p:cNvCxnSpPr>
            <a:stCxn id="73" idx="3"/>
            <a:endCxn id="55" idx="0"/>
          </p:cNvCxnSpPr>
          <p:nvPr/>
        </p:nvCxnSpPr>
        <p:spPr>
          <a:xfrm>
            <a:off x="1768036" y="3068984"/>
            <a:ext cx="977611" cy="4680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63352" y="3228945"/>
            <a:ext cx="32733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2295647" y="4869160"/>
            <a:ext cx="90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6-5] Initial vulnerability analysis</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1637138" y="2868905"/>
            <a:ext cx="300083"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2295647" y="3537032"/>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Finish monitoring &amp; analysis</a:t>
            </a:r>
            <a:endParaRPr lang="en-US" altLang="ko-KR" sz="700" strike="sngStrike"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6" name="직선 화살표 연결선 55"/>
          <p:cNvCxnSpPr>
            <a:stCxn id="39" idx="2"/>
            <a:endCxn id="73" idx="0"/>
          </p:cNvCxnSpPr>
          <p:nvPr/>
        </p:nvCxnSpPr>
        <p:spPr>
          <a:xfrm>
            <a:off x="1154496" y="2636872"/>
            <a:ext cx="1540" cy="216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55" idx="3"/>
            <a:endCxn id="39" idx="3"/>
          </p:cNvCxnSpPr>
          <p:nvPr/>
        </p:nvCxnSpPr>
        <p:spPr>
          <a:xfrm flipH="1" flipV="1">
            <a:off x="1604496" y="2456872"/>
            <a:ext cx="1591151" cy="1260160"/>
          </a:xfrm>
          <a:prstGeom prst="bentConnector3">
            <a:avLst>
              <a:gd name="adj1" fmla="val -143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p:cNvSpPr/>
          <p:nvPr/>
        </p:nvSpPr>
        <p:spPr>
          <a:xfrm>
            <a:off x="544036" y="2852984"/>
            <a:ext cx="1224000" cy="432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Cybersecurity Information triage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4" name="직선 화살표 연결선 73"/>
          <p:cNvCxnSpPr>
            <a:stCxn id="73" idx="2"/>
            <a:endCxn id="46" idx="0"/>
          </p:cNvCxnSpPr>
          <p:nvPr/>
        </p:nvCxnSpPr>
        <p:spPr>
          <a:xfrm>
            <a:off x="1156036" y="3284984"/>
            <a:ext cx="0" cy="216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p:cNvCxnSpPr>
            <a:stCxn id="46" idx="3"/>
            <a:endCxn id="55" idx="1"/>
          </p:cNvCxnSpPr>
          <p:nvPr/>
        </p:nvCxnSpPr>
        <p:spPr>
          <a:xfrm flipV="1">
            <a:off x="1768036" y="3717032"/>
            <a:ext cx="527611" cy="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19379" y="4578933"/>
            <a:ext cx="32733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1672029" y="4173634"/>
            <a:ext cx="300083"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2" name="다이아몬드 41"/>
          <p:cNvSpPr/>
          <p:nvPr/>
        </p:nvSpPr>
        <p:spPr>
          <a:xfrm>
            <a:off x="544020" y="4149128"/>
            <a:ext cx="1224000" cy="432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Emergency Condition?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5" name="직선 화살표 연결선 44"/>
          <p:cNvCxnSpPr>
            <a:stCxn id="42" idx="2"/>
            <a:endCxn id="51" idx="0"/>
          </p:cNvCxnSpPr>
          <p:nvPr/>
        </p:nvCxnSpPr>
        <p:spPr>
          <a:xfrm>
            <a:off x="1156020" y="4581128"/>
            <a:ext cx="1673"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p:cNvSpPr/>
          <p:nvPr/>
        </p:nvSpPr>
        <p:spPr>
          <a:xfrm>
            <a:off x="707693" y="4869160"/>
            <a:ext cx="9000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6-10] Emergency Incident Response</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a:off x="1161698" y="3880277"/>
            <a:ext cx="32733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635484" y="3520237"/>
            <a:ext cx="300083"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759344" y="5395282"/>
            <a:ext cx="4320480" cy="553998"/>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[Emergency Condition]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OEM or Government organization request emergency response.</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hacker successfully attacked LGE product through the media.</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69" name="꺾인 연결선 68"/>
          <p:cNvCxnSpPr>
            <a:endCxn id="52" idx="0"/>
          </p:cNvCxnSpPr>
          <p:nvPr/>
        </p:nvCxnSpPr>
        <p:spPr>
          <a:xfrm>
            <a:off x="1723617" y="4365104"/>
            <a:ext cx="1022030" cy="5040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0206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5</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Initial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Vulnerability analysis</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4" name="모서리가 둥근 직사각형 4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b="1" dirty="0" smtClean="0">
                <a:latin typeface="LG스마트체 Regular" panose="020B0600000101010101" pitchFamily="50" charset="-127"/>
                <a:ea typeface="LG스마트체 Regular" panose="020B0600000101010101" pitchFamily="50" charset="-127"/>
              </a:rPr>
              <a:t>analyzes </a:t>
            </a:r>
            <a:r>
              <a:rPr kumimoji="0" lang="en-US" altLang="ko-KR" b="1" dirty="0">
                <a:latin typeface="LG스마트체 Regular" panose="020B0600000101010101" pitchFamily="50" charset="-127"/>
                <a:ea typeface="LG스마트체 Regular" panose="020B0600000101010101" pitchFamily="50" charset="-127"/>
              </a:rPr>
              <a:t>cybersecurity events </a:t>
            </a:r>
            <a:r>
              <a:rPr kumimoji="0" lang="en-US" altLang="ko-KR" b="1" dirty="0" smtClean="0">
                <a:latin typeface="LG스마트체 Regular" panose="020B0600000101010101" pitchFamily="50" charset="-127"/>
                <a:ea typeface="LG스마트체 Regular" panose="020B0600000101010101" pitchFamily="50" charset="-127"/>
              </a:rPr>
              <a:t>for sharing results with cybersecurity managers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3800872" y="1772816"/>
            <a:ext cx="4320480" cy="3785652"/>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CSVTM</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makes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initial v</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ulnerability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analysis report based 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events</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conducts initial vulnerability analysis based 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events</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identifies affected products from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cybersecurity events,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if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product has defect or characteristic that can lead to undesirable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behavior.</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makes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initial vulnerability analysis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shares initial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vulnerability analysis report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together with affected products</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share vulnerability information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with OEM for products in Development, if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coming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from the OEM</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Initial vulnerability analysis report shall include the following]</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Related vulnerabilities information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Technical analysis results from security point of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view</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List of products that may be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affected</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[Cases of the affected product is a product in development.]</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During the analysis, if it is confirmed that the affected product is a product under development, it is processed in accordance with PA 6-11, PA 6-13.</a:t>
            </a:r>
          </a:p>
        </p:txBody>
      </p:sp>
      <p:sp>
        <p:nvSpPr>
          <p:cNvPr id="54" name="직사각형 53"/>
          <p:cNvSpPr/>
          <p:nvPr/>
        </p:nvSpPr>
        <p:spPr>
          <a:xfrm>
            <a:off x="1150321"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VTM</a:t>
            </a:r>
            <a:r>
              <a:rPr kumimoji="0" lang="en-US" altLang="ko-KR" sz="1000" dirty="0" smtClean="0">
                <a:latin typeface="LG스마트체 Regular" panose="020B0600000101010101" pitchFamily="50" charset="-127"/>
                <a:ea typeface="LG스마트체 Regular" panose="020B0600000101010101" pitchFamily="50" charset="-127"/>
              </a:rPr>
              <a:t>] Completes initial analysis report </a:t>
            </a:r>
            <a:r>
              <a:rPr kumimoji="0" lang="en-US" altLang="ko-KR" sz="1000" dirty="0">
                <a:latin typeface="LG스마트체 Regular" panose="020B0600000101010101" pitchFamily="50" charset="-127"/>
                <a:ea typeface="LG스마트체 Regular" panose="020B0600000101010101" pitchFamily="50" charset="-127"/>
              </a:rPr>
              <a:t>and </a:t>
            </a:r>
            <a:r>
              <a:rPr kumimoji="0" lang="en-US" altLang="ko-KR" sz="1000" dirty="0" smtClean="0">
                <a:latin typeface="LG스마트체 Regular" panose="020B0600000101010101" pitchFamily="50" charset="-127"/>
                <a:ea typeface="LG스마트체 Regular" panose="020B0600000101010101" pitchFamily="50" charset="-127"/>
              </a:rPr>
              <a:t>share with CSM.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60" name="직선 연결선 59"/>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29306" y="1830016"/>
            <a:ext cx="197842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6-5. Initial Vulnerability analysis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TextBox 71"/>
          <p:cNvSpPr txBox="1"/>
          <p:nvPr/>
        </p:nvSpPr>
        <p:spPr>
          <a:xfrm>
            <a:off x="1266302" y="2079989"/>
            <a:ext cx="558166" cy="230832"/>
          </a:xfrm>
          <a:prstGeom prst="rect">
            <a:avLst/>
          </a:prstGeom>
          <a:noFill/>
          <a:ln>
            <a:noFill/>
          </a:ln>
        </p:spPr>
        <p:txBody>
          <a:bodyPr wrap="none" rtlCol="0">
            <a:spAutoFit/>
          </a:bodyPr>
          <a:lstStyle/>
          <a:p>
            <a:r>
              <a:rPr kumimoji="0" lang="en-US" altLang="ko-KR" sz="9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73" name="TextBox 72"/>
          <p:cNvSpPr txBox="1"/>
          <p:nvPr/>
        </p:nvSpPr>
        <p:spPr>
          <a:xfrm>
            <a:off x="2765420" y="2079989"/>
            <a:ext cx="72648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 /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4" name="직선 연결선 73"/>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직사각형 82"/>
          <p:cNvSpPr/>
          <p:nvPr/>
        </p:nvSpPr>
        <p:spPr>
          <a:xfrm>
            <a:off x="8137525" y="3307050"/>
            <a:ext cx="1495995"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Initial vulnerability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report</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Affected product list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6" name="직사각형 85"/>
          <p:cNvSpPr/>
          <p:nvPr/>
        </p:nvSpPr>
        <p:spPr>
          <a:xfrm>
            <a:off x="8121352" y="1700808"/>
            <a:ext cx="1656184"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events</a:t>
            </a:r>
          </a:p>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LGE product list</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Product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information</a:t>
            </a:r>
          </a:p>
        </p:txBody>
      </p:sp>
      <p:sp>
        <p:nvSpPr>
          <p:cNvPr id="88" name="직사각형 87"/>
          <p:cNvSpPr/>
          <p:nvPr/>
        </p:nvSpPr>
        <p:spPr>
          <a:xfrm>
            <a:off x="1373207" y="1134304"/>
            <a:ext cx="8260313" cy="246221"/>
          </a:xfrm>
          <a:prstGeom prst="rect">
            <a:avLst/>
          </a:prstGeom>
        </p:spPr>
        <p:txBody>
          <a:bodyPr wrap="squar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Cybersecurity event evaluation proved </a:t>
            </a:r>
            <a:r>
              <a:rPr kumimoji="0" lang="en-US" altLang="ko-KR" sz="1000" dirty="0">
                <a:latin typeface="LG스마트체 Regular" panose="020B0600000101010101" pitchFamily="50" charset="-127"/>
                <a:ea typeface="LG스마트체 Regular" panose="020B0600000101010101" pitchFamily="50" charset="-127"/>
              </a:rPr>
              <a:t>the Cybersecurity information affects </a:t>
            </a:r>
            <a:r>
              <a:rPr kumimoji="0" lang="en-US" altLang="ko-KR" sz="1000" dirty="0" smtClean="0">
                <a:latin typeface="LG스마트체 Regular" panose="020B0600000101010101" pitchFamily="50" charset="-127"/>
                <a:ea typeface="LG스마트체 Regular" panose="020B0600000101010101" pitchFamily="50" charset="-127"/>
              </a:rPr>
              <a:t>LGE products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35" name="직선 연결선 34"/>
          <p:cNvCxnSpPr/>
          <p:nvPr/>
        </p:nvCxnSpPr>
        <p:spPr>
          <a:xfrm>
            <a:off x="416496" y="370055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1064568" y="2348742"/>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Analyze cybersecurity events</a:t>
            </a:r>
          </a:p>
        </p:txBody>
      </p:sp>
      <p:sp>
        <p:nvSpPr>
          <p:cNvPr id="37" name="직사각형 36"/>
          <p:cNvSpPr/>
          <p:nvPr/>
        </p:nvSpPr>
        <p:spPr>
          <a:xfrm>
            <a:off x="1064568" y="355654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Make initial </a:t>
            </a:r>
            <a:r>
              <a:rPr lang="en-US" altLang="ko-KR" sz="700" dirty="0">
                <a:solidFill>
                  <a:srgbClr val="000000"/>
                </a:solidFill>
                <a:latin typeface="LG스마트체 Regular" panose="020B0600000101010101" pitchFamily="50" charset="-127"/>
                <a:ea typeface="LG스마트체 Regular" panose="020B0600000101010101" pitchFamily="50" charset="-127"/>
              </a:rPr>
              <a:t>vulnerability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analysis report</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1064568" y="2924944"/>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Identify affected products</a:t>
            </a:r>
          </a:p>
        </p:txBody>
      </p:sp>
      <p:cxnSp>
        <p:nvCxnSpPr>
          <p:cNvPr id="39" name="직선 화살표 연결선 32"/>
          <p:cNvCxnSpPr>
            <a:stCxn id="36" idx="2"/>
          </p:cNvCxnSpPr>
          <p:nvPr/>
        </p:nvCxnSpPr>
        <p:spPr>
          <a:xfrm>
            <a:off x="1554618" y="2708742"/>
            <a:ext cx="0" cy="1972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32"/>
          <p:cNvCxnSpPr>
            <a:stCxn id="38" idx="2"/>
          </p:cNvCxnSpPr>
          <p:nvPr/>
        </p:nvCxnSpPr>
        <p:spPr>
          <a:xfrm>
            <a:off x="1554618" y="3284944"/>
            <a:ext cx="0" cy="2641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32"/>
          <p:cNvCxnSpPr>
            <a:stCxn id="37" idx="2"/>
          </p:cNvCxnSpPr>
          <p:nvPr/>
        </p:nvCxnSpPr>
        <p:spPr>
          <a:xfrm>
            <a:off x="1554618" y="3916540"/>
            <a:ext cx="0" cy="24008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2630149" y="5380980"/>
            <a:ext cx="980100" cy="360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6-6</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Triggers Incident Response</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1064568" y="4149080"/>
            <a:ext cx="980100" cy="327273"/>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Share </a:t>
            </a:r>
            <a:r>
              <a:rPr lang="en-US" altLang="ko-KR" sz="700" dirty="0">
                <a:solidFill>
                  <a:srgbClr val="000000"/>
                </a:solidFill>
                <a:latin typeface="LG스마트체 Regular" panose="020B0600000101010101" pitchFamily="50" charset="-127"/>
                <a:ea typeface="LG스마트체 Regular" panose="020B0600000101010101" pitchFamily="50" charset="-127"/>
              </a:rPr>
              <a:t>vulnerability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information</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7" name="꺾인 연결선 46"/>
          <p:cNvCxnSpPr>
            <a:stCxn id="56" idx="3"/>
            <a:endCxn id="43" idx="0"/>
          </p:cNvCxnSpPr>
          <p:nvPr/>
        </p:nvCxnSpPr>
        <p:spPr>
          <a:xfrm>
            <a:off x="2148618" y="4895375"/>
            <a:ext cx="971581" cy="4856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32"/>
          <p:cNvCxnSpPr/>
          <p:nvPr/>
        </p:nvCxnSpPr>
        <p:spPr>
          <a:xfrm>
            <a:off x="1560386" y="4439898"/>
            <a:ext cx="0" cy="24008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p:cNvSpPr/>
          <p:nvPr/>
        </p:nvSpPr>
        <p:spPr>
          <a:xfrm>
            <a:off x="960618" y="4679375"/>
            <a:ext cx="1188000" cy="432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Affected Product is after SOP?  </a:t>
            </a:r>
            <a:endParaRPr lang="ko-KR" altLang="en-US" sz="700" dirty="0">
              <a:solidFill>
                <a:srgbClr val="FF0000"/>
              </a:solidFill>
              <a:latin typeface="LG스마트체 Regular" panose="020B0600000101010101" pitchFamily="50" charset="-127"/>
              <a:ea typeface="LG스마트체 Regular" panose="020B0600000101010101" pitchFamily="50" charset="-127"/>
            </a:endParaRPr>
          </a:p>
        </p:txBody>
      </p:sp>
      <p:sp>
        <p:nvSpPr>
          <p:cNvPr id="58" name="TextBox 57"/>
          <p:cNvSpPr txBox="1"/>
          <p:nvPr/>
        </p:nvSpPr>
        <p:spPr>
          <a:xfrm>
            <a:off x="2073862" y="4711077"/>
            <a:ext cx="327334"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Yes</a:t>
            </a:r>
            <a:endParaRPr lang="ko-KR" altLang="en-US" sz="700" dirty="0">
              <a:latin typeface="LG스마트체 Regular" panose="020B0600000101010101" pitchFamily="50" charset="-127"/>
              <a:ea typeface="LG스마트체 Regular" panose="020B0600000101010101" pitchFamily="50" charset="-127"/>
            </a:endParaRPr>
          </a:p>
        </p:txBody>
      </p:sp>
      <p:sp>
        <p:nvSpPr>
          <p:cNvPr id="63" name="TextBox 62"/>
          <p:cNvSpPr txBox="1"/>
          <p:nvPr/>
        </p:nvSpPr>
        <p:spPr>
          <a:xfrm>
            <a:off x="1559011" y="5144283"/>
            <a:ext cx="300083"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No</a:t>
            </a:r>
            <a:endParaRPr lang="ko-KR" altLang="en-US" sz="700" dirty="0">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1559258" y="5353723"/>
            <a:ext cx="980100" cy="37980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6-13</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HW update for products in Development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547105" y="5353723"/>
            <a:ext cx="980100" cy="37980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rgbClr val="000000"/>
                </a:solidFill>
                <a:latin typeface="LG스마트체 Regular" panose="020B0600000101010101" pitchFamily="50" charset="-127"/>
                <a:ea typeface="LG스마트체 Regular" panose="020B0600000101010101" pitchFamily="50" charset="-127"/>
              </a:rPr>
              <a:t>PA </a:t>
            </a:r>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6-11</a:t>
            </a:r>
            <a:endParaRPr lang="en-US" altLang="ko-KR" sz="700" b="1" dirty="0">
              <a:solidFill>
                <a:srgbClr val="000000"/>
              </a:solidFill>
              <a:latin typeface="LG스마트체 Regular" panose="020B0600000101010101" pitchFamily="50" charset="-127"/>
              <a:ea typeface="LG스마트체 Regular" panose="020B0600000101010101" pitchFamily="50" charset="-127"/>
            </a:endParaRPr>
          </a:p>
          <a:p>
            <a:r>
              <a:rPr lang="en-US" altLang="ko-KR" sz="700" b="1" dirty="0" smtClean="0">
                <a:solidFill>
                  <a:srgbClr val="000000"/>
                </a:solidFill>
                <a:latin typeface="LG스마트체 Regular" panose="020B0600000101010101" pitchFamily="50" charset="-127"/>
                <a:ea typeface="LG스마트체 Regular" panose="020B0600000101010101" pitchFamily="50" charset="-127"/>
              </a:rPr>
              <a:t>SW update for products in Development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9" name="꺾인 연결선 48"/>
          <p:cNvCxnSpPr>
            <a:stCxn id="56" idx="2"/>
            <a:endCxn id="48" idx="0"/>
          </p:cNvCxnSpPr>
          <p:nvPr/>
        </p:nvCxnSpPr>
        <p:spPr>
          <a:xfrm rot="5400000">
            <a:off x="1174713" y="4973818"/>
            <a:ext cx="242348" cy="5174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꺾인 연결선 49"/>
          <p:cNvCxnSpPr>
            <a:stCxn id="56" idx="2"/>
            <a:endCxn id="64" idx="0"/>
          </p:cNvCxnSpPr>
          <p:nvPr/>
        </p:nvCxnSpPr>
        <p:spPr>
          <a:xfrm rot="16200000" flipH="1">
            <a:off x="1680789" y="4985204"/>
            <a:ext cx="242348" cy="4946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2278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6</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Triggers Incident Response</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51" name="모서리가 둥근 직사각형 50"/>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593870"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Incident Response Manager review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initial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analysis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report and confirm affected product for response.</a:t>
            </a:r>
          </a:p>
        </p:txBody>
      </p:sp>
      <p:sp>
        <p:nvSpPr>
          <p:cNvPr id="45" name="직사각형 44"/>
          <p:cNvSpPr/>
          <p:nvPr/>
        </p:nvSpPr>
        <p:spPr>
          <a:xfrm>
            <a:off x="3800872" y="1772816"/>
            <a:ext cx="4392216" cy="3016210"/>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Architect(CSA)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and DEV confirm affected LGE product based on initial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analysis report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and If this is sure to affect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products, IR Manager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share initial vulnerability analysis report to CSA and DEV and stakeholders.</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 and DEV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review initial vulnerability analysis report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 communication channel with (Governance, Project) cybersecurity manager in OEM</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share and analyze initial vulnerability analysis report with DEV and stakeholders, if vulnerabilities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affect products</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DEV and stakeholders review initial vulnerability analysis report.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stakeholders confirm affected product by the information in the initial vulnerability analysis report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[Attention]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Initial vulnerability analysis report</a:t>
            </a:r>
            <a:r>
              <a:rPr kumimoji="0" lang="ko-KR" altLang="en-US"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should not be shared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to</a:t>
            </a:r>
            <a:r>
              <a:rPr kumimoji="0" lang="ko-KR" altLang="en-US"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OEM directly</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IR Manager communicates with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OEM contact point for vulnerability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response</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p:txBody>
      </p:sp>
      <p:sp>
        <p:nvSpPr>
          <p:cNvPr id="53" name="직사각형 52"/>
          <p:cNvSpPr/>
          <p:nvPr/>
        </p:nvSpPr>
        <p:spPr>
          <a:xfrm>
            <a:off x="1136576" y="6054023"/>
            <a:ext cx="8458710"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[IR Manager</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 Complete review and Completion of determining whether or not products are affected</a:t>
            </a:r>
          </a:p>
        </p:txBody>
      </p:sp>
      <p:sp>
        <p:nvSpPr>
          <p:cNvPr id="54" name="직사각형 53"/>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직선 연결선 54"/>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103044" y="1830016"/>
            <a:ext cx="183095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6-6.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Triggers Incident Response</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TextBox 72"/>
          <p:cNvSpPr txBox="1"/>
          <p:nvPr/>
        </p:nvSpPr>
        <p:spPr>
          <a:xfrm>
            <a:off x="582073" y="2079989"/>
            <a:ext cx="76655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IR Manager</a:t>
            </a:r>
          </a:p>
        </p:txBody>
      </p:sp>
      <p:sp>
        <p:nvSpPr>
          <p:cNvPr id="74" name="TextBox 73"/>
          <p:cNvSpPr txBox="1"/>
          <p:nvPr/>
        </p:nvSpPr>
        <p:spPr>
          <a:xfrm>
            <a:off x="1843681" y="2079989"/>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cs typeface="Arial"/>
              </a:rPr>
              <a:t>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TextBox 74"/>
          <p:cNvSpPr txBox="1"/>
          <p:nvPr/>
        </p:nvSpPr>
        <p:spPr>
          <a:xfrm>
            <a:off x="2730954" y="2079989"/>
            <a:ext cx="79541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Stakeholder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연결선 75"/>
          <p:cNvCxnSpPr/>
          <p:nvPr/>
        </p:nvCxnSpPr>
        <p:spPr>
          <a:xfrm>
            <a:off x="2576736" y="2054946"/>
            <a:ext cx="0" cy="37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8121352" y="3316922"/>
            <a:ext cx="1473934"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OEM (Governance, Project) contact point</a:t>
            </a:r>
          </a:p>
          <a:p>
            <a:pPr marL="171450" indent="-171450" algn="l" fontAlgn="auto">
              <a:spcBef>
                <a:spcPts val="0"/>
              </a:spcBef>
              <a:spcAft>
                <a:spcPts val="0"/>
              </a:spcAft>
              <a:buFontTx/>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Products list that affected by vulnerability</a:t>
            </a:r>
          </a:p>
        </p:txBody>
      </p:sp>
      <p:sp>
        <p:nvSpPr>
          <p:cNvPr id="91" name="직사각형 90"/>
          <p:cNvSpPr/>
          <p:nvPr/>
        </p:nvSpPr>
        <p:spPr>
          <a:xfrm>
            <a:off x="8121352" y="1705566"/>
            <a:ext cx="1473934" cy="1169551"/>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Initial vulnerability analysis report</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Related product list</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Related domain experts list</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Related Stakeholders list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92" name="직사각형 91"/>
          <p:cNvSpPr/>
          <p:nvPr/>
        </p:nvSpPr>
        <p:spPr>
          <a:xfrm>
            <a:off x="1373207" y="1134304"/>
            <a:ext cx="4615366" cy="246221"/>
          </a:xfrm>
          <a:prstGeom prst="rect">
            <a:avLst/>
          </a:prstGeom>
        </p:spPr>
        <p:txBody>
          <a:bodyPr wrap="none">
            <a:spAutoFit/>
          </a:bodyPr>
          <a:lstStyle/>
          <a:p>
            <a:pPr algn="l" fontAlgn="auto">
              <a:spcBef>
                <a:spcPts val="0"/>
              </a:spcBef>
              <a:spcAft>
                <a:spcPts val="0"/>
              </a:spcAft>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shares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initial analysis report to Cybersecurity Architect and Developer.</a:t>
            </a:r>
          </a:p>
        </p:txBody>
      </p:sp>
      <p:sp>
        <p:nvSpPr>
          <p:cNvPr id="43" name="직사각형 42"/>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46" name="직사각형 45"/>
          <p:cNvSpPr/>
          <p:nvPr/>
        </p:nvSpPr>
        <p:spPr>
          <a:xfrm>
            <a:off x="3873152" y="5373216"/>
            <a:ext cx="4200468" cy="553998"/>
          </a:xfrm>
          <a:prstGeom prst="rect">
            <a:avLst/>
          </a:prstGeom>
        </p:spPr>
        <p:txBody>
          <a:bodyPr wrap="square">
            <a:spAutoFit/>
          </a:bodyPr>
          <a:lstStyle/>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Stakeholder: IR manager, legal, qualification, marketing department, developer, ETC (all member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related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vulnerability) http</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://collab.lge.com/main/x/d_nUew</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47" name="직선 연결선 46"/>
          <p:cNvCxnSpPr/>
          <p:nvPr/>
        </p:nvCxnSpPr>
        <p:spPr>
          <a:xfrm>
            <a:off x="416496" y="371703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475304" y="5402954"/>
            <a:ext cx="9000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6-7</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Detailed incident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1604728" y="4209739"/>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Review Initial </a:t>
            </a:r>
            <a:r>
              <a:rPr lang="en-US" altLang="ko-KR" sz="700" dirty="0">
                <a:solidFill>
                  <a:srgbClr val="FF0000"/>
                </a:solidFill>
                <a:latin typeface="LG스마트체 Regular" panose="020B0600000101010101" pitchFamily="50" charset="-127"/>
                <a:ea typeface="LG스마트체 Regular" panose="020B0600000101010101" pitchFamily="50" charset="-127"/>
              </a:rPr>
              <a:t>vulnerability</a:t>
            </a:r>
            <a:r>
              <a:rPr lang="en-US" altLang="ko-KR" sz="700" dirty="0" smtClean="0">
                <a:solidFill>
                  <a:srgbClr val="FF0000"/>
                </a:solidFill>
                <a:latin typeface="LG스마트체 Regular" panose="020B0600000101010101" pitchFamily="50" charset="-127"/>
                <a:ea typeface="LG스마트체 Regular" panose="020B0600000101010101" pitchFamily="50" charset="-127"/>
              </a:rPr>
              <a:t> analysis report</a:t>
            </a:r>
            <a:endParaRPr lang="ko-KR" altLang="en-US" sz="700" dirty="0">
              <a:solidFill>
                <a:srgbClr val="FF0000"/>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488504" y="2419915"/>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Review Initial </a:t>
            </a:r>
            <a:r>
              <a:rPr lang="en-US" altLang="ko-KR" sz="700" dirty="0">
                <a:solidFill>
                  <a:srgbClr val="FF0000"/>
                </a:solidFill>
                <a:latin typeface="LG스마트체 Regular" panose="020B0600000101010101" pitchFamily="50" charset="-127"/>
                <a:ea typeface="LG스마트체 Regular" panose="020B0600000101010101" pitchFamily="50" charset="-127"/>
              </a:rPr>
              <a:t>vulnerability </a:t>
            </a:r>
            <a:r>
              <a:rPr lang="en-US" altLang="ko-KR" sz="700" dirty="0" smtClean="0">
                <a:solidFill>
                  <a:srgbClr val="FF0000"/>
                </a:solidFill>
                <a:latin typeface="LG스마트체 Regular" panose="020B0600000101010101" pitchFamily="50" charset="-127"/>
                <a:ea typeface="LG스마트체 Regular" panose="020B0600000101010101" pitchFamily="50" charset="-127"/>
              </a:rPr>
              <a:t>analysis report</a:t>
            </a:r>
            <a:endParaRPr lang="ko-KR" altLang="en-US" sz="700" dirty="0">
              <a:solidFill>
                <a:srgbClr val="FF0000"/>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488504" y="3016523"/>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OEM contact point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직사각형 55"/>
          <p:cNvSpPr/>
          <p:nvPr/>
        </p:nvSpPr>
        <p:spPr>
          <a:xfrm>
            <a:off x="488504" y="3613131"/>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Share Initial </a:t>
            </a:r>
            <a:r>
              <a:rPr lang="en-US" altLang="ko-KR" sz="700" dirty="0">
                <a:solidFill>
                  <a:srgbClr val="FF0000"/>
                </a:solidFill>
                <a:latin typeface="LG스마트체 Regular" panose="020B0600000101010101" pitchFamily="50" charset="-127"/>
                <a:ea typeface="LG스마트체 Regular" panose="020B0600000101010101" pitchFamily="50" charset="-127"/>
              </a:rPr>
              <a:t>vulnerability </a:t>
            </a:r>
            <a:r>
              <a:rPr lang="en-US" altLang="ko-KR" sz="700" dirty="0" smtClean="0">
                <a:solidFill>
                  <a:srgbClr val="FF0000"/>
                </a:solidFill>
                <a:latin typeface="LG스마트체 Regular" panose="020B0600000101010101" pitchFamily="50" charset="-127"/>
                <a:ea typeface="LG스마트체 Regular" panose="020B0600000101010101" pitchFamily="50" charset="-127"/>
              </a:rPr>
              <a:t>report to SWPL and DEV</a:t>
            </a:r>
            <a:endParaRPr lang="en-US" altLang="ko-KR" sz="700" dirty="0">
              <a:solidFill>
                <a:srgbClr val="FF0000"/>
              </a:solidFill>
              <a:latin typeface="LG스마트체 Regular" panose="020B0600000101010101" pitchFamily="50" charset="-127"/>
              <a:ea typeface="LG스마트체 Regular" panose="020B0600000101010101" pitchFamily="50" charset="-127"/>
            </a:endParaRPr>
          </a:p>
        </p:txBody>
      </p:sp>
      <p:cxnSp>
        <p:nvCxnSpPr>
          <p:cNvPr id="58" name="직선 화살표 연결선 32"/>
          <p:cNvCxnSpPr>
            <a:stCxn id="49" idx="2"/>
            <a:endCxn id="63" idx="0"/>
          </p:cNvCxnSpPr>
          <p:nvPr/>
        </p:nvCxnSpPr>
        <p:spPr>
          <a:xfrm>
            <a:off x="2054728" y="4569779"/>
            <a:ext cx="3280" cy="15536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32"/>
          <p:cNvCxnSpPr>
            <a:stCxn id="50" idx="2"/>
            <a:endCxn id="52" idx="0"/>
          </p:cNvCxnSpPr>
          <p:nvPr/>
        </p:nvCxnSpPr>
        <p:spPr>
          <a:xfrm>
            <a:off x="938504" y="2779955"/>
            <a:ext cx="0" cy="23656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32"/>
          <p:cNvCxnSpPr>
            <a:stCxn id="52" idx="2"/>
            <a:endCxn id="56" idx="0"/>
          </p:cNvCxnSpPr>
          <p:nvPr/>
        </p:nvCxnSpPr>
        <p:spPr>
          <a:xfrm>
            <a:off x="938504" y="3376563"/>
            <a:ext cx="0" cy="23656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32"/>
          <p:cNvCxnSpPr>
            <a:stCxn id="56" idx="2"/>
            <a:endCxn id="49" idx="1"/>
          </p:cNvCxnSpPr>
          <p:nvPr/>
        </p:nvCxnSpPr>
        <p:spPr>
          <a:xfrm rot="16200000" flipH="1">
            <a:off x="1063322" y="3848353"/>
            <a:ext cx="416588" cy="666224"/>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다이아몬드 62"/>
          <p:cNvSpPr/>
          <p:nvPr/>
        </p:nvSpPr>
        <p:spPr>
          <a:xfrm>
            <a:off x="1558492" y="4725144"/>
            <a:ext cx="999031" cy="49955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Need stakeholders help ?</a:t>
            </a:r>
            <a:endParaRPr lang="ko-KR" altLang="en-US" sz="800" dirty="0">
              <a:solidFill>
                <a:schemeClr val="tx1"/>
              </a:solidFill>
            </a:endParaRPr>
          </a:p>
        </p:txBody>
      </p:sp>
      <p:sp>
        <p:nvSpPr>
          <p:cNvPr id="64" name="직사각형 63"/>
          <p:cNvSpPr/>
          <p:nvPr/>
        </p:nvSpPr>
        <p:spPr>
          <a:xfrm>
            <a:off x="2684848" y="4797152"/>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Share request information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5" name="직선 화살표 연결선 32"/>
          <p:cNvCxnSpPr>
            <a:stCxn id="64" idx="2"/>
            <a:endCxn id="48" idx="3"/>
          </p:cNvCxnSpPr>
          <p:nvPr/>
        </p:nvCxnSpPr>
        <p:spPr>
          <a:xfrm rot="5400000">
            <a:off x="2042185" y="4490311"/>
            <a:ext cx="425782" cy="1759544"/>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32"/>
          <p:cNvCxnSpPr>
            <a:stCxn id="63" idx="2"/>
          </p:cNvCxnSpPr>
          <p:nvPr/>
        </p:nvCxnSpPr>
        <p:spPr>
          <a:xfrm>
            <a:off x="2058008" y="5224694"/>
            <a:ext cx="668" cy="374400"/>
          </a:xfrm>
          <a:prstGeom prst="straightConnector1">
            <a:avLst/>
          </a:prstGeom>
          <a:ln>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7" name="직선 화살표 연결선 32"/>
          <p:cNvCxnSpPr>
            <a:stCxn id="63" idx="3"/>
            <a:endCxn id="64" idx="1"/>
          </p:cNvCxnSpPr>
          <p:nvPr/>
        </p:nvCxnSpPr>
        <p:spPr>
          <a:xfrm>
            <a:off x="2557523" y="4974919"/>
            <a:ext cx="127325" cy="22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202657" y="4597097"/>
            <a:ext cx="702436"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help</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TextBox 59"/>
          <p:cNvSpPr txBox="1"/>
          <p:nvPr/>
        </p:nvSpPr>
        <p:spPr>
          <a:xfrm>
            <a:off x="2313645" y="4750581"/>
            <a:ext cx="327334"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2044217" y="5197783"/>
            <a:ext cx="300083"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1" name="TextBox 70"/>
          <p:cNvSpPr txBox="1"/>
          <p:nvPr/>
        </p:nvSpPr>
        <p:spPr>
          <a:xfrm>
            <a:off x="1129222" y="3392666"/>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p>
        </p:txBody>
      </p:sp>
    </p:spTree>
    <p:extLst>
      <p:ext uri="{BB962C8B-B14F-4D97-AF65-F5344CB8AC3E}">
        <p14:creationId xmlns:p14="http://schemas.microsoft.com/office/powerpoint/2010/main" val="4970036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7</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Detailed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incident analysis</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6" name="모서리가 둥근 직사각형 5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Incident Response managers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and domain experts conduct deep dive analysis to the affected product. </a:t>
            </a:r>
          </a:p>
        </p:txBody>
      </p:sp>
      <p:sp>
        <p:nvSpPr>
          <p:cNvPr id="51" name="직사각형 50"/>
          <p:cNvSpPr/>
          <p:nvPr/>
        </p:nvSpPr>
        <p:spPr>
          <a:xfrm>
            <a:off x="3800872" y="1678228"/>
            <a:ext cx="4275394" cy="4401205"/>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(Developer) conduct deep dive analysis of vulnerabilities related incident. After that Developer make report of deep dive analysis.</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 to Developer(DEV) checking similar products for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check similar product that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can be affected.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confirm what product is affected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 additional information to stakeholders if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they need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more information for analyzing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specify detail information in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 report.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share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 report to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stakeholders</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detailed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vulnerability report shall include the following</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Affected module by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Countermeasure opinion for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Reason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incidents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 rationale for a weakness that is not identified as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 incident shall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be specified in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 report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unknown vulnerability, risk assessment and treatment are made. Refer to the following links for the details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http://collab.lge.com/main/x/Ys1PWg</a:t>
            </a: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http://</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collab.lge.com/main/x/9Ceogg</a:t>
            </a: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http://collab.lge.com/main/x/ETg3Tw </a:t>
            </a:r>
          </a:p>
        </p:txBody>
      </p:sp>
      <p:sp>
        <p:nvSpPr>
          <p:cNvPr id="52" name="직사각형 51"/>
          <p:cNvSpPr/>
          <p:nvPr/>
        </p:nvSpPr>
        <p:spPr>
          <a:xfrm>
            <a:off x="8134603" y="3310518"/>
            <a:ext cx="1434616" cy="400110"/>
          </a:xfrm>
          <a:prstGeom prst="rect">
            <a:avLst/>
          </a:prstGeom>
        </p:spPr>
        <p:txBody>
          <a:bodyPr wrap="square">
            <a:spAutoFit/>
          </a:bodyPr>
          <a:lstStyle/>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analysis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3" name="직사각형 52"/>
          <p:cNvSpPr/>
          <p:nvPr/>
        </p:nvSpPr>
        <p:spPr>
          <a:xfrm>
            <a:off x="1452572" y="1142687"/>
            <a:ext cx="5280613"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Product affected by vulnerabilities in the initial analysis report and need deep dive analysis.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1136575" y="6032347"/>
            <a:ext cx="8432643"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[IR Manager] IR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manager and Developer finish deep dive analysis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incident and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make report</a:t>
            </a:r>
          </a:p>
        </p:txBody>
      </p:sp>
      <p:sp>
        <p:nvSpPr>
          <p:cNvPr id="58" name="직사각형 57"/>
          <p:cNvSpPr/>
          <p:nvPr/>
        </p:nvSpPr>
        <p:spPr>
          <a:xfrm>
            <a:off x="416496" y="1822758"/>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TextBox 73"/>
          <p:cNvSpPr txBox="1"/>
          <p:nvPr/>
        </p:nvSpPr>
        <p:spPr>
          <a:xfrm>
            <a:off x="1070979" y="1807950"/>
            <a:ext cx="189507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6-7. </a:t>
            </a:r>
            <a:r>
              <a:rPr lang="en-US" altLang="ko-KR" sz="900" dirty="0">
                <a:solidFill>
                  <a:schemeClr val="tx1"/>
                </a:solidFill>
                <a:latin typeface="LG스마트체 Regular" panose="020B0600000101010101" pitchFamily="50" charset="-127"/>
                <a:ea typeface="LG스마트체 Regular" panose="020B0600000101010101" pitchFamily="50" charset="-127"/>
              </a:rPr>
              <a:t>Detailed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incident analysis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8121352" y="1691954"/>
            <a:ext cx="1447866" cy="861774"/>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Initial analysis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Additional information related incident</a:t>
            </a:r>
          </a:p>
        </p:txBody>
      </p:sp>
      <p:sp>
        <p:nvSpPr>
          <p:cNvPr id="45" name="직사각형 44"/>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21434-8:v1.0</a:t>
            </a:r>
          </a:p>
        </p:txBody>
      </p:sp>
      <p:cxnSp>
        <p:nvCxnSpPr>
          <p:cNvPr id="47" name="직선 연결선 46"/>
          <p:cNvCxnSpPr/>
          <p:nvPr/>
        </p:nvCxnSpPr>
        <p:spPr>
          <a:xfrm>
            <a:off x="416496" y="2038782"/>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416496" y="225480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82079" y="2057923"/>
            <a:ext cx="76655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IR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1843682" y="2057923"/>
            <a:ext cx="401072"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a:off x="2619659" y="2044684"/>
            <a:ext cx="1000876" cy="2308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Stakeholder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연결선 61"/>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1604728" y="386113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detailed analysis of incident</a:t>
            </a:r>
          </a:p>
        </p:txBody>
      </p:sp>
      <p:sp>
        <p:nvSpPr>
          <p:cNvPr id="65" name="직사각형 64"/>
          <p:cNvSpPr/>
          <p:nvPr/>
        </p:nvSpPr>
        <p:spPr>
          <a:xfrm>
            <a:off x="1604728" y="2924984"/>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similar product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604728" y="437946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additional information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화살표 연결선 32"/>
          <p:cNvCxnSpPr>
            <a:stCxn id="64" idx="2"/>
            <a:endCxn id="66" idx="0"/>
          </p:cNvCxnSpPr>
          <p:nvPr/>
        </p:nvCxnSpPr>
        <p:spPr>
          <a:xfrm>
            <a:off x="2054728" y="4221131"/>
            <a:ext cx="0" cy="15833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70097" y="437946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share additional information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1604728" y="489779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make a detailed analysis report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0" name="직선 화살표 연결선 32"/>
          <p:cNvCxnSpPr>
            <a:stCxn id="66" idx="3"/>
            <a:endCxn id="68" idx="1"/>
          </p:cNvCxnSpPr>
          <p:nvPr/>
        </p:nvCxnSpPr>
        <p:spPr>
          <a:xfrm>
            <a:off x="2504728" y="4559461"/>
            <a:ext cx="1653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32"/>
          <p:cNvCxnSpPr>
            <a:stCxn id="68" idx="2"/>
            <a:endCxn id="69" idx="3"/>
          </p:cNvCxnSpPr>
          <p:nvPr/>
        </p:nvCxnSpPr>
        <p:spPr>
          <a:xfrm rot="5400000">
            <a:off x="2643248" y="4600942"/>
            <a:ext cx="338330" cy="615369"/>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다이아몬드 71"/>
          <p:cNvSpPr/>
          <p:nvPr/>
        </p:nvSpPr>
        <p:spPr>
          <a:xfrm>
            <a:off x="471454" y="3305627"/>
            <a:ext cx="996356"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product list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952454" y="3861048"/>
            <a:ext cx="544162"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화살표 연결선 32"/>
          <p:cNvCxnSpPr>
            <a:stCxn id="65" idx="2"/>
            <a:endCxn id="72" idx="3"/>
          </p:cNvCxnSpPr>
          <p:nvPr/>
        </p:nvCxnSpPr>
        <p:spPr>
          <a:xfrm rot="5400000">
            <a:off x="1651654" y="3101140"/>
            <a:ext cx="219230" cy="586918"/>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32"/>
          <p:cNvCxnSpPr>
            <a:stCxn id="72" idx="2"/>
            <a:endCxn id="64" idx="1"/>
          </p:cNvCxnSpPr>
          <p:nvPr/>
        </p:nvCxnSpPr>
        <p:spPr>
          <a:xfrm rot="16200000" flipH="1">
            <a:off x="1118015" y="3554418"/>
            <a:ext cx="338330" cy="635096"/>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32"/>
          <p:cNvCxnSpPr>
            <a:stCxn id="72" idx="1"/>
            <a:endCxn id="65" idx="1"/>
          </p:cNvCxnSpPr>
          <p:nvPr/>
        </p:nvCxnSpPr>
        <p:spPr>
          <a:xfrm rot="10800000" flipH="1">
            <a:off x="471454" y="3104984"/>
            <a:ext cx="1133274" cy="399230"/>
          </a:xfrm>
          <a:prstGeom prst="bentConnector3">
            <a:avLst>
              <a:gd name="adj1" fmla="val -10525"/>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186186" y="3584049"/>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직사각형 84"/>
          <p:cNvSpPr/>
          <p:nvPr/>
        </p:nvSpPr>
        <p:spPr>
          <a:xfrm>
            <a:off x="519632" y="242088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to check similar products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3" name="직사각형 92"/>
          <p:cNvSpPr/>
          <p:nvPr/>
        </p:nvSpPr>
        <p:spPr>
          <a:xfrm>
            <a:off x="1599566" y="541868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Share detailed analysis report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5" name="직선 화살표 연결선 32"/>
          <p:cNvCxnSpPr>
            <a:stCxn id="69" idx="2"/>
            <a:endCxn id="93" idx="0"/>
          </p:cNvCxnSpPr>
          <p:nvPr/>
        </p:nvCxnSpPr>
        <p:spPr>
          <a:xfrm flipH="1">
            <a:off x="2049566" y="5257791"/>
            <a:ext cx="5162" cy="1608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32"/>
          <p:cNvCxnSpPr>
            <a:stCxn id="85" idx="3"/>
            <a:endCxn id="65" idx="0"/>
          </p:cNvCxnSpPr>
          <p:nvPr/>
        </p:nvCxnSpPr>
        <p:spPr>
          <a:xfrm>
            <a:off x="1419632" y="2600888"/>
            <a:ext cx="635096" cy="324096"/>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3873152" y="4509120"/>
            <a:ext cx="4200468" cy="246221"/>
          </a:xfrm>
          <a:prstGeom prst="rect">
            <a:avLst/>
          </a:prstGeom>
        </p:spPr>
        <p:txBody>
          <a:bodyPr wrap="square">
            <a:spAutoFit/>
          </a:bodyPr>
          <a:lstStyle/>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Stakeholder: http</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://collab.lge.com/main/x/d_nUew</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Tree>
    <p:extLst>
      <p:ext uri="{BB962C8B-B14F-4D97-AF65-F5344CB8AC3E}">
        <p14:creationId xmlns:p14="http://schemas.microsoft.com/office/powerpoint/2010/main" val="23343841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Prepare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incident countermeasure</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0" name="모서리가 둥근 직사각형 6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68" name="직사각형 67"/>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manager</a:t>
            </a:r>
            <a:r>
              <a:rPr kumimoji="0" lang="ko-KR" altLang="en-US"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makes plan for incident response with</a:t>
            </a:r>
            <a:r>
              <a:rPr kumimoji="0" lang="ko-KR" altLang="en-US"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stakeholder.</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50750"/>
            <a:ext cx="4392216" cy="3016210"/>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makes incident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response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 of product and share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plan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to stakeholders. Stakeholders review and send opinion to cybersecurity manager</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prepares countermeasures based on detailed analysis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contacts the OEM's response manager for sharing plan and countermeasures.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legal person in charge checks if necessary for legal issues in countermeasures and issues in contract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Marketing staff prepares a response to the media for countermeasures.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prepares to implement countermeasures, if need implementation.</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Countermeasure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plan shall include the following</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Action plan </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schedule of product</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Countermeasure </a:t>
            </a:r>
          </a:p>
        </p:txBody>
      </p:sp>
      <p:sp>
        <p:nvSpPr>
          <p:cNvPr id="46" name="직사각형 45"/>
          <p:cNvSpPr/>
          <p:nvPr/>
        </p:nvSpPr>
        <p:spPr>
          <a:xfrm>
            <a:off x="377952" y="1820751"/>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867408" y="1807950"/>
            <a:ext cx="2302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6-8. </a:t>
            </a:r>
            <a:r>
              <a:rPr lang="en-US" altLang="ko-KR" sz="900" dirty="0">
                <a:solidFill>
                  <a:schemeClr val="tx1"/>
                </a:solidFill>
                <a:latin typeface="LG스마트체 Regular" panose="020B0600000101010101" pitchFamily="50" charset="-127"/>
                <a:ea typeface="LG스마트체 Regular" panose="020B0600000101010101" pitchFamily="50" charset="-127"/>
              </a:rPr>
              <a:t>Prepare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incident countermeasure</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1369758" y="1149594"/>
            <a:ext cx="3143809" cy="246221"/>
          </a:xfrm>
          <a:prstGeom prst="rect">
            <a:avLst/>
          </a:prstGeom>
        </p:spPr>
        <p:txBody>
          <a:bodyPr wrap="non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Detailed analysis report for the affected products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1108926" y="6052712"/>
            <a:ext cx="8523507"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IR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makes final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response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plan and all stakeholder confirm action plan in the final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response plan.</a:t>
            </a:r>
          </a:p>
        </p:txBody>
      </p:sp>
      <p:sp>
        <p:nvSpPr>
          <p:cNvPr id="83" name="직사각형 82"/>
          <p:cNvSpPr/>
          <p:nvPr/>
        </p:nvSpPr>
        <p:spPr>
          <a:xfrm>
            <a:off x="8065528" y="1689182"/>
            <a:ext cx="1672990"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Detailed analysis report of product</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4" name="직사각형 83"/>
          <p:cNvSpPr/>
          <p:nvPr/>
        </p:nvSpPr>
        <p:spPr>
          <a:xfrm>
            <a:off x="8065528" y="3277101"/>
            <a:ext cx="1672990" cy="400110"/>
          </a:xfrm>
          <a:prstGeom prst="rect">
            <a:avLst/>
          </a:prstGeom>
        </p:spPr>
        <p:txBody>
          <a:bodyPr wrap="square">
            <a:spAutoFit/>
          </a:bodyPr>
          <a:lstStyle/>
          <a:p>
            <a:pPr marL="92075"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Incident response action 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40" name="직선 연결선 39"/>
          <p:cNvCxnSpPr/>
          <p:nvPr/>
        </p:nvCxnSpPr>
        <p:spPr>
          <a:xfrm>
            <a:off x="377952" y="2032880"/>
            <a:ext cx="3336695" cy="2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660945" y="2057923"/>
            <a:ext cx="76655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IR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3" name="TextBox 42"/>
          <p:cNvSpPr txBox="1"/>
          <p:nvPr/>
        </p:nvSpPr>
        <p:spPr>
          <a:xfrm>
            <a:off x="2730960" y="2057923"/>
            <a:ext cx="79541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Stakeholder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7" name="직선 연결선 46"/>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직사각형 49"/>
          <p:cNvSpPr/>
          <p:nvPr/>
        </p:nvSpPr>
        <p:spPr>
          <a:xfrm>
            <a:off x="1604728" y="5373216"/>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countermeasure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1604728" y="242092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initial incident response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2720752" y="3011200"/>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initial incident response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2720752" y="3601472"/>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Feedback about plan </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1604728" y="4191744"/>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incident response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직선 화살표 연결선 32"/>
          <p:cNvCxnSpPr>
            <a:stCxn id="52" idx="2"/>
            <a:endCxn id="53" idx="0"/>
          </p:cNvCxnSpPr>
          <p:nvPr/>
        </p:nvCxnSpPr>
        <p:spPr>
          <a:xfrm>
            <a:off x="3170752" y="3371200"/>
            <a:ext cx="0" cy="23027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32"/>
          <p:cNvCxnSpPr>
            <a:stCxn id="54" idx="2"/>
            <a:endCxn id="59" idx="0"/>
          </p:cNvCxnSpPr>
          <p:nvPr/>
        </p:nvCxnSpPr>
        <p:spPr>
          <a:xfrm>
            <a:off x="2054728" y="4551744"/>
            <a:ext cx="0" cy="23027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1604728" y="4782016"/>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Share final incident response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화살표 연결선 32"/>
          <p:cNvCxnSpPr>
            <a:stCxn id="51" idx="2"/>
            <a:endCxn id="52" idx="0"/>
          </p:cNvCxnSpPr>
          <p:nvPr/>
        </p:nvCxnSpPr>
        <p:spPr>
          <a:xfrm rot="16200000" flipH="1">
            <a:off x="2497604" y="2338052"/>
            <a:ext cx="230272" cy="1116024"/>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0776" y="2037611"/>
            <a:ext cx="112723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4" name="직선 화살표 연결선 32"/>
          <p:cNvCxnSpPr>
            <a:stCxn id="53" idx="2"/>
            <a:endCxn id="54" idx="0"/>
          </p:cNvCxnSpPr>
          <p:nvPr/>
        </p:nvCxnSpPr>
        <p:spPr>
          <a:xfrm rot="5400000">
            <a:off x="2497604" y="3518596"/>
            <a:ext cx="230272" cy="1116024"/>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32"/>
          <p:cNvCxnSpPr>
            <a:stCxn id="59" idx="2"/>
            <a:endCxn id="50" idx="0"/>
          </p:cNvCxnSpPr>
          <p:nvPr/>
        </p:nvCxnSpPr>
        <p:spPr>
          <a:xfrm>
            <a:off x="2054728" y="5142016"/>
            <a:ext cx="0" cy="2312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490793" y="5301208"/>
            <a:ext cx="900000" cy="50405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5-15 </a:t>
            </a:r>
            <a:r>
              <a:rPr lang="en-US" altLang="ko-KR" sz="700" dirty="0">
                <a:solidFill>
                  <a:schemeClr val="tx1"/>
                </a:solidFill>
                <a:latin typeface="LG스마트체 Regular" panose="020B0600000101010101" pitchFamily="50" charset="-127"/>
                <a:ea typeface="LG스마트체 Regular" panose="020B0600000101010101" pitchFamily="50" charset="-127"/>
              </a:rPr>
              <a:t>Threat Countermeasure development Management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9" name="직선 화살표 연결선 32"/>
          <p:cNvCxnSpPr>
            <a:stCxn id="67" idx="3"/>
            <a:endCxn id="50" idx="1"/>
          </p:cNvCxnSpPr>
          <p:nvPr/>
        </p:nvCxnSpPr>
        <p:spPr>
          <a:xfrm flipV="1">
            <a:off x="1390793" y="5553216"/>
            <a:ext cx="213935" cy="2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3873152" y="5589240"/>
            <a:ext cx="4200468" cy="246221"/>
          </a:xfrm>
          <a:prstGeom prst="rect">
            <a:avLst/>
          </a:prstGeom>
        </p:spPr>
        <p:txBody>
          <a:bodyPr wrap="square">
            <a:spAutoFit/>
          </a:bodyPr>
          <a:lstStyle/>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Stakeholder: http</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://collab.lge.com/main/x/d_nUew</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Tree>
    <p:extLst>
      <p:ext uri="{BB962C8B-B14F-4D97-AF65-F5344CB8AC3E}">
        <p14:creationId xmlns:p14="http://schemas.microsoft.com/office/powerpoint/2010/main" val="39061662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9</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Post-Incident Response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Activities</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모서리가 둥근 직사각형 6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a:t>
            </a:r>
            <a:r>
              <a:rPr kumimoji="0" lang="en-US" altLang="ko-KR" b="1" dirty="0" smtClean="0">
                <a:latin typeface="LG스마트체 Regular" panose="020B0600000101010101" pitchFamily="50" charset="-127"/>
                <a:ea typeface="LG스마트체 Regular" panose="020B0600000101010101" pitchFamily="50" charset="-127"/>
              </a:rPr>
              <a:t>manager </a:t>
            </a:r>
            <a:r>
              <a:rPr kumimoji="0" lang="en-US" altLang="ko-KR" b="1" dirty="0">
                <a:latin typeface="LG스마트체 Regular" panose="020B0600000101010101" pitchFamily="50" charset="-127"/>
                <a:ea typeface="LG스마트체 Regular" panose="020B0600000101010101" pitchFamily="50" charset="-127"/>
              </a:rPr>
              <a:t>monitors incident response results and establishes countermeasures </a:t>
            </a:r>
            <a:r>
              <a:rPr kumimoji="0" lang="en-US" altLang="ko-KR" b="1" dirty="0" smtClean="0">
                <a:latin typeface="LG스마트체 Regular" panose="020B0600000101010101" pitchFamily="50" charset="-127"/>
                <a:ea typeface="LG스마트체 Regular" panose="020B0600000101010101" pitchFamily="50" charset="-127"/>
              </a:rPr>
              <a:t>to </a:t>
            </a:r>
            <a:r>
              <a:rPr kumimoji="0" lang="en-US" altLang="ko-KR" b="1" dirty="0">
                <a:latin typeface="LG스마트체 Regular" panose="020B0600000101010101" pitchFamily="50" charset="-127"/>
                <a:ea typeface="LG스마트체 Regular" panose="020B0600000101010101" pitchFamily="50" charset="-127"/>
              </a:rPr>
              <a:t>prevent recurrence.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3800872" y="1772816"/>
            <a:ext cx="4392216" cy="2554545"/>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IR </a:t>
            </a:r>
            <a:r>
              <a:rPr kumimoji="0" lang="en-US" altLang="ko-KR" sz="1000" b="1" dirty="0" smtClean="0">
                <a:latin typeface="LG스마트체 Regular" panose="020B0600000101010101" pitchFamily="50" charset="-127"/>
                <a:ea typeface="LG스마트체 Regular" panose="020B0600000101010101" pitchFamily="50" charset="-127"/>
              </a:rPr>
              <a:t>manager </a:t>
            </a:r>
            <a:r>
              <a:rPr kumimoji="0" lang="en-US" altLang="ko-KR" sz="1000" b="1" dirty="0">
                <a:latin typeface="LG스마트체 Regular" panose="020B0600000101010101" pitchFamily="50" charset="-127"/>
                <a:ea typeface="LG스마트체 Regular" panose="020B0600000101010101" pitchFamily="50" charset="-127"/>
              </a:rPr>
              <a:t>continuously collects/analyzes information on </a:t>
            </a:r>
            <a:r>
              <a:rPr kumimoji="0" lang="en-US" altLang="ko-KR" sz="1000" b="1" dirty="0" smtClean="0">
                <a:latin typeface="LG스마트체 Regular" panose="020B0600000101010101" pitchFamily="50" charset="-127"/>
                <a:ea typeface="LG스마트체 Regular" panose="020B0600000101010101" pitchFamily="50" charset="-127"/>
              </a:rPr>
              <a:t>products regarding vulnerabilities and incidents, </a:t>
            </a:r>
            <a:r>
              <a:rPr kumimoji="0" lang="en-US" altLang="ko-KR" sz="1000" b="1" dirty="0">
                <a:latin typeface="LG스마트체 Regular" panose="020B0600000101010101" pitchFamily="50" charset="-127"/>
                <a:ea typeface="LG스마트체 Regular" panose="020B0600000101010101" pitchFamily="50" charset="-127"/>
              </a:rPr>
              <a:t>shares them with internal parties, and reviews and applies recurrence prevention measures.</a:t>
            </a:r>
          </a:p>
          <a:p>
            <a:pPr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Monitoring whether there is any updated contents of 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incident-related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vulnerability on the official vulnerability sharing site</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Monitoring hacking information related to LGE products on various hacking information sharing sites</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Periodic monitoring result report creation</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Sharing of information to the person concerned with the result report incident response</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Review and update cybersecurity concept to prevent incident recurrence</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Policy review and update to prevent recurrence of incident </a:t>
            </a:r>
          </a:p>
          <a:p>
            <a:pPr marL="17145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Review and update cybersecurity requirements to prevent recurrence</a:t>
            </a:r>
          </a:p>
        </p:txBody>
      </p:sp>
      <p:sp>
        <p:nvSpPr>
          <p:cNvPr id="67" name="직사각형 66"/>
          <p:cNvSpPr/>
          <p:nvPr/>
        </p:nvSpPr>
        <p:spPr>
          <a:xfrm>
            <a:off x="8164118" y="1700808"/>
            <a:ext cx="1469402" cy="861774"/>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Information related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to incident</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Countermeasure applying result report</a:t>
            </a:r>
          </a:p>
        </p:txBody>
      </p:sp>
      <p:sp>
        <p:nvSpPr>
          <p:cNvPr id="68" name="직사각형 67"/>
          <p:cNvSpPr/>
          <p:nvPr/>
        </p:nvSpPr>
        <p:spPr>
          <a:xfrm>
            <a:off x="1293150" y="1158317"/>
            <a:ext cx="8340370" cy="246221"/>
          </a:xfrm>
          <a:prstGeom prst="rect">
            <a:avLst/>
          </a:prstGeom>
        </p:spPr>
        <p:txBody>
          <a:bodyPr wrap="squar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LGE Send Official release to OEM including all vulnerabilities patched</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871412" y="1830016"/>
            <a:ext cx="2294219"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6-9 Post-Incident Response </a:t>
            </a:r>
            <a:r>
              <a:rPr lang="en-US" altLang="ko-KR" sz="900" dirty="0">
                <a:latin typeface="LG스마트체 Regular" panose="020B0600000101010101" pitchFamily="50" charset="-127"/>
                <a:ea typeface="LG스마트체 Regular" panose="020B0600000101010101" pitchFamily="50" charset="-127"/>
              </a:rPr>
              <a:t>Activities</a:t>
            </a:r>
          </a:p>
        </p:txBody>
      </p:sp>
      <p:cxnSp>
        <p:nvCxnSpPr>
          <p:cNvPr id="85" name="직선 연결선 84"/>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92" name="직사각형 91"/>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97" name="직사각형 96"/>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Incident monitoring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report</a:t>
            </a:r>
          </a:p>
        </p:txBody>
      </p:sp>
      <p:sp>
        <p:nvSpPr>
          <p:cNvPr id="104" name="직사각형 103"/>
          <p:cNvSpPr/>
          <p:nvPr/>
        </p:nvSpPr>
        <p:spPr>
          <a:xfrm>
            <a:off x="1150321"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lang="en-US" altLang="ko-KR" sz="1000" dirty="0" smtClean="0">
                <a:latin typeface="LG스마트체 Regular" panose="020B0600000101010101" pitchFamily="50" charset="-127"/>
                <a:ea typeface="LG스마트체 Regular" panose="020B0600000101010101" pitchFamily="50" charset="-127"/>
              </a:rPr>
              <a:t>IR </a:t>
            </a:r>
            <a:r>
              <a:rPr kumimoji="0" lang="en-US" altLang="ko-KR" sz="1000" dirty="0" smtClean="0">
                <a:latin typeface="LG스마트체 Regular" panose="020B0600000101010101" pitchFamily="50" charset="-127"/>
                <a:ea typeface="LG스마트체 Regular" panose="020B0600000101010101" pitchFamily="50" charset="-127"/>
              </a:rPr>
              <a:t>Manager] There are no </a:t>
            </a:r>
            <a:r>
              <a:rPr kumimoji="0" lang="en-US" altLang="ko-KR" sz="1000" dirty="0">
                <a:latin typeface="LG스마트체 Regular" panose="020B0600000101010101" pitchFamily="50" charset="-127"/>
                <a:ea typeface="LG스마트체 Regular" panose="020B0600000101010101" pitchFamily="50" charset="-127"/>
              </a:rPr>
              <a:t>additional incident information after incident response </a:t>
            </a:r>
            <a:r>
              <a:rPr kumimoji="0" lang="en-US" altLang="ko-KR" sz="1000" dirty="0" smtClean="0">
                <a:latin typeface="LG스마트체 Regular" panose="020B0600000101010101" pitchFamily="50" charset="-127"/>
                <a:ea typeface="LG스마트체 Regular" panose="020B0600000101010101" pitchFamily="50" charset="-127"/>
              </a:rPr>
              <a:t>during a month </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36" name="직선 연결선 3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1498" y="2079989"/>
            <a:ext cx="1072325" cy="230832"/>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IR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38" name="TextBox 37"/>
          <p:cNvSpPr txBox="1"/>
          <p:nvPr/>
        </p:nvSpPr>
        <p:spPr>
          <a:xfrm>
            <a:off x="1521615" y="2079989"/>
            <a:ext cx="1021052" cy="230832"/>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sp>
        <p:nvSpPr>
          <p:cNvPr id="39" name="TextBox 38"/>
          <p:cNvSpPr txBox="1"/>
          <p:nvPr/>
        </p:nvSpPr>
        <p:spPr>
          <a:xfrm>
            <a:off x="2610358" y="2079989"/>
            <a:ext cx="1079292" cy="507831"/>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OEM cybersecurity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442279" y="3570265"/>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Draft monitoring report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1" name="직선 연결선 40"/>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직사각형 41"/>
          <p:cNvSpPr/>
          <p:nvPr/>
        </p:nvSpPr>
        <p:spPr>
          <a:xfrm>
            <a:off x="442281" y="270892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Monitoring incident related in</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formation</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3" name="직선 화살표 연결선 42"/>
          <p:cNvCxnSpPr>
            <a:stCxn id="42" idx="2"/>
            <a:endCxn id="40" idx="0"/>
          </p:cNvCxnSpPr>
          <p:nvPr/>
        </p:nvCxnSpPr>
        <p:spPr>
          <a:xfrm flipH="1">
            <a:off x="932329" y="3068920"/>
            <a:ext cx="2" cy="501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1549528" y="450916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Review monitoring report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2657059" y="450916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Review monitoring report</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6" name="꺾인 연결선 45"/>
          <p:cNvCxnSpPr>
            <a:stCxn id="40" idx="2"/>
            <a:endCxn id="45" idx="0"/>
          </p:cNvCxnSpPr>
          <p:nvPr/>
        </p:nvCxnSpPr>
        <p:spPr>
          <a:xfrm rot="16200000" flipH="1">
            <a:off x="1750272" y="3112322"/>
            <a:ext cx="578895" cy="22147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443161" y="5292956"/>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Preventive Action</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8" name="직선 화살표 연결선 47"/>
          <p:cNvCxnSpPr>
            <a:stCxn id="40" idx="2"/>
            <a:endCxn id="47" idx="0"/>
          </p:cNvCxnSpPr>
          <p:nvPr/>
        </p:nvCxnSpPr>
        <p:spPr>
          <a:xfrm>
            <a:off x="932329" y="3930265"/>
            <a:ext cx="882" cy="1362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endCxn id="44" idx="0"/>
          </p:cNvCxnSpPr>
          <p:nvPr/>
        </p:nvCxnSpPr>
        <p:spPr>
          <a:xfrm>
            <a:off x="2033588" y="4224338"/>
            <a:ext cx="0" cy="284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544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10. Emergency Incident Response</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모서리가 둥근 직사각형 6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 case of an emergency, </a:t>
            </a:r>
            <a:r>
              <a:rPr kumimoji="0" lang="en-US" altLang="ko-KR"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the incident response </a:t>
            </a: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a:t>
            </a:r>
            <a:r>
              <a:rPr kumimoji="0" lang="en-US" altLang="ko-KR"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promptly shares information with the top </a:t>
            </a: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a:t>
            </a:r>
            <a:r>
              <a:rPr kumimoji="0" lang="en-US" altLang="ko-KR"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performs a quick </a:t>
            </a: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response</a:t>
            </a:r>
            <a:r>
              <a:rPr kumimoji="0" lang="en-US" altLang="ko-KR" b="1" dirty="0" smtClean="0">
                <a:latin typeface="LG스마트체 Regular" panose="020B0600000101010101" pitchFamily="50" charset="-127"/>
                <a:ea typeface="LG스마트체 Regular" panose="020B0600000101010101" pitchFamily="50" charset="-127"/>
              </a:rPr>
              <a: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3800872" y="1772816"/>
            <a:ext cx="4392216" cy="3631763"/>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Response manager promptly share cybersecurity information and convene stakeholders for emergency response. After completing countermeasures, verification follows the normal incident response process.</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manager promptly share cybersecurity information of incident to top manager(CS leader, CS Team leader, PL).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manager convene emergency meeting for share cyber security information with stakeholder(CSA, Security FO, CSM, SWPL and developers).</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Stakeholders and Incident response manager analyze incident and draft countermeasures.</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Incident response manager convene emergency meeting for decision-making with top manager and OEM</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Top manager decide countermeasure for response</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Stakeholders prepare countermeasure based on decision.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Incident response manager verify prepared countermeasure </a:t>
            </a:r>
          </a:p>
          <a:p>
            <a:pPr algn="l" fontAlgn="auto">
              <a:spcBef>
                <a:spcPts val="0"/>
              </a:spcBef>
              <a:spcAft>
                <a:spcPts val="0"/>
              </a:spcAft>
              <a:defRPr/>
            </a:pPr>
            <a:endParaRPr kumimoji="0" lang="en-US" altLang="ko-KR" sz="1000"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[Due time of Emergency </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Incident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Response]</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When an incident occurs, the IR Manager completes the analysis within 2 days and spreads it to the relevant people. The fixed version is released within 7 days of the incident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endParaRPr kumimoji="0" lang="ko-KR"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7" name="직사각형 66"/>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Information</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Stakeholders Information</a:t>
            </a:r>
          </a:p>
        </p:txBody>
      </p:sp>
      <p:sp>
        <p:nvSpPr>
          <p:cNvPr id="68" name="직사각형 67"/>
          <p:cNvSpPr/>
          <p:nvPr/>
        </p:nvSpPr>
        <p:spPr>
          <a:xfrm>
            <a:off x="1293150" y="1158317"/>
            <a:ext cx="8340370" cy="246221"/>
          </a:xfrm>
          <a:prstGeom prst="rect">
            <a:avLst/>
          </a:prstGeom>
        </p:spPr>
        <p:txBody>
          <a:bodyPr wrap="squar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Vulnerability identified as requiring an emergency response.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928316" y="1830016"/>
            <a:ext cx="2180405"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6-10 Emergency Incident Response</a:t>
            </a:r>
            <a:endParaRPr lang="en-US" altLang="ko-KR" sz="900" dirty="0">
              <a:latin typeface="LG스마트체 Regular" panose="020B0600000101010101" pitchFamily="50" charset="-127"/>
              <a:ea typeface="LG스마트체 Regular" panose="020B0600000101010101" pitchFamily="50" charset="-127"/>
            </a:endParaRPr>
          </a:p>
        </p:txBody>
      </p:sp>
      <p:cxnSp>
        <p:nvCxnSpPr>
          <p:cNvPr id="85" name="직선 연결선 84"/>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92" name="직사각형 91"/>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97" name="직사각형 96"/>
          <p:cNvSpPr/>
          <p:nvPr/>
        </p:nvSpPr>
        <p:spPr>
          <a:xfrm>
            <a:off x="8164118" y="3272530"/>
            <a:ext cx="1469402" cy="24622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verification report</a:t>
            </a:r>
          </a:p>
        </p:txBody>
      </p:sp>
      <p:sp>
        <p:nvSpPr>
          <p:cNvPr id="104" name="직사각형 103"/>
          <p:cNvSpPr/>
          <p:nvPr/>
        </p:nvSpPr>
        <p:spPr>
          <a:xfrm>
            <a:off x="1150321"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[IR Manager] countermeasure is prepared by decision-making</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36" name="직선 연결선 3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1498" y="2079989"/>
            <a:ext cx="1072325" cy="230832"/>
          </a:xfrm>
          <a:prstGeom prst="rect">
            <a:avLst/>
          </a:prstGeom>
          <a:noFill/>
          <a:ln>
            <a:noFill/>
          </a:ln>
        </p:spPr>
        <p:txBody>
          <a:bodyPr wrap="square" rtlCol="0">
            <a:spAutoFit/>
          </a:bodyPr>
          <a:lstStyle/>
          <a:p>
            <a:r>
              <a:rPr lang="en-US" altLang="ko-KR" sz="900" dirty="0">
                <a:latin typeface="LG스마트체 Regular" panose="020B0600000101010101" pitchFamily="50" charset="-127"/>
                <a:ea typeface="LG스마트체 Regular" panose="020B0600000101010101" pitchFamily="50" charset="-127"/>
              </a:rPr>
              <a:t>I</a:t>
            </a:r>
            <a:r>
              <a:rPr lang="en-US" altLang="ko-KR" sz="900" dirty="0" smtClean="0">
                <a:latin typeface="LG스마트체 Regular" panose="020B0600000101010101" pitchFamily="50" charset="-127"/>
                <a:ea typeface="LG스마트체 Regular" panose="020B0600000101010101" pitchFamily="50" charset="-127"/>
              </a:rPr>
              <a:t>R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38" name="TextBox 37"/>
          <p:cNvSpPr txBox="1"/>
          <p:nvPr/>
        </p:nvSpPr>
        <p:spPr>
          <a:xfrm>
            <a:off x="1521615" y="2079989"/>
            <a:ext cx="1021052" cy="230832"/>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Stakeholder</a:t>
            </a:r>
            <a:endParaRPr lang="ko-KR" altLang="en-US" sz="900" dirty="0">
              <a:latin typeface="LG스마트체 Regular" panose="020B0600000101010101" pitchFamily="50" charset="-127"/>
              <a:ea typeface="LG스마트체 Regular" panose="020B0600000101010101" pitchFamily="50" charset="-127"/>
            </a:endParaRPr>
          </a:p>
        </p:txBody>
      </p:sp>
      <p:sp>
        <p:nvSpPr>
          <p:cNvPr id="39" name="TextBox 38"/>
          <p:cNvSpPr txBox="1"/>
          <p:nvPr/>
        </p:nvSpPr>
        <p:spPr>
          <a:xfrm>
            <a:off x="2610358" y="2079989"/>
            <a:ext cx="1079292" cy="230832"/>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Top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1549528" y="3573016"/>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Incident Analysis &amp; Draft countermeasure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1" name="직선 연결선 40"/>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직사각형 41"/>
          <p:cNvSpPr/>
          <p:nvPr/>
        </p:nvSpPr>
        <p:spPr>
          <a:xfrm>
            <a:off x="442281" y="2996952"/>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convene relevant stakeholders</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442281" y="414908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Convene Emergency meeting with Top Manager</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6" name="꺾인 연결선 45"/>
          <p:cNvCxnSpPr>
            <a:stCxn id="42" idx="2"/>
            <a:endCxn id="40" idx="0"/>
          </p:cNvCxnSpPr>
          <p:nvPr/>
        </p:nvCxnSpPr>
        <p:spPr>
          <a:xfrm rot="16200000" flipH="1">
            <a:off x="1377922" y="2911360"/>
            <a:ext cx="216064" cy="11072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1531189" y="4797192"/>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prepare countermeasure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48" name="직선 화살표 연결선 47"/>
          <p:cNvCxnSpPr>
            <a:stCxn id="44" idx="3"/>
            <a:endCxn id="53" idx="1"/>
          </p:cNvCxnSpPr>
          <p:nvPr/>
        </p:nvCxnSpPr>
        <p:spPr>
          <a:xfrm>
            <a:off x="1422381" y="4329080"/>
            <a:ext cx="12446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51" idx="2"/>
            <a:endCxn id="42" idx="0"/>
          </p:cNvCxnSpPr>
          <p:nvPr/>
        </p:nvCxnSpPr>
        <p:spPr>
          <a:xfrm>
            <a:off x="932331" y="2780928"/>
            <a:ext cx="0" cy="216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p:cNvSpPr/>
          <p:nvPr/>
        </p:nvSpPr>
        <p:spPr>
          <a:xfrm>
            <a:off x="442281" y="2420928"/>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Share Incident Information to Top Manager</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52" name="꺾인 연결선 51"/>
          <p:cNvCxnSpPr>
            <a:stCxn id="40" idx="2"/>
            <a:endCxn id="44" idx="0"/>
          </p:cNvCxnSpPr>
          <p:nvPr/>
        </p:nvCxnSpPr>
        <p:spPr>
          <a:xfrm rot="5400000">
            <a:off x="1377923" y="3487425"/>
            <a:ext cx="216064" cy="11072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2667016" y="4149080"/>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d</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ecision-making for incident response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54" name="꺾인 연결선 53"/>
          <p:cNvCxnSpPr>
            <a:stCxn id="53" idx="2"/>
            <a:endCxn id="47" idx="0"/>
          </p:cNvCxnSpPr>
          <p:nvPr/>
        </p:nvCxnSpPr>
        <p:spPr>
          <a:xfrm rot="5400000">
            <a:off x="2445097" y="4085223"/>
            <a:ext cx="288112" cy="11358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442281" y="5418697"/>
            <a:ext cx="9801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verify prepared countermeasure</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58" name="꺾인 연결선 57"/>
          <p:cNvCxnSpPr>
            <a:stCxn id="47" idx="2"/>
            <a:endCxn id="57" idx="0"/>
          </p:cNvCxnSpPr>
          <p:nvPr/>
        </p:nvCxnSpPr>
        <p:spPr>
          <a:xfrm rot="5400000">
            <a:off x="1346033" y="4743490"/>
            <a:ext cx="261505" cy="10889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3873152" y="5589240"/>
            <a:ext cx="4200468" cy="246221"/>
          </a:xfrm>
          <a:prstGeom prst="rect">
            <a:avLst/>
          </a:prstGeom>
        </p:spPr>
        <p:txBody>
          <a:bodyPr wrap="square">
            <a:spAutoFit/>
          </a:bodyPr>
          <a:lstStyle/>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Stakeholder: http</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://collab.lge.com/main/x/d_nUew</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Tree>
    <p:extLst>
      <p:ext uri="{BB962C8B-B14F-4D97-AF65-F5344CB8AC3E}">
        <p14:creationId xmlns:p14="http://schemas.microsoft.com/office/powerpoint/2010/main" val="10517989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CS</a:t>
            </a:r>
            <a:endParaRPr lang="ko-KR" altLang="en-US" dirty="0"/>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11. SW update for products in development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모서리가 둥근 직사각형 6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identified vulnerability affect products under development, </a:t>
            </a:r>
            <a:r>
              <a:rPr kumimoji="0" lang="en-US" altLang="ko-KR"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countermeasure should be applied in accordance with development process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8" name="직사각형 67"/>
          <p:cNvSpPr/>
          <p:nvPr/>
        </p:nvSpPr>
        <p:spPr>
          <a:xfrm>
            <a:off x="1293150" y="1158317"/>
            <a:ext cx="8340370" cy="246221"/>
          </a:xfrm>
          <a:prstGeom prst="rect">
            <a:avLst/>
          </a:prstGeom>
        </p:spPr>
        <p:txBody>
          <a:bodyPr wrap="squar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Vulnerability identified affect products under development.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04" name="직사각형 103"/>
          <p:cNvSpPr/>
          <p:nvPr/>
        </p:nvSpPr>
        <p:spPr>
          <a:xfrm>
            <a:off x="1136576"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sz="1000" dirty="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checks DEV verified vulnerability mitigation</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3800872" y="1750750"/>
            <a:ext cx="4275394" cy="4093428"/>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(Developer) conduct deep dive analysis of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vulnerabilities and prepare countermeasures.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After that Developer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makes sure solution is merged into new SW and verify the vulnerability is mitigated</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requests Developer(DEV</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checks identified vulnerability</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confirms checks the reported vulnerability affects products under development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conduct detailed analysis of the vulnerability</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prepares countermeasure solution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requests product PL to confirm SW update</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 PL releases new SW that contains the countermeasure </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verifies the vulnerability is mitigated with new SW</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reports test results to product PL</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For the unknown vulnerability, risk assessment and treatment are made. Refer to the following links for the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details</a:t>
            </a: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http://</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collab.lge.com/main/x/ETg3Tw</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8134603" y="3310518"/>
            <a:ext cx="1434616" cy="553998"/>
          </a:xfrm>
          <a:prstGeom prst="rect">
            <a:avLst/>
          </a:prstGeom>
        </p:spPr>
        <p:txBody>
          <a:bodyPr wrap="square">
            <a:spAutoFit/>
          </a:bodyPr>
          <a:lstStyle/>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3" name="직사각형 62"/>
          <p:cNvSpPr/>
          <p:nvPr/>
        </p:nvSpPr>
        <p:spPr>
          <a:xfrm>
            <a:off x="8121352" y="1691954"/>
            <a:ext cx="1447866"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Initial analysis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5" name="직사각형 64"/>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21434-8:v1.0</a:t>
            </a:r>
          </a:p>
        </p:txBody>
      </p:sp>
      <p:sp>
        <p:nvSpPr>
          <p:cNvPr id="46" name="직사각형 45"/>
          <p:cNvSpPr/>
          <p:nvPr/>
        </p:nvSpPr>
        <p:spPr>
          <a:xfrm>
            <a:off x="416496" y="1822758"/>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655807" y="1807950"/>
            <a:ext cx="272542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6-11. SW update for products in development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8" name="직선 연결선 47"/>
          <p:cNvCxnSpPr/>
          <p:nvPr/>
        </p:nvCxnSpPr>
        <p:spPr>
          <a:xfrm>
            <a:off x="416496" y="2038782"/>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6496" y="225480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6274" y="2057923"/>
            <a:ext cx="558166" cy="230832"/>
          </a:xfrm>
          <a:prstGeom prst="rect">
            <a:avLst/>
          </a:prstGeom>
          <a:noFill/>
          <a:ln>
            <a:noFill/>
          </a:ln>
        </p:spPr>
        <p:txBody>
          <a:bodyPr wrap="none" rtlCol="0">
            <a:spAutoFit/>
          </a:bodyPr>
          <a:lstStyle/>
          <a:p>
            <a:r>
              <a:rPr kumimoji="0" lang="en-US" altLang="ko-KR" sz="9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2" name="TextBox 51"/>
          <p:cNvSpPr txBox="1"/>
          <p:nvPr/>
        </p:nvSpPr>
        <p:spPr>
          <a:xfrm>
            <a:off x="1843680" y="2057923"/>
            <a:ext cx="401072"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2619659" y="2044684"/>
            <a:ext cx="1000876" cy="2308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직선 연결선 53"/>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1604728" y="350100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detailed analysis of vulnerability</a:t>
            </a:r>
          </a:p>
        </p:txBody>
      </p:sp>
      <p:sp>
        <p:nvSpPr>
          <p:cNvPr id="62" name="직사각형 61"/>
          <p:cNvSpPr/>
          <p:nvPr/>
        </p:nvSpPr>
        <p:spPr>
          <a:xfrm>
            <a:off x="1604728" y="4138683"/>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countermeasure solution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화살표 연결선 32"/>
          <p:cNvCxnSpPr>
            <a:stCxn id="58" idx="2"/>
            <a:endCxn id="62" idx="0"/>
          </p:cNvCxnSpPr>
          <p:nvPr/>
        </p:nvCxnSpPr>
        <p:spPr>
          <a:xfrm>
            <a:off x="2054728" y="3861008"/>
            <a:ext cx="0" cy="27767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2670097" y="4138683"/>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Confirms SW update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1604728" y="489779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Verify vulnerability is mitigated </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5" name="직선 화살표 연결선 32"/>
          <p:cNvCxnSpPr>
            <a:stCxn id="62" idx="3"/>
            <a:endCxn id="76" idx="1"/>
          </p:cNvCxnSpPr>
          <p:nvPr/>
        </p:nvCxnSpPr>
        <p:spPr>
          <a:xfrm>
            <a:off x="2504728" y="4318683"/>
            <a:ext cx="1653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32"/>
          <p:cNvCxnSpPr>
            <a:stCxn id="93" idx="2"/>
            <a:endCxn id="77" idx="3"/>
          </p:cNvCxnSpPr>
          <p:nvPr/>
        </p:nvCxnSpPr>
        <p:spPr>
          <a:xfrm rot="5400000">
            <a:off x="2774765" y="4726908"/>
            <a:ext cx="80847" cy="620919"/>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856656" y="3284984"/>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Yes</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519632" y="242088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to check identified vulnerability</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2675647" y="536558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test results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0" name="직선 화살표 연결선 32"/>
          <p:cNvCxnSpPr>
            <a:stCxn id="88" idx="3"/>
          </p:cNvCxnSpPr>
          <p:nvPr/>
        </p:nvCxnSpPr>
        <p:spPr>
          <a:xfrm>
            <a:off x="1419632" y="2600888"/>
            <a:ext cx="635096" cy="324096"/>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1" name="다이아몬드 90"/>
          <p:cNvSpPr/>
          <p:nvPr/>
        </p:nvSpPr>
        <p:spPr>
          <a:xfrm>
            <a:off x="1549661" y="2926444"/>
            <a:ext cx="996356"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Product affected?</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2" name="직선 화살표 연결선 32"/>
          <p:cNvCxnSpPr>
            <a:endCxn id="58" idx="0"/>
          </p:cNvCxnSpPr>
          <p:nvPr/>
        </p:nvCxnSpPr>
        <p:spPr>
          <a:xfrm>
            <a:off x="2049566" y="3323618"/>
            <a:ext cx="5162" cy="1773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2675647" y="4636944"/>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New SW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7" name="직선 화살표 연결선 32"/>
          <p:cNvCxnSpPr/>
          <p:nvPr/>
        </p:nvCxnSpPr>
        <p:spPr>
          <a:xfrm>
            <a:off x="3109053" y="4480424"/>
            <a:ext cx="5162" cy="1773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32"/>
          <p:cNvCxnSpPr>
            <a:endCxn id="110" idx="3"/>
          </p:cNvCxnSpPr>
          <p:nvPr/>
        </p:nvCxnSpPr>
        <p:spPr>
          <a:xfrm flipH="1" flipV="1">
            <a:off x="1380100" y="3112747"/>
            <a:ext cx="167477" cy="35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1292013" y="2926621"/>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No</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직사각형 109"/>
          <p:cNvSpPr/>
          <p:nvPr/>
        </p:nvSpPr>
        <p:spPr>
          <a:xfrm>
            <a:off x="480100" y="2932747"/>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 vulnerability history</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화살표 연결선 32"/>
          <p:cNvCxnSpPr/>
          <p:nvPr/>
        </p:nvCxnSpPr>
        <p:spPr>
          <a:xfrm>
            <a:off x="2038596" y="5272599"/>
            <a:ext cx="618050" cy="258712"/>
          </a:xfrm>
          <a:prstGeom prst="bentConnector3">
            <a:avLst>
              <a:gd name="adj1" fmla="val 684"/>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32"/>
          <p:cNvCxnSpPr>
            <a:stCxn id="77" idx="1"/>
            <a:endCxn id="62" idx="1"/>
          </p:cNvCxnSpPr>
          <p:nvPr/>
        </p:nvCxnSpPr>
        <p:spPr>
          <a:xfrm rot="10800000">
            <a:off x="1604728" y="4318683"/>
            <a:ext cx="12700" cy="759108"/>
          </a:xfrm>
          <a:prstGeom prst="bentConnector3">
            <a:avLst>
              <a:gd name="adj1" fmla="val 180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1844720" y="5235072"/>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PASS</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907623" y="4593045"/>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FAIL</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59" name="TextBox 58"/>
          <p:cNvSpPr txBox="1"/>
          <p:nvPr/>
        </p:nvSpPr>
        <p:spPr>
          <a:xfrm>
            <a:off x="2214326" y="3295592"/>
            <a:ext cx="401072" cy="230832"/>
          </a:xfrm>
          <a:prstGeom prst="rect">
            <a:avLst/>
          </a:prstGeom>
          <a:noFill/>
          <a:ln>
            <a:noFill/>
          </a:ln>
        </p:spPr>
        <p:txBody>
          <a:bodyPr wrap="none" rtlCol="0">
            <a:spAutoFit/>
          </a:bodyPr>
          <a:lstStyle/>
          <a:p>
            <a:r>
              <a:rPr kumimoji="0" lang="en-US" altLang="ko-KR" sz="9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2768404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12.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End of Cybersecurity Support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모서리가 둥근 직사각형 6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M</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Incident Response </a:t>
            </a:r>
            <a:r>
              <a:rPr kumimoji="0" lang="en-US" altLang="ko-KR"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notice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end of cybersecurity support to OEM </a:t>
            </a:r>
          </a:p>
        </p:txBody>
      </p:sp>
      <p:sp>
        <p:nvSpPr>
          <p:cNvPr id="62" name="직사각형 61"/>
          <p:cNvSpPr/>
          <p:nvPr/>
        </p:nvSpPr>
        <p:spPr>
          <a:xfrm>
            <a:off x="3800872" y="1772816"/>
            <a:ext cx="4392216" cy="3631763"/>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check cybersecurity period of each product and announce products list to OEM for end of cybersecurity  support  </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If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there is something to be negotiated with the OEM on cybersecurity support, LG goes through the consultation procedure with the OEM through a contract called Cybersecurity appendix</a:t>
            </a:r>
          </a:p>
          <a:p>
            <a:pPr marL="171450" indent="-171450" algn="l" fontAlgn="auto">
              <a:spcBef>
                <a:spcPts val="0"/>
              </a:spcBef>
              <a:spcAft>
                <a:spcPts val="0"/>
              </a:spcAft>
              <a:buFont typeface="Arial" pitchFamily="34" charset="0"/>
              <a:buChar char="•"/>
              <a:defRPr/>
            </a:pPr>
            <a:r>
              <a:rPr lang="en-US" altLang="ko-KR" sz="1000" dirty="0"/>
              <a:t>Through the CIA consultation process, LG discusses the contents and period of end of cybersecurity support based on the contents described in its process and policy</a:t>
            </a:r>
            <a:r>
              <a:rPr lang="en-US" altLang="ko-KR" sz="1000" dirty="0" smtClean="0"/>
              <a:t>.</a:t>
            </a:r>
          </a:p>
          <a:p>
            <a:pPr marL="171450" indent="-171450" algn="l" fontAlgn="auto">
              <a:spcBef>
                <a:spcPts val="0"/>
              </a:spcBef>
              <a:spcAft>
                <a:spcPts val="0"/>
              </a:spcAft>
              <a:buFont typeface="Arial" pitchFamily="34" charset="0"/>
              <a:buChar char="•"/>
              <a:defRPr/>
            </a:pPr>
            <a:r>
              <a:rPr lang="en-US" altLang="ko-KR" sz="1000" dirty="0" smtClean="0"/>
              <a:t>when </a:t>
            </a:r>
            <a:r>
              <a:rPr lang="en-US" altLang="ko-KR" sz="1000" dirty="0"/>
              <a:t>details are described through the cybersecurity appendix and delivered from the OEM, a final agreement is reached after review by LG's legal team</a:t>
            </a:r>
            <a:endParaRPr lang="en-US" altLang="ko-KR" sz="1000" dirty="0" smtClean="0"/>
          </a:p>
          <a:p>
            <a:pPr marL="171450" indent="-171450" algn="l" fontAlgn="auto">
              <a:spcBef>
                <a:spcPts val="0"/>
              </a:spcBef>
              <a:spcAft>
                <a:spcPts val="0"/>
              </a:spcAft>
              <a:buFont typeface="Arial" pitchFamily="34" charset="0"/>
              <a:buChar char="•"/>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 all product cybersecurity support period remain 3 month</a:t>
            </a:r>
          </a:p>
          <a:p>
            <a:pPr marL="171450" indent="-171450" algn="l" fontAlgn="auto">
              <a:spcBef>
                <a:spcPts val="0"/>
              </a:spcBef>
              <a:spcAft>
                <a:spcPts val="0"/>
              </a:spcAft>
              <a:buFont typeface="Arial" pitchFamily="34" charset="0"/>
              <a:buChar char="•"/>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make end of cybersecurity support list.</a:t>
            </a:r>
          </a:p>
          <a:p>
            <a:pPr marL="171450" indent="-171450" algn="l" fontAlgn="auto">
              <a:spcBef>
                <a:spcPts val="0"/>
              </a:spcBef>
              <a:spcAft>
                <a:spcPts val="0"/>
              </a:spcAft>
              <a:buFont typeface="Arial" pitchFamily="34" charset="0"/>
              <a:buChar char="•"/>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announce ‘end of cybersecurity support list’ for end of cybersecurity support.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OEM review ‘end of cybersecurity support list’ based on contract. </a:t>
            </a:r>
          </a:p>
          <a:p>
            <a:pPr marL="171450" indent="-171450" algn="l" fontAlgn="auto">
              <a:spcBef>
                <a:spcPts val="0"/>
              </a:spcBef>
              <a:spcAft>
                <a:spcPts val="0"/>
              </a:spcAft>
              <a:buFont typeface="Arial" pitchFamily="34" charset="0"/>
              <a:buChar char="•"/>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confirm ‘end of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support.</a:t>
            </a:r>
          </a:p>
          <a:p>
            <a:pPr marL="171450" indent="-171450" algn="l" fontAlgn="auto">
              <a:spcBef>
                <a:spcPts val="0"/>
              </a:spcBef>
              <a:spcAft>
                <a:spcPts val="0"/>
              </a:spcAft>
              <a:buFont typeface="Arial" pitchFamily="34" charset="0"/>
              <a:buChar char="•"/>
              <a:defRPr/>
            </a:pPr>
            <a:r>
              <a:rPr lang="en-US" altLang="ko-KR" sz="1000" dirty="0"/>
              <a:t>several months prior to the expiration of the initial period, the parties may have a meeting and negotiation process to discuss the terms of the additional several years renewal period.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7" name="직사각형 66"/>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 period of cybersecurity support</a:t>
            </a:r>
          </a:p>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OEM contact point</a:t>
            </a:r>
          </a:p>
        </p:txBody>
      </p:sp>
      <p:sp>
        <p:nvSpPr>
          <p:cNvPr id="68" name="직사각형 67"/>
          <p:cNvSpPr/>
          <p:nvPr/>
        </p:nvSpPr>
        <p:spPr>
          <a:xfrm>
            <a:off x="1293150" y="1158317"/>
            <a:ext cx="8340370" cy="246221"/>
          </a:xfrm>
          <a:prstGeom prst="rect">
            <a:avLst/>
          </a:prstGeom>
        </p:spPr>
        <p:txBody>
          <a:bodyPr wrap="squar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927516" y="1830016"/>
            <a:ext cx="2182008"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6-12. </a:t>
            </a:r>
            <a:r>
              <a:rPr lang="en-US" altLang="ko-KR" sz="900" dirty="0">
                <a:solidFill>
                  <a:schemeClr val="tx1"/>
                </a:solidFill>
                <a:latin typeface="LG스마트체 Regular" panose="020B0600000101010101" pitchFamily="50" charset="-127"/>
                <a:ea typeface="LG스마트체 Regular" panose="020B0600000101010101" pitchFamily="50" charset="-127"/>
              </a:rPr>
              <a:t>End of Cybersecurity Support</a:t>
            </a:r>
          </a:p>
        </p:txBody>
      </p:sp>
      <p:sp>
        <p:nvSpPr>
          <p:cNvPr id="89" name="직사각형 88"/>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92" name="직사각형 91"/>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7" name="직사각형 96"/>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End of cybersecurity support list</a:t>
            </a:r>
          </a:p>
        </p:txBody>
      </p:sp>
      <p:sp>
        <p:nvSpPr>
          <p:cNvPr id="104" name="직사각형 103"/>
          <p:cNvSpPr/>
          <p:nvPr/>
        </p:nvSpPr>
        <p:spPr>
          <a:xfrm>
            <a:off x="1150321"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IR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Incident Response Manager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update cybersecurity support status of all products. </a:t>
            </a:r>
          </a:p>
        </p:txBody>
      </p:sp>
      <p:sp>
        <p:nvSpPr>
          <p:cNvPr id="51" name="TextBox 50"/>
          <p:cNvSpPr txBox="1"/>
          <p:nvPr/>
        </p:nvSpPr>
        <p:spPr>
          <a:xfrm>
            <a:off x="416496" y="2085477"/>
            <a:ext cx="1021052" cy="2308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IR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2" name="TextBox 51"/>
          <p:cNvSpPr txBox="1"/>
          <p:nvPr/>
        </p:nvSpPr>
        <p:spPr>
          <a:xfrm>
            <a:off x="2610358" y="2079989"/>
            <a:ext cx="1079292" cy="2308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3" name="직선 연결선 5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426959" y="2924944"/>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each product cybersecurity support period</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직선 화살표 연결선 54"/>
          <p:cNvCxnSpPr>
            <a:stCxn id="54" idx="2"/>
            <a:endCxn id="56" idx="0"/>
          </p:cNvCxnSpPr>
          <p:nvPr/>
        </p:nvCxnSpPr>
        <p:spPr>
          <a:xfrm>
            <a:off x="912959" y="3284944"/>
            <a:ext cx="0" cy="250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다이아몬드 55"/>
          <p:cNvSpPr/>
          <p:nvPr/>
        </p:nvSpPr>
        <p:spPr>
          <a:xfrm>
            <a:off x="426959" y="3535842"/>
            <a:ext cx="9720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Remain 3 month?</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426959" y="4221088"/>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Add ‘end of cybersecurity support’ list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화살표 연결선 57"/>
          <p:cNvCxnSpPr>
            <a:stCxn id="56" idx="2"/>
            <a:endCxn id="57" idx="0"/>
          </p:cNvCxnSpPr>
          <p:nvPr/>
        </p:nvCxnSpPr>
        <p:spPr>
          <a:xfrm>
            <a:off x="912959" y="3933016"/>
            <a:ext cx="0" cy="28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426959" y="4869160"/>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Announce ‘end of cybersecurity support’ product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684856" y="4869160"/>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‘end of cybersecurity support’ product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화살표 연결선 62"/>
          <p:cNvCxnSpPr>
            <a:stCxn id="59" idx="3"/>
            <a:endCxn id="61" idx="1"/>
          </p:cNvCxnSpPr>
          <p:nvPr/>
        </p:nvCxnSpPr>
        <p:spPr>
          <a:xfrm>
            <a:off x="1398959" y="5049160"/>
            <a:ext cx="12858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452608" y="5445264"/>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 ‘end of cybersecurity support’ product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6" name="직선 화살표 연결선 32"/>
          <p:cNvCxnSpPr>
            <a:stCxn id="61" idx="2"/>
            <a:endCxn id="65" idx="0"/>
          </p:cNvCxnSpPr>
          <p:nvPr/>
        </p:nvCxnSpPr>
        <p:spPr>
          <a:xfrm rot="5400000">
            <a:off x="1946680" y="4221088"/>
            <a:ext cx="216104" cy="2232248"/>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stCxn id="57" idx="2"/>
            <a:endCxn id="59" idx="0"/>
          </p:cNvCxnSpPr>
          <p:nvPr/>
        </p:nvCxnSpPr>
        <p:spPr>
          <a:xfrm>
            <a:off x="912959" y="4581088"/>
            <a:ext cx="0" cy="28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32"/>
          <p:cNvCxnSpPr>
            <a:stCxn id="56" idx="3"/>
            <a:endCxn id="54" idx="3"/>
          </p:cNvCxnSpPr>
          <p:nvPr/>
        </p:nvCxnSpPr>
        <p:spPr>
          <a:xfrm flipV="1">
            <a:off x="1398959" y="3104944"/>
            <a:ext cx="12700" cy="629485"/>
          </a:xfrm>
          <a:prstGeom prst="bentConnector3">
            <a:avLst>
              <a:gd name="adj1" fmla="val 328695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791822" y="3927969"/>
            <a:ext cx="544162"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Yes</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1184300" y="3562736"/>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No</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3800872" y="5373216"/>
            <a:ext cx="4200468"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Product cybersecurity support check cycle : every month </a:t>
            </a:r>
          </a:p>
        </p:txBody>
      </p:sp>
      <p:cxnSp>
        <p:nvCxnSpPr>
          <p:cNvPr id="38" name="직선 연결선 37"/>
          <p:cNvCxnSpPr/>
          <p:nvPr/>
        </p:nvCxnSpPr>
        <p:spPr>
          <a:xfrm>
            <a:off x="2072680"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2684856" y="2299363"/>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to review ‘end of cybersecurity support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439659" y="2306161"/>
            <a:ext cx="972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doc with Legal team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5" name="직선 화살표 연결선 44"/>
          <p:cNvCxnSpPr>
            <a:stCxn id="41" idx="1"/>
            <a:endCxn id="44" idx="3"/>
          </p:cNvCxnSpPr>
          <p:nvPr/>
        </p:nvCxnSpPr>
        <p:spPr>
          <a:xfrm flipH="1">
            <a:off x="1411659" y="2479363"/>
            <a:ext cx="1273197" cy="6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32"/>
          <p:cNvCxnSpPr>
            <a:stCxn id="44" idx="2"/>
            <a:endCxn id="41" idx="2"/>
          </p:cNvCxnSpPr>
          <p:nvPr/>
        </p:nvCxnSpPr>
        <p:spPr>
          <a:xfrm rot="5400000" flipH="1" flipV="1">
            <a:off x="2044858" y="1540163"/>
            <a:ext cx="6798" cy="2245197"/>
          </a:xfrm>
          <a:prstGeom prst="bentConnector3">
            <a:avLst>
              <a:gd name="adj1" fmla="val -81796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184300" y="2681139"/>
            <a:ext cx="1925224" cy="3693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Agreement in Cybersecurity interface agreement or appendix</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2349374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13. HW update for products in development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6</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모서리가 둥근 직사각형 6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Production &amp; Operation for Cybersecurity</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identified vulnerability affect products under development, </a:t>
            </a:r>
            <a:r>
              <a:rPr kumimoji="0" lang="en-US" altLang="ko-KR" dirty="0" smtClean="0">
                <a:solidFill>
                  <a:schemeClr val="tx2"/>
                </a:solidFill>
                <a:latin typeface="LG스마트체 Regular" panose="020B0600000101010101" pitchFamily="50" charset="-127"/>
                <a:ea typeface="LG스마트체 Regular" panose="020B0600000101010101" pitchFamily="50" charset="-127"/>
                <a:cs typeface="Times New Roman" pitchFamily="18" charset="0"/>
              </a:rPr>
              <a:t>countermeasure should be applied in accordance with development process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68" name="직사각형 67"/>
          <p:cNvSpPr/>
          <p:nvPr/>
        </p:nvSpPr>
        <p:spPr>
          <a:xfrm>
            <a:off x="1293150" y="1158317"/>
            <a:ext cx="8340370" cy="246221"/>
          </a:xfrm>
          <a:prstGeom prst="rect">
            <a:avLst/>
          </a:prstGeom>
        </p:spPr>
        <p:txBody>
          <a:bodyPr wrap="squar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Vulnerability identified affect products under development.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04" name="직사각형 103"/>
          <p:cNvSpPr/>
          <p:nvPr/>
        </p:nvSpPr>
        <p:spPr>
          <a:xfrm>
            <a:off x="1136576" y="6045814"/>
            <a:ext cx="8392080"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sz="1000" dirty="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checks HW DEV verified vulnerability mitigation</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3800872" y="1750750"/>
            <a:ext cx="4275394" cy="2554545"/>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(Developer) conduct deep dive analysis of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vulnerabilities and prepare countermeasures.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After that Developer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makes sure solution is merged into new HW and verify the vulnerability is mitigated</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requests Developer(DEV</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checks identified vulnerability</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 confirms checks the reported vulnerability affects products under development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HW DEV conduct detailed analysis of the vulnerability</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HW DEV prepares countermeasure solution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 requests product PL to confirm HW update</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Product PL releases new HW that contains the countermeasure </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 verifies the vulnerability is mitigated with new HW</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 reports test results to product PL</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8134603" y="3310518"/>
            <a:ext cx="1434616" cy="553998"/>
          </a:xfrm>
          <a:prstGeom prst="rect">
            <a:avLst/>
          </a:prstGeom>
        </p:spPr>
        <p:txBody>
          <a:bodyPr wrap="square">
            <a:spAutoFit/>
          </a:bodyPr>
          <a:lstStyle/>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Verifying results of the mitigation for vulnerability</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3" name="직사각형 62"/>
          <p:cNvSpPr/>
          <p:nvPr/>
        </p:nvSpPr>
        <p:spPr>
          <a:xfrm>
            <a:off x="8121352" y="1691954"/>
            <a:ext cx="1447866"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Initial analysis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5" name="직사각형 64"/>
          <p:cNvSpPr/>
          <p:nvPr/>
        </p:nvSpPr>
        <p:spPr>
          <a:xfrm>
            <a:off x="8164118" y="4979878"/>
            <a:ext cx="1581013" cy="707886"/>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21434-13:v1.0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21434-8:v1.0</a:t>
            </a:r>
          </a:p>
        </p:txBody>
      </p:sp>
      <p:sp>
        <p:nvSpPr>
          <p:cNvPr id="46" name="직사각형 45"/>
          <p:cNvSpPr/>
          <p:nvPr/>
        </p:nvSpPr>
        <p:spPr>
          <a:xfrm>
            <a:off x="416496" y="1822758"/>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655807" y="1807950"/>
            <a:ext cx="272542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6-13. HW update for products in development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8" name="직선 연결선 47"/>
          <p:cNvCxnSpPr/>
          <p:nvPr/>
        </p:nvCxnSpPr>
        <p:spPr>
          <a:xfrm>
            <a:off x="416496" y="2038782"/>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6496" y="225480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6274" y="2057923"/>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2" name="TextBox 51"/>
          <p:cNvSpPr txBox="1"/>
          <p:nvPr/>
        </p:nvSpPr>
        <p:spPr>
          <a:xfrm>
            <a:off x="1728265" y="2057923"/>
            <a:ext cx="631903"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2619659" y="2044684"/>
            <a:ext cx="1000876" cy="230832"/>
          </a:xfrm>
          <a:prstGeom prst="rect">
            <a:avLst/>
          </a:prstGeom>
          <a:noFill/>
          <a:ln>
            <a:noFill/>
          </a:ln>
        </p:spPr>
        <p:txBody>
          <a:bodyPr wrap="squar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직선 연결선 53"/>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1604728" y="350100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detailed analysis of vulnerability</a:t>
            </a:r>
          </a:p>
        </p:txBody>
      </p:sp>
      <p:sp>
        <p:nvSpPr>
          <p:cNvPr id="62" name="직사각형 61"/>
          <p:cNvSpPr/>
          <p:nvPr/>
        </p:nvSpPr>
        <p:spPr>
          <a:xfrm>
            <a:off x="1604728" y="4138683"/>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countermeasure solution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화살표 연결선 32"/>
          <p:cNvCxnSpPr>
            <a:stCxn id="58" idx="2"/>
            <a:endCxn id="62" idx="0"/>
          </p:cNvCxnSpPr>
          <p:nvPr/>
        </p:nvCxnSpPr>
        <p:spPr>
          <a:xfrm>
            <a:off x="2054728" y="3861008"/>
            <a:ext cx="0" cy="27767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2670097" y="4138683"/>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Confirms HW update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1604728" y="489779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Verify vulnerability is mitigated </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5" name="직선 화살표 연결선 32"/>
          <p:cNvCxnSpPr>
            <a:stCxn id="62" idx="3"/>
            <a:endCxn id="76" idx="1"/>
          </p:cNvCxnSpPr>
          <p:nvPr/>
        </p:nvCxnSpPr>
        <p:spPr>
          <a:xfrm>
            <a:off x="2504728" y="4318683"/>
            <a:ext cx="1653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32"/>
          <p:cNvCxnSpPr>
            <a:stCxn id="93" idx="2"/>
            <a:endCxn id="77" idx="3"/>
          </p:cNvCxnSpPr>
          <p:nvPr/>
        </p:nvCxnSpPr>
        <p:spPr>
          <a:xfrm rot="5400000">
            <a:off x="2774765" y="4726908"/>
            <a:ext cx="80847" cy="620919"/>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856656" y="3284984"/>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Yes</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519632" y="2420888"/>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to check identified vulnerability</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2675647" y="5365581"/>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test results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0" name="직선 화살표 연결선 32"/>
          <p:cNvCxnSpPr>
            <a:stCxn id="88" idx="3"/>
          </p:cNvCxnSpPr>
          <p:nvPr/>
        </p:nvCxnSpPr>
        <p:spPr>
          <a:xfrm>
            <a:off x="1419632" y="2600888"/>
            <a:ext cx="635096" cy="324096"/>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1" name="다이아몬드 90"/>
          <p:cNvSpPr/>
          <p:nvPr/>
        </p:nvSpPr>
        <p:spPr>
          <a:xfrm>
            <a:off x="1549661" y="2926444"/>
            <a:ext cx="996356"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Product affected?</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2" name="직선 화살표 연결선 32"/>
          <p:cNvCxnSpPr>
            <a:endCxn id="58" idx="0"/>
          </p:cNvCxnSpPr>
          <p:nvPr/>
        </p:nvCxnSpPr>
        <p:spPr>
          <a:xfrm>
            <a:off x="2049566" y="3323618"/>
            <a:ext cx="5162" cy="1773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2675647" y="4636944"/>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New HW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7" name="직선 화살표 연결선 32"/>
          <p:cNvCxnSpPr/>
          <p:nvPr/>
        </p:nvCxnSpPr>
        <p:spPr>
          <a:xfrm>
            <a:off x="3109053" y="4480424"/>
            <a:ext cx="5162" cy="1773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32"/>
          <p:cNvCxnSpPr>
            <a:endCxn id="110" idx="3"/>
          </p:cNvCxnSpPr>
          <p:nvPr/>
        </p:nvCxnSpPr>
        <p:spPr>
          <a:xfrm flipH="1" flipV="1">
            <a:off x="1380100" y="3112747"/>
            <a:ext cx="167477" cy="350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1292013" y="2926621"/>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No</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직사각형 109"/>
          <p:cNvSpPr/>
          <p:nvPr/>
        </p:nvSpPr>
        <p:spPr>
          <a:xfrm>
            <a:off x="480100" y="2932747"/>
            <a:ext cx="9000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 vulnerability history</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화살표 연결선 32"/>
          <p:cNvCxnSpPr/>
          <p:nvPr/>
        </p:nvCxnSpPr>
        <p:spPr>
          <a:xfrm>
            <a:off x="2038596" y="5272599"/>
            <a:ext cx="618050" cy="258712"/>
          </a:xfrm>
          <a:prstGeom prst="bentConnector3">
            <a:avLst>
              <a:gd name="adj1" fmla="val 684"/>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32"/>
          <p:cNvCxnSpPr>
            <a:stCxn id="77" idx="1"/>
            <a:endCxn id="62" idx="1"/>
          </p:cNvCxnSpPr>
          <p:nvPr/>
        </p:nvCxnSpPr>
        <p:spPr>
          <a:xfrm rot="10800000">
            <a:off x="1604728" y="4318683"/>
            <a:ext cx="12700" cy="759108"/>
          </a:xfrm>
          <a:prstGeom prst="bentConnector3">
            <a:avLst>
              <a:gd name="adj1" fmla="val 180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1844720" y="5235072"/>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PASS</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907623" y="4593045"/>
            <a:ext cx="586089" cy="184666"/>
          </a:xfrm>
          <a:prstGeom prst="rect">
            <a:avLst/>
          </a:prstGeom>
        </p:spPr>
        <p:txBody>
          <a:bodyPr wrap="square">
            <a:spAutoFit/>
          </a:bodyP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FAIL</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468416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Term </a:t>
            </a:r>
            <a:r>
              <a:rPr lang="en-US" altLang="ko-KR" dirty="0">
                <a:latin typeface="LG스마트체 Bold" panose="020B0600000101010101" pitchFamily="50" charset="-127"/>
                <a:ea typeface="LG스마트체 Bold" panose="020B0600000101010101" pitchFamily="50" charset="-127"/>
              </a:rPr>
              <a:t>and </a:t>
            </a:r>
            <a:r>
              <a:rPr lang="en-US" altLang="ko-KR" dirty="0" smtClean="0">
                <a:latin typeface="LG스마트체 Bold" panose="020B0600000101010101" pitchFamily="50" charset="-127"/>
                <a:ea typeface="LG스마트체 Bold" panose="020B0600000101010101" pitchFamily="50" charset="-127"/>
              </a:rPr>
              <a:t>Abbreviation (2/2)</a:t>
            </a:r>
            <a:r>
              <a:rPr lang="ko-KR" altLang="en-US" dirty="0">
                <a:latin typeface="LG스마트체 Bold" panose="020B0600000101010101" pitchFamily="50" charset="-127"/>
                <a:ea typeface="LG스마트체 Bold" panose="020B0600000101010101" pitchFamily="50" charset="-127"/>
                <a:cs typeface="Arial" panose="020B0604020202020204" pitchFamily="34" charset="0"/>
              </a:rPr>
              <a:t/>
            </a:r>
            <a:br>
              <a:rPr lang="ko-KR" altLang="en-US" dirty="0">
                <a:latin typeface="LG스마트체 Bold" panose="020B0600000101010101" pitchFamily="50" charset="-127"/>
                <a:ea typeface="LG스마트체 Bold" panose="020B0600000101010101" pitchFamily="50" charset="-127"/>
                <a:cs typeface="Arial" panose="020B0604020202020204" pitchFamily="34" charset="0"/>
              </a:rPr>
            </a:b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B59E97ED-3851-448E-93C3-B884585B8E98}" type="slidenum">
              <a:rPr lang="en-US" altLang="ko-KR" smtClean="0">
                <a:solidFill>
                  <a:srgbClr val="000000"/>
                </a:solidFill>
                <a:latin typeface="LG스마트체 Regular" panose="020B0600000101010101" pitchFamily="50" charset="-127"/>
                <a:ea typeface="LG스마트체 Regular" panose="020B0600000101010101" pitchFamily="50" charset="-127"/>
              </a:rPr>
              <a:t>13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6" name="표 5"/>
          <p:cNvGraphicFramePr>
            <a:graphicFrameLocks noGrp="1"/>
          </p:cNvGraphicFramePr>
          <p:nvPr>
            <p:extLst>
              <p:ext uri="{D42A27DB-BD31-4B8C-83A1-F6EECF244321}">
                <p14:modId xmlns:p14="http://schemas.microsoft.com/office/powerpoint/2010/main" val="1268986163"/>
              </p:ext>
            </p:extLst>
          </p:nvPr>
        </p:nvGraphicFramePr>
        <p:xfrm>
          <a:off x="344489" y="798753"/>
          <a:ext cx="9073007" cy="5054556"/>
        </p:xfrm>
        <a:graphic>
          <a:graphicData uri="http://schemas.openxmlformats.org/drawingml/2006/table">
            <a:tbl>
              <a:tblPr/>
              <a:tblGrid>
                <a:gridCol w="1428820">
                  <a:extLst>
                    <a:ext uri="{9D8B030D-6E8A-4147-A177-3AD203B41FA5}">
                      <a16:colId xmlns="" xmlns:a16="http://schemas.microsoft.com/office/drawing/2014/main" val="20000"/>
                    </a:ext>
                  </a:extLst>
                </a:gridCol>
                <a:gridCol w="7644187">
                  <a:extLst>
                    <a:ext uri="{9D8B030D-6E8A-4147-A177-3AD203B41FA5}">
                      <a16:colId xmlns="" xmlns:a16="http://schemas.microsoft.com/office/drawing/2014/main" val="20001"/>
                    </a:ext>
                  </a:extLst>
                </a:gridCol>
              </a:tblGrid>
              <a:tr h="133977">
                <a:tc>
                  <a:txBody>
                    <a:bodyPr/>
                    <a:lstStyle/>
                    <a:p>
                      <a:pPr algn="ctr">
                        <a:spcAft>
                          <a:spcPts val="0"/>
                        </a:spcAft>
                      </a:pPr>
                      <a:r>
                        <a:rPr lang="en-US" altLang="ko-KR" sz="11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Term</a:t>
                      </a:r>
                      <a:endParaRPr lang="ko-KR" sz="11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11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Description</a:t>
                      </a:r>
                      <a:endParaRPr lang="ko-KR" sz="11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88848">
                <a:tc>
                  <a:txBody>
                    <a:bodyPr/>
                    <a:lstStyle/>
                    <a:p>
                      <a:pPr marL="255270" indent="-255270" algn="ctr">
                        <a:spcAft>
                          <a:spcPts val="0"/>
                        </a:spcAft>
                      </a:pPr>
                      <a:r>
                        <a:rPr lang="en-US" sz="1000" kern="100" dirty="0" smtClean="0">
                          <a:solidFill>
                            <a:srgbClr val="000000"/>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SRS</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sz="1000" kern="100" dirty="0">
                          <a:effectLst/>
                          <a:latin typeface="LG스마트체 Regular" panose="020B0600000101010101" pitchFamily="50" charset="-127"/>
                          <a:ea typeface="LG스마트체 Regular" panose="020B0600000101010101" pitchFamily="50" charset="-127"/>
                          <a:cs typeface="Arial" panose="020B0604020202020204" pitchFamily="34" charset="0"/>
                        </a:rPr>
                        <a:t>Software </a:t>
                      </a:r>
                      <a:r>
                        <a:rPr lang="en-US"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requirements</a:t>
                      </a:r>
                      <a:r>
                        <a:rPr lang="ko-KR" altLang="en-US"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 </a:t>
                      </a:r>
                      <a:r>
                        <a:rPr lang="en-US" altLang="ko-KR" sz="1000" kern="100" dirty="0" smtClean="0">
                          <a:effectLst/>
                          <a:latin typeface="LG스마트체 Regular" panose="020B0600000101010101" pitchFamily="50" charset="-127"/>
                          <a:ea typeface="LG스마트체 Regular" panose="020B0600000101010101" pitchFamily="50" charset="-127"/>
                          <a:cs typeface="Arial" panose="020B0604020202020204" pitchFamily="34" charset="0"/>
                        </a:rPr>
                        <a:t>specification</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288848">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SAD</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Software architecture</a:t>
                      </a:r>
                      <a:r>
                        <a:rPr lang="en-US" altLang="ko-KR" sz="1000" kern="100" baseline="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 design</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r h="288848">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SDD</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Software detailed design</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3"/>
                  </a:ext>
                </a:extLst>
              </a:tr>
              <a:tr h="288848">
                <a:tc>
                  <a:txBody>
                    <a:bodyPr/>
                    <a:lstStyle/>
                    <a:p>
                      <a:pPr marL="255270" indent="-255270" algn="ctr">
                        <a:spcAft>
                          <a:spcPts val="0"/>
                        </a:spcAft>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SWUT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Software</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unit test</a:t>
                      </a:r>
                      <a:r>
                        <a:rPr lang="ko-KR" altLang="en-US"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r h="288848">
                <a:tc>
                  <a:txBody>
                    <a:bodyPr/>
                    <a:lstStyle/>
                    <a:p>
                      <a:pPr marL="255270" indent="-255270" algn="ctr">
                        <a:spcAft>
                          <a:spcPts val="0"/>
                        </a:spcAft>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SWIT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Software</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integration 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5"/>
                  </a:ext>
                </a:extLst>
              </a:tr>
              <a:tr h="288848">
                <a:tc>
                  <a:txBody>
                    <a:bodyPr/>
                    <a:lstStyle/>
                    <a:p>
                      <a:pPr marL="255270" indent="-255270" algn="ctr">
                        <a:spcAft>
                          <a:spcPts val="0"/>
                        </a:spcAft>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SWQT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Software</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qualification 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6"/>
                  </a:ext>
                </a:extLst>
              </a:tr>
              <a:tr h="288848">
                <a:tc>
                  <a:txBody>
                    <a:bodyPr/>
                    <a:lstStyle/>
                    <a:p>
                      <a:pPr marL="255270" marR="0" lvl="0" indent="-255270" algn="ctr" defTabSz="914400" rtl="0" eaLnBrk="1" fontAlgn="auto" latinLnBrk="1" hangingPunct="1">
                        <a:lnSpc>
                          <a:spcPct val="100000"/>
                        </a:lnSpc>
                        <a:spcBef>
                          <a:spcPts val="0"/>
                        </a:spcBef>
                        <a:spcAft>
                          <a:spcPts val="0"/>
                        </a:spcAft>
                        <a:buClrTx/>
                        <a:buSzTx/>
                        <a:buFontTx/>
                        <a:buNone/>
                        <a:tabLst/>
                        <a:defRP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HWIT</a:t>
                      </a:r>
                      <a:endParaRPr lang="ko-KR"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Hardware integration</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7"/>
                  </a:ext>
                </a:extLst>
              </a:tr>
              <a:tr h="288848">
                <a:tc>
                  <a:txBody>
                    <a:bodyPr/>
                    <a:lstStyle/>
                    <a:p>
                      <a:pPr marL="255270" indent="-255270" algn="ctr">
                        <a:spcAft>
                          <a:spcPts val="0"/>
                        </a:spcAft>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HWQT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Hardware</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qualification 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8"/>
                  </a:ext>
                </a:extLst>
              </a:tr>
              <a:tr h="288848">
                <a:tc>
                  <a:txBody>
                    <a:bodyPr/>
                    <a:lstStyle/>
                    <a:p>
                      <a:pPr marL="255270" indent="-255270" algn="ctr">
                        <a:spcAft>
                          <a:spcPts val="0"/>
                        </a:spcAft>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SysRS</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System requirements specification</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7"/>
                  </a:ext>
                </a:extLst>
              </a:tr>
              <a:tr h="288848">
                <a:tc>
                  <a:txBody>
                    <a:bodyPr/>
                    <a:lstStyle/>
                    <a:p>
                      <a:pPr marL="255270" indent="-255270" algn="ctr">
                        <a:spcAft>
                          <a:spcPts val="0"/>
                        </a:spcAft>
                      </a:pPr>
                      <a:r>
                        <a:rPr lang="en-US" altLang="ko-KR" sz="1000" kern="100" dirty="0" err="1"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SysAD</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System architecture design</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8"/>
                  </a:ext>
                </a:extLst>
              </a:tr>
              <a:tr h="288848">
                <a:tc>
                  <a:txBody>
                    <a:bodyPr/>
                    <a:lstStyle/>
                    <a:p>
                      <a:pPr marL="255270" indent="-255270" algn="ctr">
                        <a:spcAft>
                          <a:spcPts val="0"/>
                        </a:spcAft>
                      </a:pPr>
                      <a:r>
                        <a:rPr lang="en-US" altLang="ko-KR" sz="1000" kern="100" dirty="0" err="1"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SysIT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System integration</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9"/>
                  </a:ext>
                </a:extLst>
              </a:tr>
              <a:tr h="205726">
                <a:tc>
                  <a:txBody>
                    <a:bodyPr/>
                    <a:lstStyle/>
                    <a:p>
                      <a:pPr marL="255270" indent="-255270" algn="ctr">
                        <a:spcAft>
                          <a:spcPts val="0"/>
                        </a:spcAft>
                      </a:pPr>
                      <a:r>
                        <a:rPr lang="en-US" altLang="ko-KR" sz="1000" kern="100" dirty="0" err="1"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SysQT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System qualification</a:t>
                      </a:r>
                      <a:r>
                        <a:rPr lang="en-US" altLang="ko-KR" sz="1000" kern="100" baseline="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 </a:t>
                      </a:r>
                      <a:r>
                        <a:rPr lang="en-US" altLang="ko-KR" sz="1000" kern="100" dirty="0" smtClean="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rPr>
                        <a:t>test</a:t>
                      </a:r>
                      <a:endParaRPr lang="ko-KR" sz="1000" kern="100" dirty="0">
                        <a:solidFill>
                          <a:schemeClr val="tx1"/>
                        </a:solidFill>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0"/>
                  </a:ext>
                </a:extLst>
              </a:tr>
              <a:tr h="205726">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BR</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lvl="0" indent="-177800">
                        <a:spcAft>
                          <a:spcPts val="0"/>
                        </a:spcAft>
                        <a:buFont typeface="Wingdings" panose="05000000000000000000" pitchFamily="2" charset="2"/>
                        <a:buChar cha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Business</a:t>
                      </a:r>
                      <a:r>
                        <a:rPr lang="en-US" altLang="ko-KR" sz="1000" kern="100" baseline="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 review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1"/>
                  </a:ext>
                </a:extLst>
              </a:tr>
              <a:tr h="179602">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CV</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Concept verification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2"/>
                  </a:ext>
                </a:extLst>
              </a:tr>
              <a:tr h="179602">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DV</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Development</a:t>
                      </a:r>
                      <a:r>
                        <a:rPr lang="en-US" altLang="ko-KR" sz="1000" kern="100" baseline="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 verification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3"/>
                  </a:ext>
                </a:extLst>
              </a:tr>
              <a:tr h="288848">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PD</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Process</a:t>
                      </a:r>
                      <a:r>
                        <a:rPr lang="en-US" altLang="ko-KR" sz="1000" kern="100" baseline="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 development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4"/>
                  </a:ext>
                </a:extLst>
              </a:tr>
              <a:tr h="205726">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PV</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Mass production verification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5"/>
                  </a:ext>
                </a:extLst>
              </a:tr>
              <a:tr h="179602">
                <a:tc>
                  <a:txBody>
                    <a:bodyPr/>
                    <a:lstStyle/>
                    <a:p>
                      <a:pPr marL="255270" indent="-255270" algn="ctr">
                        <a:spcAft>
                          <a:spcPts val="0"/>
                        </a:spcAft>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MP</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177800" marR="0" lvl="0" indent="-1778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000" kern="10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Mass</a:t>
                      </a:r>
                      <a:r>
                        <a:rPr lang="en-US" altLang="ko-KR" sz="1000" kern="100" baseline="0" dirty="0" smtClean="0">
                          <a:effectLst/>
                          <a:latin typeface="LG스마트체 Regular" panose="020B0600000101010101" pitchFamily="50" charset="-127"/>
                          <a:ea typeface="LG스마트체 Regular" panose="020B0600000101010101" pitchFamily="50" charset="-127"/>
                          <a:cs typeface="Times New Roman" panose="02020603050405020304" pitchFamily="18" charset="0"/>
                        </a:rPr>
                        <a:t> production approval phase</a:t>
                      </a:r>
                      <a:endParaRPr lang="ko-KR" sz="1000" kern="100" dirty="0">
                        <a:effectLst/>
                        <a:latin typeface="LG스마트체 Regular" panose="020B0600000101010101" pitchFamily="50" charset="-127"/>
                        <a:ea typeface="LG스마트체 Regular" panose="020B0600000101010101" pitchFamily="50" charset="-127"/>
                        <a:cs typeface="Times New Roman" panose="02020603050405020304" pitchFamily="18" charset="0"/>
                      </a:endParaRPr>
                    </a:p>
                  </a:txBody>
                  <a:tcPr marL="68580" marR="68580" marT="36195" marB="3619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16"/>
                  </a:ext>
                </a:extLst>
              </a:tr>
            </a:tbl>
          </a:graphicData>
        </a:graphic>
      </p:graphicFrame>
    </p:spTree>
    <p:extLst>
      <p:ext uri="{BB962C8B-B14F-4D97-AF65-F5344CB8AC3E}">
        <p14:creationId xmlns:p14="http://schemas.microsoft.com/office/powerpoint/2010/main" val="219093487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139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rPr>
              <a:t>7</a:t>
            </a:r>
            <a:endParaRPr lang="ko-KR" altLang="en-US" sz="2800" b="1" dirty="0">
              <a:solidFill>
                <a:srgbClr val="FFFFFF"/>
              </a:solidFill>
            </a:endParaRPr>
          </a:p>
        </p:txBody>
      </p:sp>
      <p:graphicFrame>
        <p:nvGraphicFramePr>
          <p:cNvPr id="7" name="표 6"/>
          <p:cNvGraphicFramePr>
            <a:graphicFrameLocks noGrp="1"/>
          </p:cNvGraphicFramePr>
          <p:nvPr>
            <p:extLst>
              <p:ext uri="{D42A27DB-BD31-4B8C-83A1-F6EECF244321}">
                <p14:modId xmlns:p14="http://schemas.microsoft.com/office/powerpoint/2010/main" val="3525010997"/>
              </p:ext>
            </p:extLst>
          </p:nvPr>
        </p:nvGraphicFramePr>
        <p:xfrm>
          <a:off x="704528" y="2636912"/>
          <a:ext cx="8928992" cy="2331720"/>
        </p:xfrm>
        <a:graphic>
          <a:graphicData uri="http://schemas.openxmlformats.org/drawingml/2006/table">
            <a:tbl>
              <a:tblPr firstRow="1" bandRow="1">
                <a:tableStyleId>{5C22544A-7EE6-4342-B048-85BDC9FD1C3A}</a:tableStyleId>
              </a:tblPr>
              <a:tblGrid>
                <a:gridCol w="3960440">
                  <a:extLst>
                    <a:ext uri="{9D8B030D-6E8A-4147-A177-3AD203B41FA5}">
                      <a16:colId xmlns="" xmlns:a16="http://schemas.microsoft.com/office/drawing/2014/main" val="20000"/>
                    </a:ext>
                  </a:extLst>
                </a:gridCol>
                <a:gridCol w="4330063">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7-1. Cybersecurity Governance</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0"/>
                  </a:ext>
                </a:extLst>
              </a:tr>
              <a:tr h="24107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7-2. Cybersecurity Culture</a:t>
                      </a:r>
                      <a:endParaRPr lang="ko-KR" altLang="en-US" sz="1100" b="0" baseline="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141</a:t>
                      </a:r>
                      <a:endParaRPr lang="ko-KR" altLang="en-US" sz="1100" b="0" i="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1"/>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7-3. Information Sharing</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2"/>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7-4. Management System</a:t>
                      </a:r>
                      <a:endParaRPr lang="ko-KR" altLang="en-US" sz="1100" b="0" baseline="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3"/>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7-5. Tool Management</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4"/>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7-6. Information Security Management</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5"/>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7-7. Adequate auditee determination</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6"/>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7-8. Organizational Cybersecurity Audit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7"/>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strike="noStrike" baseline="0" dirty="0" smtClean="0">
                          <a:solidFill>
                            <a:schemeClr val="tx1"/>
                          </a:solidFill>
                          <a:latin typeface="LG스마트체 Bold" panose="020B0600000101010101" pitchFamily="50" charset="-127"/>
                          <a:ea typeface="LG스마트체 Bold" panose="020B0600000101010101" pitchFamily="50" charset="-127"/>
                        </a:rPr>
                        <a:t>7-9. Tier2 Supplier Cybersecurity Audit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148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8"/>
                  </a:ext>
                </a:extLst>
              </a:tr>
            </a:tbl>
          </a:graphicData>
        </a:graphic>
      </p:graphicFrame>
      <p:sp>
        <p:nvSpPr>
          <p:cNvPr id="9" name="직사각형 8"/>
          <p:cNvSpPr/>
          <p:nvPr/>
        </p:nvSpPr>
        <p:spPr>
          <a:xfrm>
            <a:off x="548640" y="861096"/>
            <a:ext cx="9012872" cy="17262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dirty="0" smtClean="0">
                <a:solidFill>
                  <a:srgbClr val="000000"/>
                </a:solidFill>
                <a:latin typeface="LG스마트체 Bold" panose="020B0600000101010101" pitchFamily="50" charset="-127"/>
                <a:ea typeface="LG스마트체 Bold" panose="020B0600000101010101" pitchFamily="50" charset="-127"/>
              </a:rPr>
              <a:t>Objective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a:t>
            </a:r>
            <a:r>
              <a:rPr lang="en-US" altLang="ko-KR" b="1" dirty="0" smtClean="0">
                <a:solidFill>
                  <a:srgbClr val="000000"/>
                </a:solidFill>
                <a:latin typeface="LG스마트체 Bold" panose="020B0600000101010101" pitchFamily="50" charset="-127"/>
                <a:ea typeface="LG스마트체 Bold" panose="020B0600000101010101" pitchFamily="50" charset="-127"/>
              </a:rPr>
              <a:t>organizational cybersecurity </a:t>
            </a:r>
            <a:r>
              <a:rPr lang="en-US" altLang="ko-KR" b="1" dirty="0">
                <a:solidFill>
                  <a:srgbClr val="000000"/>
                </a:solidFill>
                <a:latin typeface="LG스마트체 Bold" panose="020B0600000101010101" pitchFamily="50" charset="-127"/>
                <a:ea typeface="LG스마트체 Bold" panose="020B0600000101010101" pitchFamily="50" charset="-127"/>
              </a:rPr>
              <a:t>management </a:t>
            </a:r>
            <a:r>
              <a:rPr lang="en-US" altLang="ko-KR" b="1" dirty="0" smtClean="0">
                <a:solidFill>
                  <a:srgbClr val="000000"/>
                </a:solidFill>
                <a:latin typeface="LG스마트체 Bold" panose="020B0600000101010101" pitchFamily="50" charset="-127"/>
                <a:ea typeface="LG스마트체 Bold" panose="020B0600000101010101" pitchFamily="50" charset="-127"/>
              </a:rPr>
              <a:t>of </a:t>
            </a:r>
            <a:r>
              <a:rPr lang="en-US" altLang="ko-KR" b="1" dirty="0">
                <a:solidFill>
                  <a:srgbClr val="000000"/>
                </a:solidFill>
                <a:latin typeface="LG스마트체 Bold" panose="020B0600000101010101" pitchFamily="50" charset="-127"/>
                <a:ea typeface="LG스마트체 Bold" panose="020B0600000101010101" pitchFamily="50" charset="-127"/>
              </a:rPr>
              <a:t>the item to which cybersecurity is applied among the E/E </a:t>
            </a:r>
            <a:r>
              <a:rPr lang="en-US" altLang="ko-KR" b="1" dirty="0" smtClean="0">
                <a:solidFill>
                  <a:srgbClr val="000000"/>
                </a:solidFill>
                <a:latin typeface="LG스마트체 Bold" panose="020B0600000101010101" pitchFamily="50" charset="-127"/>
                <a:ea typeface="LG스마트체 Bold" panose="020B0600000101010101" pitchFamily="50" charset="-127"/>
              </a:rPr>
              <a:t/>
            </a:r>
            <a:br>
              <a:rPr lang="en-US" altLang="ko-KR" b="1" dirty="0" smtClean="0">
                <a:solidFill>
                  <a:srgbClr val="000000"/>
                </a:solidFill>
                <a:latin typeface="LG스마트체 Bold" panose="020B0600000101010101" pitchFamily="50" charset="-127"/>
                <a:ea typeface="LG스마트체 Bold" panose="020B0600000101010101" pitchFamily="50" charset="-127"/>
              </a:rPr>
            </a:br>
            <a:r>
              <a:rPr lang="en-US" altLang="ko-KR" b="1" dirty="0" smtClean="0">
                <a:solidFill>
                  <a:srgbClr val="000000"/>
                </a:solidFill>
                <a:latin typeface="LG스마트체 Bold" panose="020B0600000101010101" pitchFamily="50" charset="-127"/>
                <a:ea typeface="LG스마트체 Bold" panose="020B0600000101010101" pitchFamily="50" charset="-127"/>
              </a:rPr>
              <a:t>      system </a:t>
            </a:r>
            <a:r>
              <a:rPr lang="en-US" altLang="ko-KR" b="1" dirty="0">
                <a:solidFill>
                  <a:srgbClr val="000000"/>
                </a:solidFill>
                <a:latin typeface="LG스마트체 Bold" panose="020B0600000101010101" pitchFamily="50" charset="-127"/>
                <a:ea typeface="LG스마트체 Bold" panose="020B0600000101010101" pitchFamily="50" charset="-127"/>
              </a:rPr>
              <a:t>developed by the VS company, and define the main activities and standards by stages</a:t>
            </a:r>
            <a:r>
              <a:rPr lang="en-US" altLang="ko-KR" b="1" dirty="0" smtClean="0">
                <a:solidFill>
                  <a:srgbClr val="000000"/>
                </a:solidFill>
                <a:latin typeface="LG스마트체 Bold" panose="020B0600000101010101" pitchFamily="50" charset="-127"/>
                <a:ea typeface="LG스마트체 Bold" panose="020B0600000101010101" pitchFamily="50" charset="-127"/>
              </a:rPr>
              <a:t>.</a:t>
            </a:r>
            <a:endParaRPr lang="en-US" altLang="ko-KR" dirty="0" smtClean="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dirty="0" smtClean="0">
                <a:solidFill>
                  <a:srgbClr val="000000"/>
                </a:solidFill>
                <a:latin typeface="LG스마트체 Bold" panose="020B0600000101010101" pitchFamily="50" charset="-127"/>
                <a:ea typeface="LG스마트체 Bold" panose="020B0600000101010101" pitchFamily="50" charset="-127"/>
              </a:rPr>
              <a:t>Scope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It is applied when developing the item to apply cybersecurity among electrical and electronic system (E / E system</a:t>
            </a:r>
            <a:r>
              <a:rPr lang="en-US" altLang="ko-KR" b="1" dirty="0" smtClean="0">
                <a:solidFill>
                  <a:srgbClr val="000000"/>
                </a:solidFill>
                <a:latin typeface="LG스마트체 Bold" panose="020B0600000101010101" pitchFamily="50" charset="-127"/>
                <a:ea typeface="LG스마트체 Bold" panose="020B0600000101010101" pitchFamily="50" charset="-127"/>
              </a:rPr>
              <a:t>)</a:t>
            </a:r>
            <a:br>
              <a:rPr lang="en-US" altLang="ko-KR" b="1" dirty="0" smtClean="0">
                <a:solidFill>
                  <a:srgbClr val="000000"/>
                </a:solidFill>
                <a:latin typeface="LG스마트체 Bold" panose="020B0600000101010101" pitchFamily="50" charset="-127"/>
                <a:ea typeface="LG스마트체 Bold" panose="020B0600000101010101" pitchFamily="50" charset="-127"/>
              </a:rPr>
            </a:br>
            <a:r>
              <a:rPr lang="en-US" altLang="ko-KR" b="1" dirty="0" smtClean="0">
                <a:solidFill>
                  <a:srgbClr val="000000"/>
                </a:solidFill>
                <a:latin typeface="LG스마트체 Bold" panose="020B0600000101010101" pitchFamily="50" charset="-127"/>
                <a:ea typeface="LG스마트체 Bold" panose="020B0600000101010101" pitchFamily="50" charset="-127"/>
              </a:rPr>
              <a:t>      </a:t>
            </a:r>
            <a:r>
              <a:rPr lang="en-US" altLang="ko-KR" b="1" dirty="0">
                <a:solidFill>
                  <a:srgbClr val="000000"/>
                </a:solidFill>
                <a:latin typeface="LG스마트체 Bold" panose="020B0600000101010101" pitchFamily="50" charset="-127"/>
                <a:ea typeface="LG스마트체 Bold" panose="020B0600000101010101" pitchFamily="50" charset="-127"/>
              </a:rPr>
              <a:t>developed by VS company.</a:t>
            </a:r>
            <a:endParaRPr lang="en-US" altLang="ko-KR" dirty="0">
              <a:solidFill>
                <a:srgbClr val="000000"/>
              </a:solidFill>
              <a:latin typeface="LG스마트체 Bold" panose="020B0600000101010101" pitchFamily="50" charset="-127"/>
              <a:ea typeface="LG스마트체 Bold" panose="020B0600000101010101" pitchFamily="50" charset="-127"/>
            </a:endParaRPr>
          </a:p>
        </p:txBody>
      </p:sp>
      <p:sp>
        <p:nvSpPr>
          <p:cNvPr id="10" name="제목 1"/>
          <p:cNvSpPr txBox="1">
            <a:spLocks/>
          </p:cNvSpPr>
          <p:nvPr/>
        </p:nvSpPr>
        <p:spPr>
          <a:xfrm>
            <a:off x="564346" y="419071"/>
            <a:ext cx="7845038" cy="368300"/>
          </a:xfrm>
          <a:prstGeom prst="rect">
            <a:avLst/>
          </a:prstGeom>
          <a:noFill/>
        </p:spPr>
        <p:txBody>
          <a:bodyPr/>
          <a:lstStyle>
            <a:lvl1pPr algn="l" defTabSz="762000" rtl="0" eaLnBrk="0" fontAlgn="base" latinLnBrk="1" hangingPunct="0">
              <a:spcBef>
                <a:spcPct val="0"/>
              </a:spcBef>
              <a:spcAft>
                <a:spcPct val="0"/>
              </a:spcAft>
              <a:defRPr kumimoji="1" b="1">
                <a:solidFill>
                  <a:schemeClr val="tx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ea typeface="LG스마트체 Regular" panose="020B0600000101010101" pitchFamily="50" charset="-127"/>
                <a:cs typeface="Arial" panose="020B0604020202020204" pitchFamily="34" charset="0"/>
              </a:rPr>
              <a:t>Organizational Cybersecurity Management</a:t>
            </a:r>
            <a:endParaRPr lang="ko-KR" altLang="en-US" sz="1800" kern="0" dirty="0">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40360510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r>
              <a:rPr lang="en-US" altLang="ko-KR" smtClean="0"/>
              <a:t>Page  :  </a:t>
            </a:r>
            <a:fld id="{68D2173B-8517-4FE9-BE5B-560209F3466C}" type="slidenum">
              <a:rPr lang="ko-KR" altLang="en-US" smtClean="0"/>
              <a:pPr/>
              <a:t>140</a:t>
            </a:fld>
            <a:endParaRPr lang="en-US" altLang="ko-KR" dirty="0"/>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Governance</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Governance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Manager </a:t>
            </a:r>
            <a:r>
              <a:rPr kumimoji="0" lang="en-US" altLang="ko-KR" b="1" dirty="0" smtClean="0">
                <a:latin typeface="LG스마트체 Regular" panose="020B0600000101010101" pitchFamily="50" charset="-127"/>
                <a:ea typeface="LG스마트체 Regular" panose="020B0600000101010101" pitchFamily="50" charset="-127"/>
              </a:rPr>
              <a:t>defines </a:t>
            </a:r>
            <a:r>
              <a:rPr kumimoji="0" lang="en-US" altLang="ko-KR" b="1" dirty="0">
                <a:latin typeface="LG스마트체 Regular" panose="020B0600000101010101" pitchFamily="50" charset="-127"/>
                <a:ea typeface="LG스마트체 Regular" panose="020B0600000101010101" pitchFamily="50" charset="-127"/>
              </a:rPr>
              <a:t>an organization-specific rules and processes for cybersecurity</a:t>
            </a: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3016210"/>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CSGM defines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 organization-specific rules and processes for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Basically, CSGM perform the revise of the CSMS standard every year with process improvement requests.</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CSGM prepare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 need to improve on the process, detail guideline, and templates for cybersecurity.</a:t>
            </a: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[Process Improvement Requests]</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Global Regulation</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LGE Enterprise Process</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Internal requests for the process improvement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Please refer to the detail activities and information for CSMS below collaboration page.</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3"/>
              </a:rPr>
              <a:t>http</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3"/>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3"/>
              </a:rPr>
              <a:t>collab.lge.com/main/x/cm1-Sg</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048537" y="1830016"/>
            <a:ext cx="193995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7</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-1.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Governance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791595" y="2079989"/>
            <a:ext cx="50526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CSGM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CSMS Standard (refined)</a:t>
            </a:r>
          </a:p>
        </p:txBody>
      </p:sp>
      <p:sp>
        <p:nvSpPr>
          <p:cNvPr id="81" name="직사각형 80"/>
          <p:cNvSpPr/>
          <p:nvPr/>
        </p:nvSpPr>
        <p:spPr>
          <a:xfrm>
            <a:off x="1292133" y="1166555"/>
            <a:ext cx="7263527" cy="246221"/>
          </a:xfrm>
          <a:prstGeom prst="rect">
            <a:avLst/>
          </a:prstGeom>
        </p:spPr>
        <p:txBody>
          <a:bodyPr wrap="non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Gathering the information of the global regulations, LGE enterprise processes, and process improvement requests every year</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136576" y="6021288"/>
            <a:ext cx="8236562"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kumimoji="0" lang="en-US" altLang="ko-KR" sz="1000" dirty="0">
                <a:solidFill>
                  <a:srgbClr val="FF0000"/>
                </a:solidFill>
                <a:latin typeface="LG스마트체 Regular" panose="020B0600000101010101" pitchFamily="50" charset="-127"/>
                <a:ea typeface="LG스마트체 Regular" panose="020B0600000101010101" pitchFamily="50" charset="-127"/>
              </a:rPr>
              <a:t>Cybersecurity Governance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Manager</a:t>
            </a:r>
            <a:r>
              <a:rPr kumimoji="0" lang="en-US" altLang="ko-KR" sz="1000" dirty="0" smtClean="0">
                <a:latin typeface="LG스마트체 Regular" panose="020B0600000101010101" pitchFamily="50" charset="-127"/>
                <a:ea typeface="LG스마트체 Regular" panose="020B0600000101010101" pitchFamily="50" charset="-127"/>
              </a:rPr>
              <a:t>] All possible process improvements are added and modified to the refined CSMS standard.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935828" y="2079989"/>
            <a:ext cx="37702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ALL</a:t>
            </a:r>
          </a:p>
        </p:txBody>
      </p:sp>
      <p:sp>
        <p:nvSpPr>
          <p:cNvPr id="111" name="직사각형 110"/>
          <p:cNvSpPr/>
          <p:nvPr/>
        </p:nvSpPr>
        <p:spPr>
          <a:xfrm>
            <a:off x="1551801" y="45091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Revise the process</a:t>
            </a:r>
          </a:p>
        </p:txBody>
      </p:sp>
      <p:sp>
        <p:nvSpPr>
          <p:cNvPr id="137" name="직사각형 136"/>
          <p:cNvSpPr/>
          <p:nvPr/>
        </p:nvSpPr>
        <p:spPr>
          <a:xfrm>
            <a:off x="8061908" y="4941168"/>
            <a:ext cx="1653022" cy="400110"/>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-5:v1.0</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138" name="직사각형 137"/>
          <p:cNvSpPr/>
          <p:nvPr/>
        </p:nvSpPr>
        <p:spPr>
          <a:xfrm>
            <a:off x="8058746" y="1700808"/>
            <a:ext cx="1656184" cy="553998"/>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CSMS Standard</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Process Improvement Requests</a:t>
            </a: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477890" y="2996952"/>
            <a:ext cx="9801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Process Improvement Requests</a:t>
            </a:r>
          </a:p>
        </p:txBody>
      </p:sp>
      <p:sp>
        <p:nvSpPr>
          <p:cNvPr id="59" name="직사각형 58"/>
          <p:cNvSpPr/>
          <p:nvPr/>
        </p:nvSpPr>
        <p:spPr>
          <a:xfrm>
            <a:off x="1551801" y="378904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process improvement requests</a:t>
            </a:r>
          </a:p>
        </p:txBody>
      </p:sp>
      <p:sp>
        <p:nvSpPr>
          <p:cNvPr id="60" name="직사각형 59"/>
          <p:cNvSpPr/>
          <p:nvPr/>
        </p:nvSpPr>
        <p:spPr>
          <a:xfrm>
            <a:off x="2638130" y="2996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Process Improvement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1551801" y="247514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Monitor global regulation and LGE enterprise process</a:t>
            </a:r>
          </a:p>
        </p:txBody>
      </p:sp>
      <p:cxnSp>
        <p:nvCxnSpPr>
          <p:cNvPr id="6" name="꺾인 연결선 5"/>
          <p:cNvCxnSpPr>
            <a:stCxn id="61" idx="1"/>
            <a:endCxn id="58" idx="0"/>
          </p:cNvCxnSpPr>
          <p:nvPr/>
        </p:nvCxnSpPr>
        <p:spPr>
          <a:xfrm rot="10800000" flipV="1">
            <a:off x="967941" y="2655168"/>
            <a:ext cx="583861" cy="34178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60" idx="1"/>
            <a:endCxn id="58" idx="3"/>
          </p:cNvCxnSpPr>
          <p:nvPr/>
        </p:nvCxnSpPr>
        <p:spPr>
          <a:xfrm flipH="1">
            <a:off x="1457990" y="3176972"/>
            <a:ext cx="118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a:stCxn id="58" idx="2"/>
            <a:endCxn id="59" idx="0"/>
          </p:cNvCxnSpPr>
          <p:nvPr/>
        </p:nvCxnSpPr>
        <p:spPr>
          <a:xfrm rot="16200000" flipH="1">
            <a:off x="1288871" y="3036060"/>
            <a:ext cx="432048" cy="107391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59" idx="2"/>
            <a:endCxn id="111" idx="0"/>
          </p:cNvCxnSpPr>
          <p:nvPr/>
        </p:nvCxnSpPr>
        <p:spPr>
          <a:xfrm>
            <a:off x="2041851" y="4149080"/>
            <a:ext cx="0"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직사각형 72"/>
          <p:cNvSpPr/>
          <p:nvPr/>
        </p:nvSpPr>
        <p:spPr>
          <a:xfrm>
            <a:off x="477890" y="5373215"/>
            <a:ext cx="9801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Approval</a:t>
            </a:r>
            <a:br>
              <a:rPr lang="en-US" altLang="ko-KR" sz="700" dirty="0" smtClean="0">
                <a:solidFill>
                  <a:srgbClr val="000000"/>
                </a:solidFill>
                <a:latin typeface="LG스마트체 Regular" panose="020B0600000101010101" pitchFamily="50" charset="-127"/>
                <a:ea typeface="LG스마트체 Regular" panose="020B0600000101010101" pitchFamily="50" charset="-127"/>
              </a:rPr>
            </a:br>
            <a:r>
              <a:rPr lang="en-US" altLang="ko-KR" sz="700" dirty="0" smtClean="0">
                <a:solidFill>
                  <a:srgbClr val="000000"/>
                </a:solidFill>
                <a:latin typeface="LG스마트체 Regular" panose="020B0600000101010101" pitchFamily="50" charset="-127"/>
                <a:ea typeface="LG스마트체 Regular" panose="020B0600000101010101" pitchFamily="50" charset="-127"/>
              </a:rPr>
              <a:t>the CSMS standard</a:t>
            </a:r>
          </a:p>
        </p:txBody>
      </p:sp>
      <p:cxnSp>
        <p:nvCxnSpPr>
          <p:cNvPr id="22" name="꺾인 연결선 21"/>
          <p:cNvCxnSpPr>
            <a:stCxn id="111" idx="2"/>
            <a:endCxn id="73" idx="0"/>
          </p:cNvCxnSpPr>
          <p:nvPr/>
        </p:nvCxnSpPr>
        <p:spPr>
          <a:xfrm rot="5400000">
            <a:off x="1252869" y="4584232"/>
            <a:ext cx="504055" cy="107391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842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2</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Culture</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Governance Manager and Cybersecurity Manager </a:t>
            </a:r>
            <a:r>
              <a:rPr kumimoji="0" lang="en-US" altLang="ko-KR" b="1" dirty="0">
                <a:latin typeface="LG스마트체 Regular" panose="020B0600000101010101" pitchFamily="50" charset="-127"/>
                <a:ea typeface="LG스마트체 Regular" panose="020B0600000101010101" pitchFamily="50" charset="-127"/>
              </a:rPr>
              <a:t>institute and maintain a cybersecurity culture, including competence management, awareness management.</a:t>
            </a: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4093428"/>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CSGM and CSM institute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maintain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 cybersecurity culture, including competence management, awareness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management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manages the total training catalog for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CSGM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distribute the training course to all members related to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 the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competence of project members and manages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competence management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project members check the competence of cybersecurity and update the competence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management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 project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members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attends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training with the schedule in the competence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management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Please refer to the training catalog for cybersecurity below collaboration page.</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http</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collab.lge.com/main/x/Rx44T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General training management is described in the enterprise process –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LG(10)-A-3120 </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교육훈련 </a:t>
            </a:r>
            <a:r>
              <a:rPr kumimoji="0" lang="ko-KR" altLang="en-US"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규정</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In addition to cybersecurity training, cybersecurity awareness education and publicity can be conducted through posters or letters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연결선 66"/>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162351" y="1830016"/>
            <a:ext cx="171232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7-2</a:t>
            </a:r>
            <a:r>
              <a:rPr lang="en-US" altLang="ko-KR" sz="900" dirty="0">
                <a:solidFill>
                  <a:schemeClr val="tx1"/>
                </a:solidFill>
                <a:latin typeface="LG스마트체 Regular" panose="020B0600000101010101" pitchFamily="50" charset="-127"/>
                <a:ea typeface="LG스마트체 Regular" panose="020B0600000101010101" pitchFamily="50" charset="-127"/>
              </a:rPr>
              <a:t>. Cybersecurity Culture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712721" y="2079989"/>
            <a:ext cx="50526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CSGM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831670" y="2079989"/>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058746" y="3284984"/>
            <a:ext cx="1656184" cy="1015663"/>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Cybersecurity training catalog (refined)</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Competence management report (each project)</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Training evidences</a:t>
            </a:r>
          </a:p>
        </p:txBody>
      </p:sp>
      <p:sp>
        <p:nvSpPr>
          <p:cNvPr id="81" name="직사각형 80"/>
          <p:cNvSpPr/>
          <p:nvPr/>
        </p:nvSpPr>
        <p:spPr>
          <a:xfrm>
            <a:off x="1292133" y="1166555"/>
            <a:ext cx="2547492" cy="246221"/>
          </a:xfrm>
          <a:prstGeom prst="rect">
            <a:avLst/>
          </a:prstGeom>
        </p:spPr>
        <p:txBody>
          <a:bodyPr wrap="non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training catalog is prepared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136576" y="6021288"/>
            <a:ext cx="8236562" cy="400110"/>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[CSM</a:t>
            </a:r>
            <a:r>
              <a:rPr kumimoji="0" lang="en-US" altLang="ko-KR" sz="1000" dirty="0">
                <a:latin typeface="LG스마트체 Regular" panose="020B0600000101010101" pitchFamily="50" charset="-127"/>
                <a:ea typeface="LG스마트체 Regular" panose="020B0600000101010101" pitchFamily="50" charset="-127"/>
              </a:rPr>
              <a:t>] CSM manages the competence of project members and monitors the completion of training schedules refer to the Cybersecurity Training Catalog.</a:t>
            </a:r>
          </a:p>
        </p:txBody>
      </p:sp>
      <p:sp>
        <p:nvSpPr>
          <p:cNvPr id="84" name="직사각형 83"/>
          <p:cNvSpPr/>
          <p:nvPr/>
        </p:nvSpPr>
        <p:spPr>
          <a:xfrm>
            <a:off x="462574" y="2420928"/>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 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Training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Catalog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596796" y="2079989"/>
            <a:ext cx="105509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Project Members</a:t>
            </a:r>
            <a:endParaRPr lang="ko-KR" altLang="en-US" sz="900">
              <a:solidFill>
                <a:schemeClr val="tx1"/>
              </a:solidFill>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1551801" y="342900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the competence for project members</a:t>
            </a:r>
          </a:p>
        </p:txBody>
      </p:sp>
      <p:sp>
        <p:nvSpPr>
          <p:cNvPr id="137" name="직사각형 136"/>
          <p:cNvSpPr/>
          <p:nvPr/>
        </p:nvSpPr>
        <p:spPr>
          <a:xfrm>
            <a:off x="8061908" y="4941168"/>
            <a:ext cx="1653022" cy="707886"/>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ISO/SAE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First edition:2021</a:t>
            </a:r>
          </a:p>
          <a:p>
            <a:pPr marL="171450" indent="-171450"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LG(10)-</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A-3120 </a:t>
            </a:r>
            <a:r>
              <a:rPr kumimoji="0" lang="ko-KR" altLang="en-US" sz="1000" smtClean="0">
                <a:latin typeface="LG스마트체 Regular" panose="020B0600000101010101" pitchFamily="50" charset="-127"/>
                <a:ea typeface="LG스마트체 Regular" panose="020B0600000101010101" pitchFamily="50" charset="-127"/>
                <a:cs typeface="Times New Roman" pitchFamily="18" charset="0"/>
              </a:rPr>
              <a:t>교육훈련 </a:t>
            </a:r>
            <a:r>
              <a:rPr kumimoji="0" lang="ko-KR" altLang="en-US" sz="1000">
                <a:latin typeface="LG스마트체 Regular" panose="020B0600000101010101" pitchFamily="50" charset="-127"/>
                <a:ea typeface="LG스마트체 Regular" panose="020B0600000101010101" pitchFamily="50" charset="-127"/>
                <a:cs typeface="Times New Roman" pitchFamily="18" charset="0"/>
              </a:rPr>
              <a:t>규정 </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138" name="직사각형 137"/>
          <p:cNvSpPr/>
          <p:nvPr/>
        </p:nvSpPr>
        <p:spPr>
          <a:xfrm>
            <a:off x="8058746" y="1700808"/>
            <a:ext cx="1656184" cy="400110"/>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Cybersecurity training catalog</a:t>
            </a: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32" name="직사각형 31"/>
          <p:cNvSpPr/>
          <p:nvPr/>
        </p:nvSpPr>
        <p:spPr>
          <a:xfrm>
            <a:off x="462574" y="2996952"/>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Distribute the Training Course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 name="직선 화살표 연결선 5"/>
          <p:cNvCxnSpPr>
            <a:stCxn id="84" idx="2"/>
            <a:endCxn id="32" idx="0"/>
          </p:cNvCxnSpPr>
          <p:nvPr/>
        </p:nvCxnSpPr>
        <p:spPr>
          <a:xfrm>
            <a:off x="952174" y="2780928"/>
            <a:ext cx="0" cy="216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꺾인 연결선 9"/>
          <p:cNvCxnSpPr>
            <a:stCxn id="32" idx="2"/>
            <a:endCxn id="111" idx="1"/>
          </p:cNvCxnSpPr>
          <p:nvPr/>
        </p:nvCxnSpPr>
        <p:spPr>
          <a:xfrm rot="16200000" flipH="1">
            <a:off x="1125953" y="3183172"/>
            <a:ext cx="252068" cy="5996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1551801" y="45091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 competence matrix</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for each project</a:t>
            </a:r>
          </a:p>
        </p:txBody>
      </p:sp>
      <p:sp>
        <p:nvSpPr>
          <p:cNvPr id="43" name="직사각형 42"/>
          <p:cNvSpPr/>
          <p:nvPr/>
        </p:nvSpPr>
        <p:spPr>
          <a:xfrm>
            <a:off x="2623454" y="39330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Check a competence for each member</a:t>
            </a:r>
          </a:p>
        </p:txBody>
      </p:sp>
      <p:cxnSp>
        <p:nvCxnSpPr>
          <p:cNvPr id="18" name="꺾인 연결선 17"/>
          <p:cNvCxnSpPr>
            <a:stCxn id="111" idx="3"/>
            <a:endCxn id="43" idx="0"/>
          </p:cNvCxnSpPr>
          <p:nvPr/>
        </p:nvCxnSpPr>
        <p:spPr>
          <a:xfrm>
            <a:off x="2531901" y="3609020"/>
            <a:ext cx="581603" cy="32403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43" idx="2"/>
            <a:endCxn id="38" idx="3"/>
          </p:cNvCxnSpPr>
          <p:nvPr/>
        </p:nvCxnSpPr>
        <p:spPr>
          <a:xfrm rot="5400000">
            <a:off x="2624681" y="4200317"/>
            <a:ext cx="396044" cy="58160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직사각형 49"/>
          <p:cNvSpPr/>
          <p:nvPr/>
        </p:nvSpPr>
        <p:spPr>
          <a:xfrm>
            <a:off x="2623454" y="522920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Attend the training</a:t>
            </a:r>
          </a:p>
        </p:txBody>
      </p:sp>
      <p:cxnSp>
        <p:nvCxnSpPr>
          <p:cNvPr id="26" name="꺾인 연결선 25"/>
          <p:cNvCxnSpPr>
            <a:stCxn id="38" idx="2"/>
            <a:endCxn id="50" idx="0"/>
          </p:cNvCxnSpPr>
          <p:nvPr/>
        </p:nvCxnSpPr>
        <p:spPr>
          <a:xfrm rot="16200000" flipH="1">
            <a:off x="2397657" y="4513353"/>
            <a:ext cx="360040" cy="107165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27"/>
          <p:cNvCxnSpPr>
            <a:stCxn id="50" idx="2"/>
            <a:endCxn id="38" idx="1"/>
          </p:cNvCxnSpPr>
          <p:nvPr/>
        </p:nvCxnSpPr>
        <p:spPr>
          <a:xfrm rot="5400000" flipH="1">
            <a:off x="1882603" y="4358339"/>
            <a:ext cx="900100" cy="1561703"/>
          </a:xfrm>
          <a:prstGeom prst="bentConnector4">
            <a:avLst>
              <a:gd name="adj1" fmla="val -25397"/>
              <a:gd name="adj2" fmla="val 1146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4694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5" name="제목 4"/>
          <p:cNvSpPr>
            <a:spLocks noGrp="1"/>
          </p:cNvSpPr>
          <p:nvPr>
            <p:ph type="title"/>
          </p:nvPr>
        </p:nvSpPr>
        <p:spPr/>
        <p:txBody>
          <a:bodyPr/>
          <a:lstStyle/>
          <a:p>
            <a:endParaRPr lang="ko-KR" altLang="en-US"/>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3.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Information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Sharing</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All information related to the CSMS(Cybersecurity) is managed “VIP(VS SW Information Portal) collaboration page”.</a:t>
            </a:r>
            <a:br>
              <a:rPr kumimoji="0" lang="en-US" altLang="ko-KR" b="1" dirty="0" smtClean="0">
                <a:latin typeface="LG스마트체 Regular" panose="020B0600000101010101" pitchFamily="50" charset="-127"/>
                <a:ea typeface="LG스마트체 Regular" panose="020B0600000101010101" pitchFamily="50" charset="-127"/>
              </a:rPr>
            </a:br>
            <a:r>
              <a:rPr kumimoji="0" lang="en-US" altLang="ko-KR" b="1" dirty="0">
                <a:latin typeface="LG스마트체 Regular" panose="020B0600000101010101" pitchFamily="50" charset="-127"/>
                <a:ea typeface="LG스마트체 Regular" panose="020B0600000101010101" pitchFamily="50" charset="-127"/>
              </a:rPr>
              <a:t>- http://collab.lge.com/main/x/em1-Sg</a:t>
            </a: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pic>
        <p:nvPicPr>
          <p:cNvPr id="2" name="그림 1"/>
          <p:cNvPicPr>
            <a:picLocks noChangeAspect="1"/>
          </p:cNvPicPr>
          <p:nvPr/>
        </p:nvPicPr>
        <p:blipFill>
          <a:blip r:embed="rId2"/>
          <a:stretch>
            <a:fillRect/>
          </a:stretch>
        </p:blipFill>
        <p:spPr>
          <a:xfrm>
            <a:off x="272480" y="1628800"/>
            <a:ext cx="9219608" cy="3078191"/>
          </a:xfrm>
          <a:prstGeom prst="rect">
            <a:avLst/>
          </a:prstGeom>
        </p:spPr>
      </p:pic>
    </p:spTree>
    <p:extLst>
      <p:ext uri="{BB962C8B-B14F-4D97-AF65-F5344CB8AC3E}">
        <p14:creationId xmlns:p14="http://schemas.microsoft.com/office/powerpoint/2010/main" val="4633515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5" name="제목 4"/>
          <p:cNvSpPr>
            <a:spLocks noGrp="1"/>
          </p:cNvSpPr>
          <p:nvPr>
            <p:ph type="title"/>
          </p:nvPr>
        </p:nvSpPr>
        <p:spPr/>
        <p:txBody>
          <a:bodyPr/>
          <a:lstStyle/>
          <a:p>
            <a:endParaRPr lang="ko-KR" altLang="en-US"/>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4.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Management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System</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Relations with existed LGE processes.</a:t>
            </a:r>
            <a:endParaRPr kumimoji="0" lang="en-US" altLang="ko-KR" b="1"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23" name="직사각형 22"/>
          <p:cNvSpPr/>
          <p:nvPr/>
        </p:nvSpPr>
        <p:spPr>
          <a:xfrm>
            <a:off x="3692860" y="3385206"/>
            <a:ext cx="2520280" cy="101121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ctr" anchorCtr="0"/>
          <a:lstStyle/>
          <a:p>
            <a:pPr fontAlgn="auto" latinLnBrk="0">
              <a:spcBef>
                <a:spcPts val="0"/>
              </a:spcBef>
              <a:spcAft>
                <a:spcPts val="0"/>
              </a:spcAft>
            </a:pPr>
            <a:r>
              <a:rPr kumimoji="0" lang="en-US" altLang="ko-KR" sz="1400" b="1" kern="0" dirty="0">
                <a:solidFill>
                  <a:prstClr val="black"/>
                </a:solidFill>
                <a:latin typeface="LG스마트체 Regular" panose="020B0600000101010101" pitchFamily="50" charset="-127"/>
                <a:ea typeface="LG스마트체 Regular" panose="020B0600000101010101" pitchFamily="50" charset="-127"/>
              </a:rPr>
              <a:t>CSMS </a:t>
            </a:r>
            <a:r>
              <a:rPr kumimoji="0" lang="en-US" altLang="ko-KR" sz="1400" b="1" kern="0" dirty="0" smtClean="0">
                <a:solidFill>
                  <a:prstClr val="black"/>
                </a:solidFill>
                <a:latin typeface="LG스마트체 Regular" panose="020B0600000101010101" pitchFamily="50" charset="-127"/>
                <a:ea typeface="LG스마트체 Regular" panose="020B0600000101010101" pitchFamily="50" charset="-127"/>
              </a:rPr>
              <a:t>Standard</a:t>
            </a:r>
          </a:p>
          <a:p>
            <a:pPr fontAlgn="auto" latinLnBrk="0">
              <a:spcBef>
                <a:spcPts val="0"/>
              </a:spcBef>
              <a:spcAft>
                <a:spcPts val="0"/>
              </a:spcAft>
            </a:pP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[LG(46)-A-5013 VS CSMS(Cybersecurity Management System) </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Standard</a:t>
            </a:r>
            <a:endParaRPr kumimoji="0" lang="ko-KR" altLang="en-US" sz="1000" b="1" kern="0">
              <a:solidFill>
                <a:prstClr val="black"/>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452500" y="1533944"/>
            <a:ext cx="2520280" cy="1011211"/>
          </a:xfrm>
          <a:prstGeom prst="rect">
            <a:avLst/>
          </a:prstGeom>
          <a:solidFill>
            <a:sysClr val="window" lastClr="FFFFFF">
              <a:lumMod val="85000"/>
            </a:sysClr>
          </a:solidFill>
          <a:ln w="9525" cap="flat" cmpd="sng" algn="ctr">
            <a:noFill/>
            <a:prstDash val="solid"/>
          </a:ln>
          <a:effectLst/>
        </p:spPr>
        <p:txBody>
          <a:bodyPr rtlCol="0" anchor="ctr" anchorCtr="0"/>
          <a:lstStyle/>
          <a:p>
            <a:pPr fontAlgn="auto" latinLnBrk="0">
              <a:spcBef>
                <a:spcPts val="0"/>
              </a:spcBef>
              <a:spcAft>
                <a:spcPts val="0"/>
              </a:spcAft>
            </a:pPr>
            <a:r>
              <a:rPr kumimoji="0" lang="en-US" altLang="ko-KR" b="1" kern="0" dirty="0" smtClean="0">
                <a:solidFill>
                  <a:prstClr val="black"/>
                </a:solidFill>
                <a:latin typeface="LG스마트체 Regular" panose="020B0600000101010101" pitchFamily="50" charset="-127"/>
                <a:ea typeface="LG스마트체 Regular" panose="020B0600000101010101" pitchFamily="50" charset="-127"/>
              </a:rPr>
              <a:t>Purchasing Process</a:t>
            </a:r>
          </a:p>
          <a:p>
            <a:pPr fontAlgn="auto" latinLnBrk="0">
              <a:spcBef>
                <a:spcPts val="0"/>
              </a:spcBef>
              <a:spcAft>
                <a:spcPts val="0"/>
              </a:spcAft>
            </a:pP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[LG(35)-A-7020] </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구매</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_</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협력업체</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_</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관리</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_</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표준</a:t>
            </a:r>
          </a:p>
        </p:txBody>
      </p:sp>
      <p:sp>
        <p:nvSpPr>
          <p:cNvPr id="53" name="직사각형 52"/>
          <p:cNvSpPr/>
          <p:nvPr/>
        </p:nvSpPr>
        <p:spPr>
          <a:xfrm>
            <a:off x="452500" y="5236468"/>
            <a:ext cx="2520280" cy="1011211"/>
          </a:xfrm>
          <a:prstGeom prst="rect">
            <a:avLst/>
          </a:prstGeom>
          <a:solidFill>
            <a:sysClr val="window" lastClr="FFFFFF">
              <a:lumMod val="85000"/>
            </a:sysClr>
          </a:solidFill>
          <a:ln w="9525" cap="flat" cmpd="sng" algn="ctr">
            <a:noFill/>
            <a:prstDash val="solid"/>
          </a:ln>
          <a:effectLst/>
        </p:spPr>
        <p:txBody>
          <a:bodyPr rtlCol="0" anchor="ctr" anchorCtr="0"/>
          <a:lstStyle/>
          <a:p>
            <a:pPr fontAlgn="auto" latinLnBrk="0">
              <a:spcBef>
                <a:spcPts val="0"/>
              </a:spcBef>
              <a:spcAft>
                <a:spcPts val="0"/>
              </a:spcAft>
            </a:pPr>
            <a:r>
              <a:rPr kumimoji="0" lang="en-US" altLang="ko-KR" b="1" kern="0" dirty="0" smtClean="0">
                <a:solidFill>
                  <a:prstClr val="black"/>
                </a:solidFill>
                <a:latin typeface="LG스마트체 Regular" panose="020B0600000101010101" pitchFamily="50" charset="-127"/>
                <a:ea typeface="LG스마트체 Regular" panose="020B0600000101010101" pitchFamily="50" charset="-127"/>
              </a:rPr>
              <a:t>Quality Management Process</a:t>
            </a:r>
          </a:p>
          <a:p>
            <a:pPr fontAlgn="auto" latinLnBrk="0">
              <a:spcBef>
                <a:spcPts val="0"/>
              </a:spcBef>
              <a:spcAft>
                <a:spcPts val="0"/>
              </a:spcAft>
            </a:pP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[LG(35</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A-5907] </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스마트 사업부 </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SW</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개발 업무기준 </a:t>
            </a:r>
            <a:endParaRPr kumimoji="0" lang="ko-KR" altLang="en-US" sz="1000" b="1" kern="0" dirty="0">
              <a:solidFill>
                <a:prstClr val="black"/>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7105464" y="1533944"/>
            <a:ext cx="2520280" cy="1011211"/>
          </a:xfrm>
          <a:prstGeom prst="rect">
            <a:avLst/>
          </a:prstGeom>
          <a:solidFill>
            <a:sysClr val="window" lastClr="FFFFFF">
              <a:lumMod val="85000"/>
            </a:sysClr>
          </a:solidFill>
          <a:ln w="9525" cap="flat" cmpd="sng" algn="ctr">
            <a:noFill/>
            <a:prstDash val="solid"/>
          </a:ln>
          <a:effectLst/>
        </p:spPr>
        <p:txBody>
          <a:bodyPr rtlCol="0" anchor="ctr" anchorCtr="0"/>
          <a:lstStyle/>
          <a:p>
            <a:pPr fontAlgn="auto" latinLnBrk="0">
              <a:spcBef>
                <a:spcPts val="0"/>
              </a:spcBef>
              <a:spcAft>
                <a:spcPts val="0"/>
              </a:spcAft>
            </a:pPr>
            <a:r>
              <a:rPr kumimoji="0" lang="en-US" altLang="ko-KR" b="1" kern="0" dirty="0" smtClean="0">
                <a:solidFill>
                  <a:prstClr val="black"/>
                </a:solidFill>
                <a:latin typeface="LG스마트체 Regular" panose="020B0600000101010101" pitchFamily="50" charset="-127"/>
                <a:ea typeface="LG스마트체 Regular" panose="020B0600000101010101" pitchFamily="50" charset="-127"/>
              </a:rPr>
              <a:t>Training Process</a:t>
            </a:r>
          </a:p>
          <a:p>
            <a:pPr fontAlgn="auto" latinLnBrk="0">
              <a:spcBef>
                <a:spcPts val="0"/>
              </a:spcBef>
              <a:spcAft>
                <a:spcPts val="0"/>
              </a:spcAft>
            </a:pP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LG(10)-A-3120 </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교육훈련 규정 </a:t>
            </a:r>
          </a:p>
        </p:txBody>
      </p:sp>
      <p:sp>
        <p:nvSpPr>
          <p:cNvPr id="55" name="직사각형 54"/>
          <p:cNvSpPr/>
          <p:nvPr/>
        </p:nvSpPr>
        <p:spPr>
          <a:xfrm>
            <a:off x="7105464" y="5236468"/>
            <a:ext cx="2520280" cy="1011211"/>
          </a:xfrm>
          <a:prstGeom prst="rect">
            <a:avLst/>
          </a:prstGeom>
          <a:solidFill>
            <a:sysClr val="window" lastClr="FFFFFF">
              <a:lumMod val="85000"/>
            </a:sysClr>
          </a:solidFill>
          <a:ln w="9525" cap="flat" cmpd="sng" algn="ctr">
            <a:noFill/>
            <a:prstDash val="solid"/>
          </a:ln>
          <a:effectLst/>
        </p:spPr>
        <p:txBody>
          <a:bodyPr rtlCol="0" anchor="ctr" anchorCtr="0"/>
          <a:lstStyle/>
          <a:p>
            <a:pPr fontAlgn="auto" latinLnBrk="0">
              <a:spcBef>
                <a:spcPts val="0"/>
              </a:spcBef>
              <a:spcAft>
                <a:spcPts val="0"/>
              </a:spcAft>
            </a:pPr>
            <a:r>
              <a:rPr kumimoji="0" lang="en-US" altLang="ko-KR" b="1" kern="0" dirty="0" smtClean="0">
                <a:solidFill>
                  <a:prstClr val="black"/>
                </a:solidFill>
                <a:latin typeface="LG스마트체 Regular" panose="020B0600000101010101" pitchFamily="50" charset="-127"/>
                <a:ea typeface="LG스마트체 Regular" panose="020B0600000101010101" pitchFamily="50" charset="-127"/>
              </a:rPr>
              <a:t>Production Process</a:t>
            </a:r>
          </a:p>
          <a:p>
            <a:pPr fontAlgn="auto" latinLnBrk="0">
              <a:spcBef>
                <a:spcPts val="0"/>
              </a:spcBef>
              <a:spcAft>
                <a:spcPts val="0"/>
              </a:spcAft>
            </a:pP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[LG(35)-B-2592] </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공정 관리계획서</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_v5.2</a:t>
            </a:r>
          </a:p>
          <a:p>
            <a:pPr fontAlgn="auto" latinLnBrk="0">
              <a:spcBef>
                <a:spcPts val="0"/>
              </a:spcBef>
              <a:spcAft>
                <a:spcPts val="0"/>
              </a:spcAft>
            </a:pP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[LG(35)-B-4516] </a:t>
            </a:r>
            <a:r>
              <a:rPr kumimoji="0" lang="ko-KR" altLang="en-US" sz="1000" b="1" kern="0">
                <a:solidFill>
                  <a:prstClr val="black"/>
                </a:solidFill>
                <a:latin typeface="LG스마트체 Regular" panose="020B0600000101010101" pitchFamily="50" charset="-127"/>
                <a:ea typeface="LG스마트체 Regular" panose="020B0600000101010101" pitchFamily="50" charset="-127"/>
              </a:rPr>
              <a:t>양산 승인회 운영 기준</a:t>
            </a:r>
            <a:endParaRPr kumimoji="0" lang="ko-KR" altLang="en-US" sz="1000" b="1" kern="0" dirty="0">
              <a:solidFill>
                <a:prstClr val="black"/>
              </a:solidFill>
              <a:latin typeface="LG스마트체 Regular" panose="020B0600000101010101" pitchFamily="50" charset="-127"/>
              <a:ea typeface="LG스마트체 Regular" panose="020B0600000101010101" pitchFamily="50" charset="-127"/>
            </a:endParaRPr>
          </a:p>
        </p:txBody>
      </p:sp>
      <p:cxnSp>
        <p:nvCxnSpPr>
          <p:cNvPr id="6" name="구부러진 연결선 5"/>
          <p:cNvCxnSpPr>
            <a:stCxn id="52" idx="3"/>
            <a:endCxn id="23" idx="0"/>
          </p:cNvCxnSpPr>
          <p:nvPr/>
        </p:nvCxnSpPr>
        <p:spPr>
          <a:xfrm>
            <a:off x="2972780" y="2039550"/>
            <a:ext cx="1980220" cy="134565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구부러진 연결선 9"/>
          <p:cNvCxnSpPr>
            <a:stCxn id="23" idx="1"/>
            <a:endCxn id="52" idx="2"/>
          </p:cNvCxnSpPr>
          <p:nvPr/>
        </p:nvCxnSpPr>
        <p:spPr>
          <a:xfrm rot="10800000">
            <a:off x="1712640" y="2545156"/>
            <a:ext cx="1980220" cy="134565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구부러진 연결선 56"/>
          <p:cNvCxnSpPr>
            <a:stCxn id="53" idx="3"/>
            <a:endCxn id="23" idx="2"/>
          </p:cNvCxnSpPr>
          <p:nvPr/>
        </p:nvCxnSpPr>
        <p:spPr>
          <a:xfrm flipV="1">
            <a:off x="2972780" y="4396417"/>
            <a:ext cx="1980220" cy="134565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구부러진 연결선 61"/>
          <p:cNvCxnSpPr>
            <a:stCxn id="23" idx="1"/>
            <a:endCxn id="53" idx="0"/>
          </p:cNvCxnSpPr>
          <p:nvPr/>
        </p:nvCxnSpPr>
        <p:spPr>
          <a:xfrm rot="10800000" flipV="1">
            <a:off x="1712640" y="3890812"/>
            <a:ext cx="1980220" cy="134565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구부러진 연결선 63"/>
          <p:cNvCxnSpPr>
            <a:stCxn id="54" idx="1"/>
            <a:endCxn id="23" idx="0"/>
          </p:cNvCxnSpPr>
          <p:nvPr/>
        </p:nvCxnSpPr>
        <p:spPr>
          <a:xfrm rot="10800000" flipV="1">
            <a:off x="4953000" y="2039550"/>
            <a:ext cx="2152464" cy="134565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구부러진 연결선 65"/>
          <p:cNvCxnSpPr>
            <a:stCxn id="23" idx="3"/>
            <a:endCxn id="54" idx="2"/>
          </p:cNvCxnSpPr>
          <p:nvPr/>
        </p:nvCxnSpPr>
        <p:spPr>
          <a:xfrm flipV="1">
            <a:off x="6213140" y="2545155"/>
            <a:ext cx="2152464" cy="134565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 67"/>
          <p:cNvCxnSpPr>
            <a:stCxn id="55" idx="1"/>
            <a:endCxn id="23" idx="2"/>
          </p:cNvCxnSpPr>
          <p:nvPr/>
        </p:nvCxnSpPr>
        <p:spPr>
          <a:xfrm rot="10800000">
            <a:off x="4953000" y="4396418"/>
            <a:ext cx="2152464" cy="134565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구부러진 연결선 69"/>
          <p:cNvCxnSpPr>
            <a:stCxn id="23" idx="3"/>
            <a:endCxn id="55" idx="0"/>
          </p:cNvCxnSpPr>
          <p:nvPr/>
        </p:nvCxnSpPr>
        <p:spPr>
          <a:xfrm>
            <a:off x="6213140" y="3890812"/>
            <a:ext cx="2152464" cy="134565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2648744" y="1484784"/>
            <a:ext cx="2439630" cy="523220"/>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PU-SMS (Purchasing Supplier Management System) </a:t>
            </a:r>
            <a:endParaRPr lang="en-US" altLang="ko-KR" sz="700" dirty="0" smtClean="0">
              <a:solidFill>
                <a:srgbClr val="006600"/>
              </a:solidFill>
              <a:latin typeface="LG스마트체 Regular" panose="020B0600000101010101" pitchFamily="50" charset="-127"/>
              <a:ea typeface="LG스마트체 Regular" panose="020B0600000101010101" pitchFamily="50" charset="-127"/>
            </a:endParaRP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GERP (Global Enterprise Resource Planning</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PU-SIS (Purchasing Strategy Intelligent System</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PU-SRM (Purchasing Supplier Relationship Management</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a:t>
            </a:r>
          </a:p>
        </p:txBody>
      </p:sp>
      <p:sp>
        <p:nvSpPr>
          <p:cNvPr id="72" name="직사각형 71"/>
          <p:cNvSpPr/>
          <p:nvPr/>
        </p:nvSpPr>
        <p:spPr>
          <a:xfrm>
            <a:off x="2081322" y="3045881"/>
            <a:ext cx="2439630" cy="307777"/>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CIA(Cybersecurity Interface Agreement)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Supplier Evaluation Checklist</a:t>
            </a:r>
          </a:p>
        </p:txBody>
      </p:sp>
      <p:sp>
        <p:nvSpPr>
          <p:cNvPr id="73" name="직사각형 72"/>
          <p:cNvSpPr/>
          <p:nvPr/>
        </p:nvSpPr>
        <p:spPr>
          <a:xfrm>
            <a:off x="2081322" y="4506226"/>
            <a:ext cx="2439630" cy="415498"/>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SysRS, </a:t>
            </a:r>
            <a:r>
              <a:rPr lang="en-US" altLang="ko-KR" sz="700" dirty="0" err="1" smtClean="0">
                <a:solidFill>
                  <a:srgbClr val="006600"/>
                </a:solidFill>
                <a:latin typeface="LG스마트체 Regular" panose="020B0600000101010101" pitchFamily="50" charset="-127"/>
                <a:ea typeface="LG스마트체 Regular" panose="020B0600000101010101" pitchFamily="50" charset="-127"/>
              </a:rPr>
              <a:t>SysAD</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 SRS, SAD, SDD for Cybersecurity</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Cybersecurity Test Cases</a:t>
            </a:r>
            <a:br>
              <a:rPr lang="en-US" altLang="ko-KR" sz="700" dirty="0" smtClean="0">
                <a:solidFill>
                  <a:srgbClr val="006600"/>
                </a:solidFill>
                <a:latin typeface="LG스마트체 Regular" panose="020B0600000101010101" pitchFamily="50" charset="-127"/>
                <a:ea typeface="LG스마트체 Regular" panose="020B0600000101010101" pitchFamily="50" charset="-127"/>
              </a:rPr>
            </a:br>
            <a:r>
              <a:rPr lang="en-US" altLang="ko-KR" sz="700" dirty="0" smtClean="0">
                <a:solidFill>
                  <a:srgbClr val="006600"/>
                </a:solidFill>
                <a:latin typeface="LG스마트체 Regular" panose="020B0600000101010101" pitchFamily="50" charset="-127"/>
                <a:ea typeface="LG스마트체 Regular" panose="020B0600000101010101" pitchFamily="50" charset="-127"/>
              </a:rPr>
              <a:t>Evidences for SW Quality Gates</a:t>
            </a:r>
          </a:p>
        </p:txBody>
      </p:sp>
      <p:sp>
        <p:nvSpPr>
          <p:cNvPr id="74" name="직사각형 73"/>
          <p:cNvSpPr/>
          <p:nvPr/>
        </p:nvSpPr>
        <p:spPr>
          <a:xfrm>
            <a:off x="2648744" y="5859090"/>
            <a:ext cx="2439630" cy="738664"/>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Configuration Management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Change Management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Requirement Management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Quality Assurance</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SW Quality Gates</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Competence Management</a:t>
            </a:r>
          </a:p>
        </p:txBody>
      </p:sp>
      <p:sp>
        <p:nvSpPr>
          <p:cNvPr id="75" name="직사각형 74"/>
          <p:cNvSpPr/>
          <p:nvPr/>
        </p:nvSpPr>
        <p:spPr>
          <a:xfrm>
            <a:off x="6393160" y="4506226"/>
            <a:ext cx="2439630" cy="307777"/>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Requirements for Production</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Post-development Report</a:t>
            </a:r>
          </a:p>
        </p:txBody>
      </p:sp>
      <p:sp>
        <p:nvSpPr>
          <p:cNvPr id="76" name="직사각형 75"/>
          <p:cNvSpPr/>
          <p:nvPr/>
        </p:nvSpPr>
        <p:spPr>
          <a:xfrm>
            <a:off x="5529064" y="5859090"/>
            <a:ext cx="2439630" cy="307777"/>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Production Control Plan</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Mass Production Approval Report</a:t>
            </a:r>
          </a:p>
        </p:txBody>
      </p:sp>
      <p:sp>
        <p:nvSpPr>
          <p:cNvPr id="77" name="직사각형 76"/>
          <p:cNvSpPr/>
          <p:nvPr/>
        </p:nvSpPr>
        <p:spPr>
          <a:xfrm>
            <a:off x="5529064" y="1484784"/>
            <a:ext cx="2439630" cy="307777"/>
          </a:xfrm>
          <a:prstGeom prst="rect">
            <a:avLst/>
          </a:prstGeom>
        </p:spPr>
        <p:txBody>
          <a:bodyPr wrap="square">
            <a:spAutoFit/>
          </a:bodyPr>
          <a:lstStyle/>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Training and Training Result (Learning NET)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Distributed catalog for Cybersecurity</a:t>
            </a:r>
          </a:p>
        </p:txBody>
      </p:sp>
      <p:sp>
        <p:nvSpPr>
          <p:cNvPr id="78" name="직사각형 77"/>
          <p:cNvSpPr/>
          <p:nvPr/>
        </p:nvSpPr>
        <p:spPr>
          <a:xfrm>
            <a:off x="6393160" y="3045881"/>
            <a:ext cx="2439630" cy="307777"/>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Cybersecurity Training Catalog</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Cybersecurity Competence </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Management Report</a:t>
            </a:r>
            <a:endParaRPr lang="en-US" altLang="ko-KR" sz="700" dirty="0">
              <a:solidFill>
                <a:srgbClr val="0066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0168561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5.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Tool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Management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6999"/>
          </a:xfrm>
          <a:prstGeom prst="rect">
            <a:avLst/>
          </a:prstGeom>
        </p:spPr>
        <p:txBody>
          <a:bodyPr wrap="square">
            <a:spAutoFit/>
          </a:bodyPr>
          <a:lstStyle/>
          <a:p>
            <a:pPr algn="l" fontAlgn="auto">
              <a:spcBef>
                <a:spcPts val="0"/>
              </a:spcBef>
              <a:spcAft>
                <a:spcPts val="0"/>
              </a:spcAft>
              <a:defRPr/>
            </a:pP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Based on project-specific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tool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information provided by CSM</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CSGM manages </a:t>
            </a: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latest version of the Tool List for the entire project.</a:t>
            </a: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Supporting</a:t>
            </a:r>
            <a:endParaRPr lang="ko-KR" altLang="en-US" b="1" kern="0">
              <a:solidFill>
                <a:schemeClr val="bg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3800872" y="1718806"/>
            <a:ext cx="4392216" cy="2246769"/>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The CSGM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maintains the latest version of the Tool List for the entire project.</a:t>
            </a:r>
            <a:endPar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request updating Tool Management Report.</a:t>
            </a: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The Tool Management report includes the following items</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628650" lvl="1"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Vulnerability result, Version name, </a:t>
            </a:r>
            <a:r>
              <a:rPr kumimoji="0" lang="en-US" altLang="ko-KR" sz="1000" dirty="0" err="1"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etc</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SWPL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request to contact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person for each tool in DEV and ask them to update the tool management list.</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CSM obtain Tool Management Report</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CSGM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reviews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and update latest tool information</a:t>
            </a:r>
          </a:p>
          <a:p>
            <a:pPr algn="l" fontAlgn="auto">
              <a:spcBef>
                <a:spcPts val="0"/>
              </a:spcBef>
              <a:spcAft>
                <a:spcPts val="0"/>
              </a:spcAft>
              <a:defRPr/>
            </a:pP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Please refer to the detail status of tool for CSMS below collaboration page.</a:t>
            </a:r>
          </a:p>
          <a:p>
            <a:pPr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collab.lge.com/main/x/f21-Sg</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6" name="직사각형 65"/>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latin typeface="LG스마트체 Regular" panose="020B0600000101010101" pitchFamily="50" charset="-127"/>
              <a:ea typeface="LG스마트체 Regular" panose="020B0600000101010101" pitchFamily="50" charset="-127"/>
            </a:endParaRPr>
          </a:p>
        </p:txBody>
      </p:sp>
      <p:sp>
        <p:nvSpPr>
          <p:cNvPr id="68" name="TextBox 67"/>
          <p:cNvSpPr txBox="1"/>
          <p:nvPr/>
        </p:nvSpPr>
        <p:spPr>
          <a:xfrm>
            <a:off x="1252920" y="1830016"/>
            <a:ext cx="1531188" cy="230832"/>
          </a:xfrm>
          <a:prstGeom prst="rect">
            <a:avLst/>
          </a:prstGeom>
          <a:noFill/>
          <a:ln>
            <a:noFill/>
          </a:ln>
        </p:spPr>
        <p:txBody>
          <a:bodyPr wrap="none" rtlCol="0">
            <a:spAutoFit/>
          </a:bodyP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PA </a:t>
            </a:r>
            <a:r>
              <a:rPr lang="en-US" altLang="ko-KR" sz="900" dirty="0" smtClean="0">
                <a:solidFill>
                  <a:srgbClr val="FF0000"/>
                </a:solidFill>
                <a:latin typeface="LG스마트체 Regular" panose="020B0600000101010101" pitchFamily="50" charset="-127"/>
                <a:ea typeface="LG스마트체 Regular" panose="020B0600000101010101" pitchFamily="50" charset="-127"/>
              </a:rPr>
              <a:t>7-5</a:t>
            </a:r>
            <a:r>
              <a:rPr lang="en-US" altLang="ko-KR" sz="900" dirty="0">
                <a:solidFill>
                  <a:srgbClr val="FF0000"/>
                </a:solidFill>
                <a:latin typeface="LG스마트체 Regular" panose="020B0600000101010101" pitchFamily="50" charset="-127"/>
                <a:ea typeface="LG스마트체 Regular" panose="020B0600000101010101" pitchFamily="50" charset="-127"/>
              </a:rPr>
              <a:t>. Tool Management</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cxnSp>
        <p:nvCxnSpPr>
          <p:cNvPr id="71" name="직선 연결선 70"/>
          <p:cNvCxnSpPr/>
          <p:nvPr/>
        </p:nvCxnSpPr>
        <p:spPr>
          <a:xfrm>
            <a:off x="2072680"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8121352" y="3284984"/>
            <a:ext cx="1656184" cy="553998"/>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Tool List (Tool Management Report) (refined)</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92133" y="1166555"/>
            <a:ext cx="2717411" cy="246221"/>
          </a:xfrm>
          <a:prstGeom prst="rect">
            <a:avLst/>
          </a:prstGeom>
        </p:spPr>
        <p:txBody>
          <a:bodyPr wrap="non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Request updating tool management 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136576" y="6021288"/>
            <a:ext cx="8236562"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[CSGM] CSGM reviews and update latest tool information.</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endParaRPr>
          </a:p>
        </p:txBody>
      </p:sp>
      <p:sp>
        <p:nvSpPr>
          <p:cNvPr id="137" name="직사각형 136"/>
          <p:cNvSpPr/>
          <p:nvPr/>
        </p:nvSpPr>
        <p:spPr>
          <a:xfrm>
            <a:off x="8121352" y="4941168"/>
            <a:ext cx="1653022"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First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edition:2021</a:t>
            </a:r>
          </a:p>
        </p:txBody>
      </p:sp>
      <p:sp>
        <p:nvSpPr>
          <p:cNvPr id="138" name="직사각형 137"/>
          <p:cNvSpPr/>
          <p:nvPr/>
        </p:nvSpPr>
        <p:spPr>
          <a:xfrm>
            <a:off x="8121352" y="1700808"/>
            <a:ext cx="1656184" cy="553998"/>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Tool Lists</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(Tool Management Report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99492" y="2079989"/>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TextBox 62"/>
          <p:cNvSpPr txBox="1"/>
          <p:nvPr/>
        </p:nvSpPr>
        <p:spPr>
          <a:xfrm>
            <a:off x="2429779" y="2079989"/>
            <a:ext cx="756938"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SWPL/DEV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462574" y="2636912"/>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Request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updating </a:t>
            </a:r>
            <a:r>
              <a:rPr lang="en-US" altLang="ko-KR" sz="700" dirty="0">
                <a:solidFill>
                  <a:schemeClr val="tx1"/>
                </a:solidFill>
                <a:latin typeface="LG스마트체 Regular" panose="020B0600000101010101" pitchFamily="50" charset="-127"/>
                <a:ea typeface="LG스마트체 Regular" panose="020B0600000101010101" pitchFamily="50" charset="-127"/>
              </a:rPr>
              <a:t>Tool Management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462574" y="4509160"/>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a:t>
            </a:r>
            <a:r>
              <a:rPr lang="en-US" altLang="ko-KR" sz="700" dirty="0">
                <a:solidFill>
                  <a:schemeClr val="tx1"/>
                </a:solidFill>
                <a:latin typeface="LG스마트체 Regular" panose="020B0600000101010101" pitchFamily="50" charset="-127"/>
                <a:ea typeface="LG스마트체 Regular" panose="020B0600000101010101" pitchFamily="50" charset="-127"/>
              </a:rPr>
              <a:t>Tool Management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2616174" y="364502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Tool Management Report</a:t>
            </a:r>
          </a:p>
        </p:txBody>
      </p:sp>
      <p:sp>
        <p:nvSpPr>
          <p:cNvPr id="89" name="직사각형 88"/>
          <p:cNvSpPr/>
          <p:nvPr/>
        </p:nvSpPr>
        <p:spPr>
          <a:xfrm>
            <a:off x="462574" y="5229240"/>
            <a:ext cx="979200" cy="360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Distribute </a:t>
            </a:r>
            <a:r>
              <a:rPr lang="en-US" altLang="ko-KR" sz="700" dirty="0">
                <a:solidFill>
                  <a:schemeClr val="tx1"/>
                </a:solidFill>
                <a:latin typeface="LG스마트체 Regular" panose="020B0600000101010101" pitchFamily="50" charset="-127"/>
                <a:ea typeface="LG스마트체 Regular" panose="020B0600000101010101" pitchFamily="50" charset="-127"/>
              </a:rPr>
              <a:t>Tool Management Report</a:t>
            </a:r>
          </a:p>
        </p:txBody>
      </p:sp>
      <p:cxnSp>
        <p:nvCxnSpPr>
          <p:cNvPr id="19" name="직선 화살표 연결선 18"/>
          <p:cNvCxnSpPr>
            <a:stCxn id="87" idx="2"/>
            <a:endCxn id="89" idx="0"/>
          </p:cNvCxnSpPr>
          <p:nvPr/>
        </p:nvCxnSpPr>
        <p:spPr>
          <a:xfrm>
            <a:off x="952174" y="4869160"/>
            <a:ext cx="0" cy="360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 17"/>
          <p:cNvCxnSpPr>
            <a:stCxn id="72" idx="3"/>
            <a:endCxn id="88" idx="0"/>
          </p:cNvCxnSpPr>
          <p:nvPr/>
        </p:nvCxnSpPr>
        <p:spPr>
          <a:xfrm>
            <a:off x="1441774" y="2816912"/>
            <a:ext cx="1664450" cy="8281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a:stCxn id="88" idx="2"/>
            <a:endCxn id="87" idx="3"/>
          </p:cNvCxnSpPr>
          <p:nvPr/>
        </p:nvCxnSpPr>
        <p:spPr>
          <a:xfrm rot="5400000">
            <a:off x="1931951" y="3514887"/>
            <a:ext cx="684096" cy="16644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꺾인 연결선 26"/>
          <p:cNvCxnSpPr>
            <a:stCxn id="87" idx="0"/>
          </p:cNvCxnSpPr>
          <p:nvPr/>
        </p:nvCxnSpPr>
        <p:spPr>
          <a:xfrm rot="5400000" flipH="1" flipV="1">
            <a:off x="1442116" y="3335102"/>
            <a:ext cx="684116" cy="16640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58814" y="3933056"/>
            <a:ext cx="333746" cy="230832"/>
          </a:xfrm>
          <a:prstGeom prst="rect">
            <a:avLst/>
          </a:prstGeom>
          <a:noFill/>
          <a:ln>
            <a:noFill/>
          </a:ln>
        </p:spPr>
        <p:txBody>
          <a:bodyPr wrap="none" rtlCol="0">
            <a:spAutoFit/>
          </a:bodyPr>
          <a:lstStyle/>
          <a:p>
            <a:r>
              <a:rPr lang="en-US" altLang="ko-KR" sz="900" b="1" dirty="0" smtClean="0">
                <a:solidFill>
                  <a:srgbClr val="0000FF"/>
                </a:solidFill>
                <a:latin typeface="LG스마트체 Regular" panose="020B0600000101010101" pitchFamily="50" charset="-127"/>
                <a:ea typeface="LG스마트체 Regular" panose="020B0600000101010101" pitchFamily="50" charset="-127"/>
              </a:rPr>
              <a:t>No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920552" y="4869160"/>
            <a:ext cx="365806" cy="230832"/>
          </a:xfrm>
          <a:prstGeom prst="rect">
            <a:avLst/>
          </a:prstGeom>
          <a:noFill/>
          <a:ln>
            <a:noFill/>
          </a:ln>
        </p:spPr>
        <p:txBody>
          <a:bodyPr wrap="none" rtlCol="0">
            <a:spAutoFit/>
          </a:bodyPr>
          <a:lstStyle/>
          <a:p>
            <a:r>
              <a:rPr lang="en-US" altLang="ko-KR" sz="900" b="1" dirty="0" smtClean="0">
                <a:solidFill>
                  <a:srgbClr val="0000FF"/>
                </a:solidFill>
                <a:latin typeface="LG스마트체 Regular" panose="020B0600000101010101" pitchFamily="50" charset="-127"/>
                <a:ea typeface="LG스마트체 Regular" panose="020B0600000101010101" pitchFamily="50" charset="-127"/>
              </a:rPr>
              <a:t>Yes</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462454" y="4293056"/>
            <a:ext cx="50526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CSGM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TextBox 77"/>
          <p:cNvSpPr txBox="1"/>
          <p:nvPr/>
        </p:nvSpPr>
        <p:spPr>
          <a:xfrm>
            <a:off x="462454" y="5011533"/>
            <a:ext cx="50526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CSGM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9845248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6" name="제목 5"/>
          <p:cNvSpPr>
            <a:spLocks noGrp="1"/>
          </p:cNvSpPr>
          <p:nvPr>
            <p:ph type="title"/>
          </p:nvPr>
        </p:nvSpPr>
        <p:spPr/>
        <p:txBody>
          <a:bodyPr/>
          <a:lstStyle/>
          <a:p>
            <a:endParaRPr lang="ko-KR" altLang="en-US"/>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6</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Information Security Management</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LG Electronics certified the Information Security Management System(ISO 27001).</a:t>
            </a:r>
            <a:endParaRPr kumimoji="0" lang="en-US" altLang="ko-KR" b="1"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Management &amp;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Supporting</a:t>
            </a:r>
            <a:endParaRPr lang="ko-KR" altLang="en-US" b="1" kern="0">
              <a:solidFill>
                <a:srgbClr val="FFFFFF"/>
              </a:solidFill>
              <a:latin typeface="LG스마트체 Regular" panose="020B0600000101010101" pitchFamily="50" charset="-127"/>
              <a:ea typeface="LG스마트체 Regular" panose="020B0600000101010101" pitchFamily="50" charset="-127"/>
            </a:endParaRPr>
          </a:p>
        </p:txBody>
      </p:sp>
      <p:sp>
        <p:nvSpPr>
          <p:cNvPr id="16" name="직사각형 15"/>
          <p:cNvSpPr/>
          <p:nvPr/>
        </p:nvSpPr>
        <p:spPr>
          <a:xfrm>
            <a:off x="5521099" y="1286505"/>
            <a:ext cx="3324970" cy="1011211"/>
          </a:xfrm>
          <a:prstGeom prst="rect">
            <a:avLst/>
          </a:prstGeom>
          <a:solidFill>
            <a:sysClr val="window" lastClr="FFFFFF">
              <a:lumMod val="85000"/>
            </a:sysClr>
          </a:solidFill>
          <a:ln w="9525" cap="flat" cmpd="sng" algn="ctr">
            <a:noFill/>
            <a:prstDash val="solid"/>
          </a:ln>
          <a:effectLst/>
        </p:spPr>
        <p:txBody>
          <a:bodyPr rtlCol="0" anchor="ctr" anchorCtr="0"/>
          <a:lstStyle/>
          <a:p>
            <a:pPr algn="l" fontAlgn="auto" latinLnBrk="0">
              <a:spcBef>
                <a:spcPts val="0"/>
              </a:spcBef>
              <a:spcAft>
                <a:spcPts val="0"/>
              </a:spcAft>
            </a:pPr>
            <a:r>
              <a:rPr kumimoji="0" lang="en-US" altLang="ko-KR" b="1" kern="0" dirty="0" smtClean="0">
                <a:solidFill>
                  <a:prstClr val="black"/>
                </a:solidFill>
                <a:latin typeface="LG스마트체 Regular" panose="020B0600000101010101" pitchFamily="50" charset="-127"/>
                <a:ea typeface="LG스마트체 Regular" panose="020B0600000101010101" pitchFamily="50" charset="-127"/>
              </a:rPr>
              <a:t>Information Security Regulation</a:t>
            </a:r>
          </a:p>
          <a:p>
            <a:pPr algn="l" fontAlgn="auto" latinLnBrk="0">
              <a:spcBef>
                <a:spcPts val="0"/>
              </a:spcBef>
              <a:spcAft>
                <a:spcPts val="0"/>
              </a:spcAft>
            </a:pPr>
            <a:endPar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endParaRPr>
          </a:p>
          <a:p>
            <a:pPr algn="l" fontAlgn="auto" latinLnBrk="0">
              <a:spcBef>
                <a:spcPts val="0"/>
              </a:spcBef>
              <a:spcAft>
                <a:spcPts val="0"/>
              </a:spcAft>
            </a:pP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[LG(10</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A-2151] LGE Information Security Regulations</a:t>
            </a:r>
            <a:r>
              <a:rPr kumimoji="0" lang="ko-KR" altLang="en-US" sz="1000" b="1" kern="0" dirty="0" smtClean="0">
                <a:solidFill>
                  <a:prstClr val="black"/>
                </a:solidFill>
                <a:latin typeface="LG스마트체 Regular" panose="020B0600000101010101" pitchFamily="50" charset="-127"/>
                <a:ea typeface="LG스마트체 Regular" panose="020B0600000101010101" pitchFamily="50" charset="-127"/>
              </a:rPr>
              <a:t> </a:t>
            </a:r>
            <a:endPar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endParaRPr>
          </a:p>
          <a:p>
            <a:pPr algn="l" fontAlgn="auto" latinLnBrk="0">
              <a:spcBef>
                <a:spcPts val="0"/>
              </a:spcBef>
              <a:spcAft>
                <a:spcPts val="0"/>
              </a:spcAft>
            </a:pP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[LG(10</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)-A-2152(7</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 LGE Information Security Rules</a:t>
            </a:r>
            <a:endParaRPr kumimoji="0" lang="ko-KR" altLang="en-US" sz="1000" b="1" kern="0" dirty="0">
              <a:solidFill>
                <a:prstClr val="black"/>
              </a:solidFill>
              <a:latin typeface="LG스마트체 Regular" panose="020B0600000101010101" pitchFamily="50" charset="-127"/>
              <a:ea typeface="LG스마트체 Regular" panose="020B0600000101010101" pitchFamily="50" charset="-127"/>
            </a:endParaRPr>
          </a:p>
          <a:p>
            <a:pPr algn="l" fontAlgn="auto" latinLnBrk="0">
              <a:spcBef>
                <a:spcPts val="0"/>
              </a:spcBef>
              <a:spcAft>
                <a:spcPts val="0"/>
              </a:spcAft>
            </a:pP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[LG(10</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)-A-2153(7</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 LGE Privacy Rules</a:t>
            </a:r>
          </a:p>
          <a:p>
            <a:pPr algn="l" fontAlgn="auto" latinLnBrk="0">
              <a:spcBef>
                <a:spcPts val="0"/>
              </a:spcBef>
              <a:spcAft>
                <a:spcPts val="0"/>
              </a:spcAft>
            </a:pP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[LG(10</a:t>
            </a:r>
            <a:r>
              <a:rPr kumimoji="0" lang="en-US" altLang="ko-KR" sz="1000" b="1" kern="0" dirty="0">
                <a:solidFill>
                  <a:prstClr val="black"/>
                </a:solidFill>
                <a:latin typeface="LG스마트체 Regular" panose="020B0600000101010101" pitchFamily="50" charset="-127"/>
                <a:ea typeface="LG스마트체 Regular" panose="020B0600000101010101" pitchFamily="50" charset="-127"/>
              </a:rPr>
              <a:t>)-</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A-2152-05] </a:t>
            </a:r>
            <a:r>
              <a:rPr kumimoji="0" lang="ko-KR" altLang="en-US" sz="1000" b="1" kern="0" dirty="0" smtClean="0">
                <a:solidFill>
                  <a:prstClr val="black"/>
                </a:solidFill>
                <a:latin typeface="LG스마트체 Regular" panose="020B0600000101010101" pitchFamily="50" charset="-127"/>
                <a:ea typeface="LG스마트체 Regular" panose="020B0600000101010101" pitchFamily="50" charset="-127"/>
              </a:rPr>
              <a:t>전사정보시스템</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a:t>
            </a:r>
            <a:r>
              <a:rPr kumimoji="0" lang="ko-KR" altLang="en-US" sz="1000" b="1" kern="0" dirty="0" smtClean="0">
                <a:solidFill>
                  <a:prstClr val="black"/>
                </a:solidFill>
                <a:latin typeface="LG스마트체 Regular" panose="020B0600000101010101" pitchFamily="50" charset="-127"/>
                <a:ea typeface="LG스마트체 Regular" panose="020B0600000101010101" pitchFamily="50" charset="-127"/>
              </a:rPr>
              <a:t>인프라</a:t>
            </a:r>
            <a:r>
              <a:rPr kumimoji="0" lang="en-US" altLang="ko-KR" sz="1000" b="1" kern="0" dirty="0" smtClean="0">
                <a:solidFill>
                  <a:prstClr val="black"/>
                </a:solidFill>
                <a:latin typeface="LG스마트체 Regular" panose="020B0600000101010101" pitchFamily="50" charset="-127"/>
                <a:ea typeface="LG스마트체 Regular" panose="020B0600000101010101" pitchFamily="50" charset="-127"/>
              </a:rPr>
              <a:t>) </a:t>
            </a:r>
            <a:r>
              <a:rPr kumimoji="0" lang="ko-KR" altLang="en-US" sz="1000" b="1" kern="0" dirty="0" smtClean="0">
                <a:solidFill>
                  <a:prstClr val="black"/>
                </a:solidFill>
                <a:latin typeface="LG스마트체 Regular" panose="020B0600000101010101" pitchFamily="50" charset="-127"/>
                <a:ea typeface="LG스마트체 Regular" panose="020B0600000101010101" pitchFamily="50" charset="-127"/>
              </a:rPr>
              <a:t>보안 기준</a:t>
            </a:r>
            <a:endParaRPr kumimoji="0" lang="ko-KR" altLang="en-US" sz="1000" b="1" kern="0" dirty="0">
              <a:solidFill>
                <a:prstClr val="black"/>
              </a:solidFill>
              <a:latin typeface="LG스마트체 Regular" panose="020B0600000101010101" pitchFamily="50" charset="-127"/>
              <a:ea typeface="LG스마트체 Regular" panose="020B0600000101010101" pitchFamily="50" charset="-127"/>
            </a:endParaRPr>
          </a:p>
        </p:txBody>
      </p:sp>
      <p:graphicFrame>
        <p:nvGraphicFramePr>
          <p:cNvPr id="17" name="개체 16"/>
          <p:cNvGraphicFramePr>
            <a:graphicFrameLocks noChangeAspect="1"/>
          </p:cNvGraphicFramePr>
          <p:nvPr>
            <p:extLst>
              <p:ext uri="{D42A27DB-BD31-4B8C-83A1-F6EECF244321}">
                <p14:modId xmlns:p14="http://schemas.microsoft.com/office/powerpoint/2010/main" val="756651341"/>
              </p:ext>
            </p:extLst>
          </p:nvPr>
        </p:nvGraphicFramePr>
        <p:xfrm>
          <a:off x="7398381" y="2502170"/>
          <a:ext cx="682741" cy="576063"/>
        </p:xfrm>
        <a:graphic>
          <a:graphicData uri="http://schemas.openxmlformats.org/presentationml/2006/ole">
            <mc:AlternateContent xmlns:mc="http://schemas.openxmlformats.org/markup-compatibility/2006">
              <mc:Choice xmlns:v="urn:schemas-microsoft-com:vml" Requires="v">
                <p:oleObj spid="_x0000_s5298" name="문서" showAsIcon="1" r:id="rId3" imgW="914400" imgH="771480" progId="Word.Document.12">
                  <p:embed/>
                </p:oleObj>
              </mc:Choice>
              <mc:Fallback>
                <p:oleObj name="문서" showAsIcon="1" r:id="rId3" imgW="914400" imgH="771480" progId="Word.Document.12">
                  <p:embed/>
                  <p:pic>
                    <p:nvPicPr>
                      <p:cNvPr id="0" name=""/>
                      <p:cNvPicPr/>
                      <p:nvPr/>
                    </p:nvPicPr>
                    <p:blipFill>
                      <a:blip r:embed="rId4"/>
                      <a:stretch>
                        <a:fillRect/>
                      </a:stretch>
                    </p:blipFill>
                    <p:spPr>
                      <a:xfrm>
                        <a:off x="7398381" y="2502170"/>
                        <a:ext cx="682741" cy="576063"/>
                      </a:xfrm>
                      <a:prstGeom prst="rect">
                        <a:avLst/>
                      </a:prstGeom>
                    </p:spPr>
                  </p:pic>
                </p:oleObj>
              </mc:Fallback>
            </mc:AlternateContent>
          </a:graphicData>
        </a:graphic>
      </p:graphicFrame>
      <p:graphicFrame>
        <p:nvGraphicFramePr>
          <p:cNvPr id="18" name="개체 17"/>
          <p:cNvGraphicFramePr>
            <a:graphicFrameLocks noChangeAspect="1"/>
          </p:cNvGraphicFramePr>
          <p:nvPr>
            <p:extLst>
              <p:ext uri="{D42A27DB-BD31-4B8C-83A1-F6EECF244321}">
                <p14:modId xmlns:p14="http://schemas.microsoft.com/office/powerpoint/2010/main" val="3308400295"/>
              </p:ext>
            </p:extLst>
          </p:nvPr>
        </p:nvGraphicFramePr>
        <p:xfrm>
          <a:off x="5457056" y="2502170"/>
          <a:ext cx="745232" cy="628790"/>
        </p:xfrm>
        <a:graphic>
          <a:graphicData uri="http://schemas.openxmlformats.org/presentationml/2006/ole">
            <mc:AlternateContent xmlns:mc="http://schemas.openxmlformats.org/markup-compatibility/2006">
              <mc:Choice xmlns:v="urn:schemas-microsoft-com:vml" Requires="v">
                <p:oleObj spid="_x0000_s5299" name="문서" showAsIcon="1" r:id="rId5" imgW="914400" imgH="771480" progId="Word.Document.12">
                  <p:embed/>
                </p:oleObj>
              </mc:Choice>
              <mc:Fallback>
                <p:oleObj name="문서" showAsIcon="1" r:id="rId5" imgW="914400" imgH="771480" progId="Word.Document.12">
                  <p:embed/>
                  <p:pic>
                    <p:nvPicPr>
                      <p:cNvPr id="0" name=""/>
                      <p:cNvPicPr/>
                      <p:nvPr/>
                    </p:nvPicPr>
                    <p:blipFill>
                      <a:blip r:embed="rId6"/>
                      <a:stretch>
                        <a:fillRect/>
                      </a:stretch>
                    </p:blipFill>
                    <p:spPr>
                      <a:xfrm>
                        <a:off x="5457056" y="2502170"/>
                        <a:ext cx="745232" cy="628790"/>
                      </a:xfrm>
                      <a:prstGeom prst="rect">
                        <a:avLst/>
                      </a:prstGeom>
                    </p:spPr>
                  </p:pic>
                </p:oleObj>
              </mc:Fallback>
            </mc:AlternateContent>
          </a:graphicData>
        </a:graphic>
      </p:graphicFrame>
      <p:graphicFrame>
        <p:nvGraphicFramePr>
          <p:cNvPr id="19" name="개체 18"/>
          <p:cNvGraphicFramePr>
            <a:graphicFrameLocks noChangeAspect="1"/>
          </p:cNvGraphicFramePr>
          <p:nvPr>
            <p:extLst>
              <p:ext uri="{D42A27DB-BD31-4B8C-83A1-F6EECF244321}">
                <p14:modId xmlns:p14="http://schemas.microsoft.com/office/powerpoint/2010/main" val="2207333387"/>
              </p:ext>
            </p:extLst>
          </p:nvPr>
        </p:nvGraphicFramePr>
        <p:xfrm>
          <a:off x="6461605" y="2502170"/>
          <a:ext cx="811552" cy="684747"/>
        </p:xfrm>
        <a:graphic>
          <a:graphicData uri="http://schemas.openxmlformats.org/presentationml/2006/ole">
            <mc:AlternateContent xmlns:mc="http://schemas.openxmlformats.org/markup-compatibility/2006">
              <mc:Choice xmlns:v="urn:schemas-microsoft-com:vml" Requires="v">
                <p:oleObj spid="_x0000_s5300" name="문서" showAsIcon="1" r:id="rId7" imgW="914400" imgH="771480" progId="Word.Document.12">
                  <p:embed/>
                </p:oleObj>
              </mc:Choice>
              <mc:Fallback>
                <p:oleObj name="문서" showAsIcon="1" r:id="rId7" imgW="914400" imgH="771480" progId="Word.Document.12">
                  <p:embed/>
                  <p:pic>
                    <p:nvPicPr>
                      <p:cNvPr id="0" name=""/>
                      <p:cNvPicPr/>
                      <p:nvPr/>
                    </p:nvPicPr>
                    <p:blipFill>
                      <a:blip r:embed="rId8"/>
                      <a:stretch>
                        <a:fillRect/>
                      </a:stretch>
                    </p:blipFill>
                    <p:spPr>
                      <a:xfrm>
                        <a:off x="6461605" y="2502170"/>
                        <a:ext cx="811552" cy="684747"/>
                      </a:xfrm>
                      <a:prstGeom prst="rect">
                        <a:avLst/>
                      </a:prstGeom>
                    </p:spPr>
                  </p:pic>
                </p:oleObj>
              </mc:Fallback>
            </mc:AlternateContent>
          </a:graphicData>
        </a:graphic>
      </p:graphicFrame>
      <p:graphicFrame>
        <p:nvGraphicFramePr>
          <p:cNvPr id="20" name="개체 19"/>
          <p:cNvGraphicFramePr>
            <a:graphicFrameLocks noChangeAspect="1"/>
          </p:cNvGraphicFramePr>
          <p:nvPr>
            <p:extLst>
              <p:ext uri="{D42A27DB-BD31-4B8C-83A1-F6EECF244321}">
                <p14:modId xmlns:p14="http://schemas.microsoft.com/office/powerpoint/2010/main" val="1917802173"/>
              </p:ext>
            </p:extLst>
          </p:nvPr>
        </p:nvGraphicFramePr>
        <p:xfrm>
          <a:off x="8271381" y="2502170"/>
          <a:ext cx="629767" cy="531366"/>
        </p:xfrm>
        <a:graphic>
          <a:graphicData uri="http://schemas.openxmlformats.org/presentationml/2006/ole">
            <mc:AlternateContent xmlns:mc="http://schemas.openxmlformats.org/markup-compatibility/2006">
              <mc:Choice xmlns:v="urn:schemas-microsoft-com:vml" Requires="v">
                <p:oleObj spid="_x0000_s5301" name="문서" showAsIcon="1" r:id="rId9" imgW="914400" imgH="771480" progId="Word.Document.12">
                  <p:embed/>
                </p:oleObj>
              </mc:Choice>
              <mc:Fallback>
                <p:oleObj name="문서" showAsIcon="1" r:id="rId9" imgW="914400" imgH="771480" progId="Word.Document.12">
                  <p:embed/>
                  <p:pic>
                    <p:nvPicPr>
                      <p:cNvPr id="0" name=""/>
                      <p:cNvPicPr/>
                      <p:nvPr/>
                    </p:nvPicPr>
                    <p:blipFill>
                      <a:blip r:embed="rId10"/>
                      <a:stretch>
                        <a:fillRect/>
                      </a:stretch>
                    </p:blipFill>
                    <p:spPr>
                      <a:xfrm>
                        <a:off x="8271381" y="2502170"/>
                        <a:ext cx="629767" cy="531366"/>
                      </a:xfrm>
                      <a:prstGeom prst="rect">
                        <a:avLst/>
                      </a:prstGeom>
                    </p:spPr>
                  </p:pic>
                </p:oleObj>
              </mc:Fallback>
            </mc:AlternateContent>
          </a:graphicData>
        </a:graphic>
      </p:graphicFrame>
      <p:pic>
        <p:nvPicPr>
          <p:cNvPr id="2" name="그림 1"/>
          <p:cNvPicPr>
            <a:picLocks noChangeAspect="1"/>
          </p:cNvPicPr>
          <p:nvPr/>
        </p:nvPicPr>
        <p:blipFill>
          <a:blip r:embed="rId11"/>
          <a:stretch>
            <a:fillRect/>
          </a:stretch>
        </p:blipFill>
        <p:spPr>
          <a:xfrm>
            <a:off x="992560" y="1196752"/>
            <a:ext cx="3535747" cy="5555580"/>
          </a:xfrm>
          <a:prstGeom prst="rect">
            <a:avLst/>
          </a:prstGeom>
          <a:ln>
            <a:solidFill>
              <a:schemeClr val="tx1"/>
            </a:solidFill>
          </a:ln>
        </p:spPr>
      </p:pic>
    </p:spTree>
    <p:extLst>
      <p:ext uri="{BB962C8B-B14F-4D97-AF65-F5344CB8AC3E}">
        <p14:creationId xmlns:p14="http://schemas.microsoft.com/office/powerpoint/2010/main" val="31947726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vz</a:t>
            </a:r>
            <a:endParaRPr lang="ko-KR" altLang="en-US" dirty="0"/>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7. </a:t>
            </a:r>
            <a:r>
              <a:rPr lang="en-US" altLang="ko-KR" sz="1800" dirty="0"/>
              <a:t>Adequate auditee </a:t>
            </a:r>
            <a:r>
              <a:rPr lang="en-US" altLang="ko-KR" sz="1800" dirty="0" smtClean="0"/>
              <a:t>determination</a:t>
            </a:r>
            <a:endParaRPr lang="ko-KR" altLang="en-US" sz="180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Audit</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146" name="모서리가 둥근 직사각형 1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128464" y="79142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Auditor determines project and 3</a:t>
            </a:r>
            <a:r>
              <a:rPr kumimoji="0" lang="en-US" altLang="ko-KR" b="1" baseline="30000" dirty="0" smtClean="0">
                <a:solidFill>
                  <a:schemeClr val="tx1"/>
                </a:solidFill>
                <a:latin typeface="LG스마트체 Regular" panose="020B0600000101010101" pitchFamily="50" charset="-127"/>
                <a:ea typeface="LG스마트체 Regular" panose="020B0600000101010101" pitchFamily="50" charset="-127"/>
              </a:rPr>
              <a:t>rd</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 party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supplier list to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audit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3800872" y="1700808"/>
            <a:ext cx="4392216" cy="4524315"/>
          </a:xfrm>
          <a:prstGeom prst="rect">
            <a:avLst/>
          </a:prstGeom>
        </p:spPr>
        <p:txBody>
          <a:bodyPr wrap="square">
            <a:spAutoFit/>
          </a:bodyPr>
          <a:lstStyle/>
          <a:p>
            <a:pPr lvl="0" algn="l" fontAlgn="auto">
              <a:spcBef>
                <a:spcPts val="0"/>
              </a:spcBef>
              <a:spcAft>
                <a:spcPts val="0"/>
              </a:spcAft>
              <a:defRPr/>
            </a:pPr>
            <a:r>
              <a:rPr kumimoji="0" lang="en-US" altLang="ko-KR" sz="9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9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performs PA 7-7 every quarter. </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selects audit candidate project according to ‘the condition’ as written below</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request project information to Cybersecurity Project Manager</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anager obtains project information, list cybersecurity related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suppliers and self-checklist result from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reviews cybersecurity activity self-checklist result from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the review result is</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failed,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uditor determines the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as adequate auditee</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not,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shall be removed from candidate list</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Once adequate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auditee is determined, 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uditor will establish an audit plan</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Manager shall inform cybersecurity audit plan to the auditee (3</a:t>
            </a:r>
            <a:r>
              <a:rPr kumimoji="0" lang="en-US" altLang="ko-KR" sz="9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a:t>
            </a:r>
          </a:p>
          <a:p>
            <a:pPr marL="171450" lvl="0" indent="-171450" algn="l" fontAlgn="auto">
              <a:spcBef>
                <a:spcPts val="0"/>
              </a:spcBef>
              <a:spcAft>
                <a:spcPts val="0"/>
              </a:spcAft>
              <a:buFont typeface="Arial" pitchFamily="34" charset="0"/>
              <a:buChar char="•"/>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condition’ represents combination of conditions as following,</a:t>
            </a:r>
          </a:p>
          <a:p>
            <a:pPr lvl="0" algn="l" fontAlgn="auto">
              <a:spcBef>
                <a:spcPts val="0"/>
              </a:spcBef>
              <a:spcAft>
                <a:spcPts val="0"/>
              </a:spcAft>
              <a:defRPr/>
            </a:pP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[1] Project, which is at DV phase or afterward</a:t>
            </a:r>
          </a:p>
          <a:p>
            <a:pPr marL="171450" lvl="0" indent="-171450" algn="l" fontAlgn="auto">
              <a:spcBef>
                <a:spcPts val="0"/>
              </a:spcBef>
              <a:spcAft>
                <a:spcPts val="0"/>
              </a:spcAft>
              <a:buFontTx/>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However, audit could be conducted  at CV phase according to priority of project</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[2] Type of product </a:t>
            </a:r>
          </a:p>
          <a:p>
            <a:pPr marL="171450" lvl="0" indent="-171450" algn="l" fontAlgn="auto">
              <a:spcBef>
                <a:spcPts val="0"/>
              </a:spcBef>
              <a:spcAft>
                <a:spcPts val="0"/>
              </a:spcAft>
              <a:buFontTx/>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Conduct audit per type of product at least once</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[3] OEM</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Conduct audit per OEM at least once  </a:t>
            </a:r>
          </a:p>
          <a:p>
            <a:pPr marL="171450" lvl="0" indent="-171450" algn="l" fontAlgn="auto">
              <a:spcBef>
                <a:spcPts val="0"/>
              </a:spcBef>
              <a:spcAft>
                <a:spcPts val="0"/>
              </a:spcAft>
              <a:buFontTx/>
              <a:buChar char="-"/>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Precondition </a:t>
            </a:r>
          </a:p>
          <a:p>
            <a:pPr marL="171450" indent="-171450" algn="l" fontAlgn="auto">
              <a:spcBef>
                <a:spcPts val="0"/>
              </a:spcBef>
              <a:spcAft>
                <a:spcPts val="0"/>
              </a:spcAft>
              <a:buFontTx/>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relevance item shall be defined </a:t>
            </a:r>
          </a:p>
          <a:p>
            <a:pPr marL="171450" indent="-171450" algn="l" fontAlgn="auto">
              <a:spcBef>
                <a:spcPts val="0"/>
              </a:spcBef>
              <a:spcAft>
                <a:spcPts val="0"/>
              </a:spcAft>
              <a:buFontTx/>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Manager shall complete CIA with Tier 2 suppliers which has cybersecurity relevance item or component</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0" name="직사각형 59"/>
          <p:cNvSpPr/>
          <p:nvPr/>
        </p:nvSpPr>
        <p:spPr>
          <a:xfrm>
            <a:off x="8073620" y="3284984"/>
            <a:ext cx="1628746" cy="707886"/>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 Auditee (project &amp; 3</a:t>
            </a:r>
            <a:r>
              <a:rPr kumimoji="0" lang="en-US" altLang="ko-KR" sz="1000" baseline="30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list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Cybersecurity audit plan</a:t>
            </a:r>
          </a:p>
        </p:txBody>
      </p:sp>
      <p:sp>
        <p:nvSpPr>
          <p:cNvPr id="61" name="직사각형 60"/>
          <p:cNvSpPr/>
          <p:nvPr/>
        </p:nvSpPr>
        <p:spPr>
          <a:xfrm>
            <a:off x="1180934" y="6037190"/>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After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is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an audit report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issued that reflects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findings.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8049344" y="4973106"/>
            <a:ext cx="1653022"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First edition:2021</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19011:2018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26262</a:t>
            </a:r>
          </a:p>
        </p:txBody>
      </p:sp>
      <p:sp>
        <p:nvSpPr>
          <p:cNvPr id="63" name="직사각형 62"/>
          <p:cNvSpPr/>
          <p:nvPr/>
        </p:nvSpPr>
        <p:spPr>
          <a:xfrm>
            <a:off x="8121352" y="1700808"/>
            <a:ext cx="1512168" cy="707886"/>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CSMS Standard</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CSMS Policy</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 between LGE and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a:t>
            </a:r>
          </a:p>
        </p:txBody>
      </p:sp>
      <p:sp>
        <p:nvSpPr>
          <p:cNvPr id="64" name="직사각형 63"/>
          <p:cNvSpPr/>
          <p:nvPr/>
        </p:nvSpPr>
        <p:spPr>
          <a:xfrm>
            <a:off x="1346989" y="1166555"/>
            <a:ext cx="3441968"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Initiating 3</a:t>
            </a:r>
            <a:r>
              <a:rPr kumimoji="0" lang="en-US" altLang="ko-KR" sz="1000" baseline="30000" dirty="0" smtClean="0">
                <a:solidFill>
                  <a:schemeClr val="tx1"/>
                </a:solidFill>
                <a:latin typeface="LG스마트체 Regular" panose="020B0600000101010101" pitchFamily="50" charset="-127"/>
                <a:ea typeface="LG스마트체 Regular" panose="020B0600000101010101" pitchFamily="50" charset="-127"/>
              </a:rPr>
              <a:t>rd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party supplier audit based on ISO PAS 5112.</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416496" y="1844824"/>
            <a:ext cx="3367379"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3" name="직선 연결선 72"/>
          <p:cNvCxnSpPr/>
          <p:nvPr/>
        </p:nvCxnSpPr>
        <p:spPr>
          <a:xfrm flipV="1">
            <a:off x="401189" y="2149809"/>
            <a:ext cx="3382686" cy="10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07501" y="1830016"/>
            <a:ext cx="222208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7-7 </a:t>
            </a:r>
            <a:r>
              <a:rPr lang="en-US" altLang="ko-KR" sz="900" dirty="0" smtClean="0">
                <a:solidFill>
                  <a:schemeClr val="tx1"/>
                </a:solidFill>
              </a:rPr>
              <a:t>Adequate auditee determination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2952817" y="2138645"/>
            <a:ext cx="425117"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연결선 77"/>
          <p:cNvCxnSpPr/>
          <p:nvPr/>
        </p:nvCxnSpPr>
        <p:spPr>
          <a:xfrm flipH="1">
            <a:off x="2472497" y="2160536"/>
            <a:ext cx="5617" cy="3715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p:cNvSpPr/>
          <p:nvPr/>
        </p:nvSpPr>
        <p:spPr>
          <a:xfrm>
            <a:off x="2700000" y="3505240"/>
            <a:ext cx="980100" cy="46397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Provide cybersecurity related 3</a:t>
            </a:r>
            <a:r>
              <a:rPr lang="en-US" altLang="ko-KR" sz="7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party supplier list and self-checklist result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676016" y="2138645"/>
            <a:ext cx="1555847" cy="230832"/>
          </a:xfrm>
          <a:prstGeom prst="rect">
            <a:avLst/>
          </a:prstGeom>
          <a:noFill/>
          <a:ln>
            <a:noFill/>
          </a:ln>
        </p:spPr>
        <p:txBody>
          <a:bodyPr wrap="squar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Auditor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grpSp>
        <p:nvGrpSpPr>
          <p:cNvPr id="199" name="그룹 198"/>
          <p:cNvGrpSpPr/>
          <p:nvPr/>
        </p:nvGrpSpPr>
        <p:grpSpPr>
          <a:xfrm>
            <a:off x="928304" y="4309281"/>
            <a:ext cx="980100" cy="315289"/>
            <a:chOff x="2634754" y="4046810"/>
            <a:chExt cx="980100" cy="315289"/>
          </a:xfrm>
        </p:grpSpPr>
        <p:sp>
          <p:nvSpPr>
            <p:cNvPr id="90" name="다이아몬드 89"/>
            <p:cNvSpPr/>
            <p:nvPr/>
          </p:nvSpPr>
          <p:spPr>
            <a:xfrm>
              <a:off x="2634754" y="4046810"/>
              <a:ext cx="980100" cy="31528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2685004" y="4102286"/>
              <a:ext cx="89232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Failed ?</a:t>
              </a:r>
            </a:p>
          </p:txBody>
        </p:sp>
      </p:grpSp>
      <p:sp>
        <p:nvSpPr>
          <p:cNvPr id="70" name="직사각형 69"/>
          <p:cNvSpPr/>
          <p:nvPr/>
        </p:nvSpPr>
        <p:spPr>
          <a:xfrm>
            <a:off x="2700000" y="2952000"/>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 Project Information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910763" y="2952000"/>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Project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56" name="직사각형 155"/>
          <p:cNvSpPr/>
          <p:nvPr/>
        </p:nvSpPr>
        <p:spPr>
          <a:xfrm>
            <a:off x="421068" y="4860968"/>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Remove from audit candidate list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67" name="TextBox 166"/>
          <p:cNvSpPr txBox="1"/>
          <p:nvPr/>
        </p:nvSpPr>
        <p:spPr>
          <a:xfrm>
            <a:off x="1889362" y="4262233"/>
            <a:ext cx="32733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68" name="직사각형 167"/>
          <p:cNvSpPr/>
          <p:nvPr/>
        </p:nvSpPr>
        <p:spPr>
          <a:xfrm>
            <a:off x="1455428" y="4860968"/>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Determine adequate auditee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73" name="직사각형 172"/>
          <p:cNvSpPr/>
          <p:nvPr/>
        </p:nvSpPr>
        <p:spPr>
          <a:xfrm>
            <a:off x="1453940" y="5374332"/>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audit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86" name="직사각형 185"/>
          <p:cNvSpPr/>
          <p:nvPr/>
        </p:nvSpPr>
        <p:spPr>
          <a:xfrm>
            <a:off x="963904" y="3013400"/>
            <a:ext cx="892324" cy="200055"/>
          </a:xfrm>
          <a:prstGeom prst="rect">
            <a:avLst/>
          </a:prstGeom>
        </p:spPr>
        <p:txBody>
          <a:bodyPr wrap="square">
            <a:spAutoFit/>
          </a:bodyPr>
          <a:lstStyle/>
          <a:p>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90" name="직사각형 189"/>
          <p:cNvSpPr/>
          <p:nvPr/>
        </p:nvSpPr>
        <p:spPr>
          <a:xfrm>
            <a:off x="929672" y="3855165"/>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cybersecurity self-checklist result from 3</a:t>
            </a:r>
            <a:r>
              <a:rPr lang="en-US" altLang="ko-KR" sz="7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party supplier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200" name="직선 화살표 연결선 199"/>
          <p:cNvCxnSpPr>
            <a:stCxn id="190" idx="2"/>
            <a:endCxn id="90" idx="0"/>
          </p:cNvCxnSpPr>
          <p:nvPr/>
        </p:nvCxnSpPr>
        <p:spPr>
          <a:xfrm flipH="1">
            <a:off x="1418354" y="4179165"/>
            <a:ext cx="1368" cy="130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a:stCxn id="70" idx="2"/>
            <a:endCxn id="79" idx="0"/>
          </p:cNvCxnSpPr>
          <p:nvPr/>
        </p:nvCxnSpPr>
        <p:spPr>
          <a:xfrm>
            <a:off x="3190050" y="3276000"/>
            <a:ext cx="0" cy="229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232"/>
          <p:cNvCxnSpPr>
            <a:stCxn id="168" idx="2"/>
            <a:endCxn id="173" idx="0"/>
          </p:cNvCxnSpPr>
          <p:nvPr/>
        </p:nvCxnSpPr>
        <p:spPr>
          <a:xfrm flipH="1">
            <a:off x="1943990" y="5184968"/>
            <a:ext cx="1488" cy="189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직선 화살표 연결선 61"/>
          <p:cNvCxnSpPr>
            <a:stCxn id="105" idx="1"/>
            <a:endCxn id="156" idx="0"/>
          </p:cNvCxnSpPr>
          <p:nvPr/>
        </p:nvCxnSpPr>
        <p:spPr>
          <a:xfrm rot="10800000" flipV="1">
            <a:off x="911118" y="4464784"/>
            <a:ext cx="67436" cy="3961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1" name="TextBox 250"/>
          <p:cNvSpPr txBox="1"/>
          <p:nvPr/>
        </p:nvSpPr>
        <p:spPr>
          <a:xfrm>
            <a:off x="633707" y="4262234"/>
            <a:ext cx="300083"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266" name="직사각형 265"/>
          <p:cNvSpPr/>
          <p:nvPr/>
        </p:nvSpPr>
        <p:spPr>
          <a:xfrm>
            <a:off x="905065" y="2495338"/>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Select candidate project to audit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269" name="직선 화살표 연결선 268"/>
          <p:cNvCxnSpPr>
            <a:stCxn id="266" idx="2"/>
            <a:endCxn id="81" idx="0"/>
          </p:cNvCxnSpPr>
          <p:nvPr/>
        </p:nvCxnSpPr>
        <p:spPr>
          <a:xfrm>
            <a:off x="1395115" y="2819338"/>
            <a:ext cx="5698" cy="132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직선 화살표 연결선 61"/>
          <p:cNvCxnSpPr>
            <a:stCxn id="79" idx="1"/>
            <a:endCxn id="190" idx="0"/>
          </p:cNvCxnSpPr>
          <p:nvPr/>
        </p:nvCxnSpPr>
        <p:spPr>
          <a:xfrm rot="10800000" flipV="1">
            <a:off x="1419722" y="3737229"/>
            <a:ext cx="1280278" cy="11793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직사각형 303"/>
          <p:cNvSpPr/>
          <p:nvPr/>
        </p:nvSpPr>
        <p:spPr>
          <a:xfrm>
            <a:off x="2700000" y="5373216"/>
            <a:ext cx="980100" cy="324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 cybersecurity audit plan to 3</a:t>
            </a:r>
            <a:r>
              <a:rPr lang="en-US" altLang="ko-KR" sz="700" baseline="30000" dirty="0" smtClean="0">
                <a:solidFill>
                  <a:schemeClr val="tx1"/>
                </a:solidFill>
                <a:latin typeface="LG스마트체 Regular" panose="020B0600000101010101" pitchFamily="50" charset="-127"/>
                <a:ea typeface="LG스마트체 Regular" panose="020B0600000101010101" pitchFamily="50" charset="-127"/>
              </a:rPr>
              <a:t>rd</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party supplier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05" name="직선 화살표 연결선 304"/>
          <p:cNvCxnSpPr>
            <a:stCxn id="173" idx="3"/>
            <a:endCxn id="304" idx="1"/>
          </p:cNvCxnSpPr>
          <p:nvPr/>
        </p:nvCxnSpPr>
        <p:spPr>
          <a:xfrm flipV="1">
            <a:off x="2434040" y="5535216"/>
            <a:ext cx="265960" cy="1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직선 화살표 연결선 61"/>
          <p:cNvCxnSpPr>
            <a:stCxn id="90" idx="3"/>
            <a:endCxn id="168" idx="0"/>
          </p:cNvCxnSpPr>
          <p:nvPr/>
        </p:nvCxnSpPr>
        <p:spPr>
          <a:xfrm>
            <a:off x="1908404" y="4466926"/>
            <a:ext cx="37074" cy="39404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직선 화살표 연결선 337"/>
          <p:cNvCxnSpPr>
            <a:stCxn id="81" idx="3"/>
            <a:endCxn id="70" idx="1"/>
          </p:cNvCxnSpPr>
          <p:nvPr/>
        </p:nvCxnSpPr>
        <p:spPr>
          <a:xfrm>
            <a:off x="1890863" y="3114000"/>
            <a:ext cx="809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352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solidFill>
                <a:schemeClr val="tx1"/>
              </a:solidFill>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m</a:t>
            </a:r>
            <a:endParaRPr lang="ko-KR" altLang="en-US"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8. </a:t>
            </a:r>
            <a:r>
              <a:rPr lang="en-US" altLang="ko-KR" sz="1800" kern="0" dirty="0">
                <a:latin typeface="LG스마트체 Regular" panose="020B0600000101010101" pitchFamily="50" charset="-127"/>
                <a:ea typeface="LG스마트체 Regular" panose="020B0600000101010101" pitchFamily="50" charset="-127"/>
              </a:rPr>
              <a:t>Organizational Cybersecurity Audit</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chemeClr val="tx1"/>
                </a:solidFill>
                <a:latin typeface="LG스마트체 Regular" panose="020B0600000101010101" pitchFamily="50" charset="-127"/>
                <a:ea typeface="LG스마트체 Regular" panose="020B0600000101010101" pitchFamily="50" charset="-127"/>
              </a:rPr>
              <a:t>7-</a:t>
            </a:r>
            <a:endParaRPr lang="ko-KR" altLang="en-US" sz="2800" b="1" dirty="0">
              <a:solidFill>
                <a:schemeClr val="tx1"/>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Audit</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146" name="모서리가 둥근 직사각형 145"/>
          <p:cNvSpPr/>
          <p:nvPr/>
        </p:nvSpPr>
        <p:spPr>
          <a:xfrm>
            <a:off x="416496" y="642901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p>
        </p:txBody>
      </p:sp>
      <p:sp>
        <p:nvSpPr>
          <p:cNvPr id="58" name="직사각형 57"/>
          <p:cNvSpPr/>
          <p:nvPr/>
        </p:nvSpPr>
        <p:spPr>
          <a:xfrm>
            <a:off x="128464" y="79142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Auditor conducts the audit</a:t>
            </a:r>
            <a:r>
              <a:rPr kumimoji="0" lang="en-US" altLang="ko-KR" b="1" dirty="0">
                <a:solidFill>
                  <a:schemeClr val="tx1"/>
                </a:solidFill>
                <a:latin typeface="LG스마트체 Regular" panose="020B0600000101010101" pitchFamily="50" charset="-127"/>
                <a:ea typeface="LG스마트체 Regular" panose="020B0600000101010101" pitchFamily="50" charset="-127"/>
              </a:rPr>
              <a: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of the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automotive organization, in particular its Cybersecurity Management System</a:t>
            </a:r>
          </a:p>
        </p:txBody>
      </p:sp>
      <p:sp>
        <p:nvSpPr>
          <p:cNvPr id="59" name="직사각형 58"/>
          <p:cNvSpPr/>
          <p:nvPr/>
        </p:nvSpPr>
        <p:spPr>
          <a:xfrm>
            <a:off x="3800872" y="1700808"/>
            <a:ext cx="4392216" cy="4031873"/>
          </a:xfrm>
          <a:prstGeom prst="rect">
            <a:avLst/>
          </a:prstGeom>
        </p:spPr>
        <p:txBody>
          <a:bodyPr wrap="square">
            <a:spAutoFit/>
          </a:bodyPr>
          <a:lstStyle/>
          <a:p>
            <a:pPr lvl="0" algn="l" fontAlgn="auto">
              <a:spcBef>
                <a:spcPts val="0"/>
              </a:spcBef>
              <a:spcAft>
                <a:spcPts val="0"/>
              </a:spcAft>
              <a:defRPr/>
            </a:pPr>
            <a:r>
              <a:rPr kumimoji="0" lang="en-US" altLang="ko-KR" sz="8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 is performed at an organizational level as below.</a:t>
            </a:r>
          </a:p>
          <a:p>
            <a:pPr lvl="0" algn="l" fontAlgn="auto">
              <a:spcBef>
                <a:spcPts val="0"/>
              </a:spcBef>
              <a:spcAft>
                <a:spcPts val="0"/>
              </a:spcAft>
              <a:defRPr/>
            </a:pPr>
            <a:endPar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determine auditee according to PA 7-7</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establish contact with auditee (Cybersecurity Project Manager) </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mutually agree on audit scope and schedule with Cybersecurity Project Manager</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distributes cybersecurity audit plan</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 </a:t>
            </a: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audit related </a:t>
            </a: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materials</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Manager prepares the documented information for audit. </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should conduct audit activities such as conducting opening meeting, communicating during audit, reviewing documented information, collecting and verifying information, interviewing Cybersecurity Assessor and generating audit findings</a:t>
            </a:r>
          </a:p>
          <a:p>
            <a:pPr marL="171450" indent="-171450" algn="l" fontAlgn="auto">
              <a:spcBef>
                <a:spcPts val="0"/>
              </a:spcBef>
              <a:spcAft>
                <a:spcPts val="0"/>
              </a:spcAft>
              <a:buFont typeface="Arial" pitchFamily="34" charset="0"/>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 </a:t>
            </a: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shares the audit findings with the auditee and mutual agreement on the audit findings shall be conducted</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determines audit conclusion and conduct close meeting with the auditee.  </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distributes cybersecurity audit report.</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Manager shall check the audit report and assign corrective action items to personnel.</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reviews and resolve action items and deliver them to Cybersecurity Project Manager.</a:t>
            </a:r>
          </a:p>
          <a:p>
            <a:pPr marL="171450" lvl="0" indent="-171450" algn="l" fontAlgn="auto">
              <a:spcBef>
                <a:spcPts val="0"/>
              </a:spcBef>
              <a:spcAft>
                <a:spcPts val="0"/>
              </a:spcAft>
              <a:buFont typeface="Arial" pitchFamily="34" charset="0"/>
              <a:buChar char="•"/>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Auditor reviews whether any action items have been completed.</a:t>
            </a:r>
          </a:p>
          <a:p>
            <a:pPr marL="171450" lvl="0" indent="-171450" algn="l" fontAlgn="auto">
              <a:spcBef>
                <a:spcPts val="0"/>
              </a:spcBef>
              <a:spcAft>
                <a:spcPts val="0"/>
              </a:spcAft>
              <a:buFont typeface="Arial" pitchFamily="34" charset="0"/>
              <a:buChar char="•"/>
              <a:defRPr/>
            </a:pPr>
            <a:endPar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[Ensuring independence of Cybersecurity </a:t>
            </a: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Auditor performing the audit shall ensure the independence required by ISO21434, 5.4.4, [RQ-05-11].</a:t>
            </a:r>
          </a:p>
        </p:txBody>
      </p:sp>
      <p:sp>
        <p:nvSpPr>
          <p:cNvPr id="60" name="직사각형 59"/>
          <p:cNvSpPr/>
          <p:nvPr/>
        </p:nvSpPr>
        <p:spPr>
          <a:xfrm>
            <a:off x="8073620" y="3284984"/>
            <a:ext cx="1628746" cy="1015663"/>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audit plan</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audit </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report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corrective action report</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1" name="직사각형 60"/>
          <p:cNvSpPr/>
          <p:nvPr/>
        </p:nvSpPr>
        <p:spPr>
          <a:xfrm>
            <a:off x="1180934" y="6037190"/>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After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is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completed,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report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issued that reflects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findings.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8049344" y="4973106"/>
            <a:ext cx="1653022"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First edition:2021</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19011:2018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26262</a:t>
            </a:r>
          </a:p>
        </p:txBody>
      </p:sp>
      <p:sp>
        <p:nvSpPr>
          <p:cNvPr id="63" name="직사각형 62"/>
          <p:cNvSpPr/>
          <p:nvPr/>
        </p:nvSpPr>
        <p:spPr>
          <a:xfrm>
            <a:off x="8121352" y="1700808"/>
            <a:ext cx="1581014" cy="553998"/>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CSMS Standard</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CSMS Policy</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Assessment report</a:t>
            </a:r>
          </a:p>
        </p:txBody>
      </p:sp>
      <p:sp>
        <p:nvSpPr>
          <p:cNvPr id="64" name="직사각형 63"/>
          <p:cNvSpPr/>
          <p:nvPr/>
        </p:nvSpPr>
        <p:spPr>
          <a:xfrm>
            <a:off x="1346989" y="1166555"/>
            <a:ext cx="2436886"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Initiating audit based on ISO PAS 5112.</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3" name="직선 연결선 72"/>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46564" y="1830016"/>
            <a:ext cx="234391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7-8</a:t>
            </a:r>
            <a:r>
              <a:rPr lang="en-US" altLang="ko-KR" sz="900" kern="0" dirty="0">
                <a:latin typeface="LG스마트체 Regular" panose="020B0600000101010101" pitchFamily="50" charset="-127"/>
                <a:ea typeface="LG스마트체 Regular" panose="020B0600000101010101" pitchFamily="50" charset="-127"/>
              </a:rPr>
              <a:t> Organizational</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Cybersecurity</a:t>
            </a:r>
            <a:r>
              <a:rPr lang="ko-KR" altLang="en-US" sz="9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audit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316329" y="2079989"/>
            <a:ext cx="1295547"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Auditor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연결선 77"/>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p:cNvSpPr/>
          <p:nvPr/>
        </p:nvSpPr>
        <p:spPr>
          <a:xfrm>
            <a:off x="472695"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audit related information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직사각형 79"/>
          <p:cNvSpPr/>
          <p:nvPr/>
        </p:nvSpPr>
        <p:spPr>
          <a:xfrm>
            <a:off x="480811" y="362378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Conduct audit interview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3" name="TextBox 82"/>
          <p:cNvSpPr txBox="1"/>
          <p:nvPr/>
        </p:nvSpPr>
        <p:spPr>
          <a:xfrm>
            <a:off x="1863591"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2622585" y="2079989"/>
            <a:ext cx="973343"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Assessor &amp;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1567796" y="4678928"/>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Conduct audit result follow-up</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2620438" y="4941200"/>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Resolve the corrective action item</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cxnSp>
        <p:nvCxnSpPr>
          <p:cNvPr id="92" name="직선 화살표 연결선 91"/>
          <p:cNvCxnSpPr>
            <a:stCxn id="80" idx="2"/>
            <a:endCxn id="112" idx="0"/>
          </p:cNvCxnSpPr>
          <p:nvPr/>
        </p:nvCxnSpPr>
        <p:spPr>
          <a:xfrm>
            <a:off x="970861" y="3911782"/>
            <a:ext cx="4629" cy="103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꺾인 연결선 93"/>
          <p:cNvCxnSpPr>
            <a:stCxn id="87" idx="3"/>
            <a:endCxn id="88" idx="0"/>
          </p:cNvCxnSpPr>
          <p:nvPr/>
        </p:nvCxnSpPr>
        <p:spPr>
          <a:xfrm>
            <a:off x="2547896" y="4822928"/>
            <a:ext cx="562592" cy="1182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꺾인 연결선 94"/>
          <p:cNvCxnSpPr>
            <a:stCxn id="88" idx="2"/>
            <a:endCxn id="89" idx="3"/>
          </p:cNvCxnSpPr>
          <p:nvPr/>
        </p:nvCxnSpPr>
        <p:spPr>
          <a:xfrm rot="5400000">
            <a:off x="2255950" y="4452932"/>
            <a:ext cx="78270" cy="163080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그룹 190"/>
          <p:cNvGrpSpPr/>
          <p:nvPr/>
        </p:nvGrpSpPr>
        <p:grpSpPr>
          <a:xfrm>
            <a:off x="499581" y="5145470"/>
            <a:ext cx="980100" cy="324000"/>
            <a:chOff x="499581" y="5192443"/>
            <a:chExt cx="980100" cy="324000"/>
          </a:xfrm>
        </p:grpSpPr>
        <p:sp>
          <p:nvSpPr>
            <p:cNvPr id="89" name="다이아몬드 88"/>
            <p:cNvSpPr/>
            <p:nvPr/>
          </p:nvSpPr>
          <p:spPr>
            <a:xfrm>
              <a:off x="499581" y="5192443"/>
              <a:ext cx="980100" cy="324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8" name="직사각형 97"/>
            <p:cNvSpPr/>
            <p:nvPr/>
          </p:nvSpPr>
          <p:spPr>
            <a:xfrm>
              <a:off x="537495" y="5211678"/>
              <a:ext cx="866731" cy="297962"/>
            </a:xfrm>
            <a:prstGeom prst="rect">
              <a:avLst/>
            </a:prstGeom>
          </p:spPr>
          <p:txBody>
            <a:bodyPr wrap="square" lIns="36000" tIns="36000" rIns="36000" bIns="36000">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the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audit completion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grpSp>
      <p:cxnSp>
        <p:nvCxnSpPr>
          <p:cNvPr id="99" name="꺾인 연결선 98"/>
          <p:cNvCxnSpPr>
            <a:stCxn id="89" idx="1"/>
            <a:endCxn id="87" idx="1"/>
          </p:cNvCxnSpPr>
          <p:nvPr/>
        </p:nvCxnSpPr>
        <p:spPr>
          <a:xfrm rot="10800000" flipH="1">
            <a:off x="499580" y="4822928"/>
            <a:ext cx="1068215" cy="484542"/>
          </a:xfrm>
          <a:prstGeom prst="bentConnector3">
            <a:avLst>
              <a:gd name="adj1" fmla="val -29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89" idx="2"/>
            <a:endCxn id="180" idx="0"/>
          </p:cNvCxnSpPr>
          <p:nvPr/>
        </p:nvCxnSpPr>
        <p:spPr>
          <a:xfrm flipH="1">
            <a:off x="958049" y="5469470"/>
            <a:ext cx="31582" cy="115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544286"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cybersecurity audit</a:t>
            </a:r>
          </a:p>
        </p:txBody>
      </p:sp>
      <p:cxnSp>
        <p:nvCxnSpPr>
          <p:cNvPr id="104" name="직선 화살표 연결선 61"/>
          <p:cNvCxnSpPr>
            <a:stCxn id="102" idx="2"/>
            <a:endCxn id="80" idx="0"/>
          </p:cNvCxnSpPr>
          <p:nvPr/>
        </p:nvCxnSpPr>
        <p:spPr>
          <a:xfrm rot="5400000">
            <a:off x="1407924" y="2997370"/>
            <a:ext cx="189350" cy="106347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직사각형 104"/>
          <p:cNvSpPr/>
          <p:nvPr/>
        </p:nvSpPr>
        <p:spPr>
          <a:xfrm>
            <a:off x="2664326" y="4624566"/>
            <a:ext cx="892324" cy="180425"/>
          </a:xfrm>
          <a:prstGeom prst="rect">
            <a:avLst/>
          </a:prstGeom>
        </p:spPr>
        <p:txBody>
          <a:bodyPr wrap="square" tIns="36000" bIns="3600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Assign personnel </a:t>
            </a:r>
          </a:p>
        </p:txBody>
      </p:sp>
      <p:sp>
        <p:nvSpPr>
          <p:cNvPr id="106" name="직사각형 105"/>
          <p:cNvSpPr/>
          <p:nvPr/>
        </p:nvSpPr>
        <p:spPr>
          <a:xfrm>
            <a:off x="483125" y="4426205"/>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Prepare/Distribute audit 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3895739" y="1916832"/>
            <a:ext cx="4176000" cy="23400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Organizational level</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09" name="직사각형 108"/>
          <p:cNvSpPr/>
          <p:nvPr/>
        </p:nvSpPr>
        <p:spPr>
          <a:xfrm>
            <a:off x="3898132" y="2182004"/>
            <a:ext cx="4176000" cy="43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Project </a:t>
            </a:r>
          </a:p>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level</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3" name="직선 연결선 132"/>
          <p:cNvCxnSpPr/>
          <p:nvPr/>
        </p:nvCxnSpPr>
        <p:spPr>
          <a:xfrm>
            <a:off x="3907684" y="2159144"/>
            <a:ext cx="4104000"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모서리가 접힌 도형 133"/>
          <p:cNvSpPr/>
          <p:nvPr/>
        </p:nvSpPr>
        <p:spPr>
          <a:xfrm>
            <a:off x="6745580" y="1956832"/>
            <a:ext cx="1260000" cy="154800"/>
          </a:xfrm>
          <a:prstGeom prst="foldedCorner">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rtlCol="0" anchor="ctr"/>
          <a:lstStyle/>
          <a:p>
            <a:pPr algn="ctr"/>
            <a:r>
              <a:rPr lang="en-US" altLang="ko-KR" sz="850" b="1" dirty="0" smtClean="0">
                <a:solidFill>
                  <a:schemeClr val="tx1"/>
                </a:solidFill>
                <a:latin typeface="LG스마트체 Regular" panose="020B0600000101010101" pitchFamily="50" charset="-127"/>
                <a:ea typeface="LG스마트체 Regular" panose="020B0600000101010101" pitchFamily="50" charset="-127"/>
              </a:rPr>
              <a:t>Cybersecurity audit</a:t>
            </a:r>
            <a:endParaRPr lang="ko-KR" altLang="en-US" sz="850" b="1" dirty="0">
              <a:solidFill>
                <a:schemeClr val="tx1"/>
              </a:solidFill>
              <a:latin typeface="LG스마트체 Regular" panose="020B0600000101010101" pitchFamily="50" charset="-127"/>
              <a:ea typeface="LG스마트체 Regular" panose="020B0600000101010101" pitchFamily="50" charset="-127"/>
            </a:endParaRPr>
          </a:p>
        </p:txBody>
      </p:sp>
      <p:sp>
        <p:nvSpPr>
          <p:cNvPr id="139" name="모서리가 접힌 도형 138"/>
          <p:cNvSpPr/>
          <p:nvPr/>
        </p:nvSpPr>
        <p:spPr>
          <a:xfrm>
            <a:off x="7257344" y="2225885"/>
            <a:ext cx="792000" cy="339019"/>
          </a:xfrm>
          <a:prstGeom prst="foldedCorner">
            <a:avLst/>
          </a:prstGeom>
          <a:solidFill>
            <a:schemeClr val="bg1">
              <a:lumMod val="9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assessment</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2" name="모서리가 접힌 도형 141"/>
          <p:cNvSpPr/>
          <p:nvPr/>
        </p:nvSpPr>
        <p:spPr>
          <a:xfrm>
            <a:off x="6336480" y="2231152"/>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case</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3" name="모서리가 접힌 도형 142"/>
          <p:cNvSpPr/>
          <p:nvPr/>
        </p:nvSpPr>
        <p:spPr>
          <a:xfrm>
            <a:off x="5400376"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Required work products</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sp>
        <p:nvSpPr>
          <p:cNvPr id="144" name="모서리가 접힌 도형 143"/>
          <p:cNvSpPr/>
          <p:nvPr/>
        </p:nvSpPr>
        <p:spPr>
          <a:xfrm>
            <a:off x="4471804" y="2225885"/>
            <a:ext cx="792000" cy="339019"/>
          </a:xfrm>
          <a:prstGeom prst="foldedCorner">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72000" rtlCol="0" anchor="ctr"/>
          <a:lstStyle/>
          <a:p>
            <a:pPr algn="ctr"/>
            <a:r>
              <a:rPr lang="en-US" altLang="ko-KR" sz="85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85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5" name="직선 화살표 연결선 144"/>
          <p:cNvCxnSpPr>
            <a:stCxn id="144" idx="3"/>
            <a:endCxn id="143" idx="1"/>
          </p:cNvCxnSpPr>
          <p:nvPr/>
        </p:nvCxnSpPr>
        <p:spPr>
          <a:xfrm>
            <a:off x="5263804" y="2395395"/>
            <a:ext cx="136572" cy="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a:stCxn id="143" idx="3"/>
            <a:endCxn id="142" idx="1"/>
          </p:cNvCxnSpPr>
          <p:nvPr/>
        </p:nvCxnSpPr>
        <p:spPr>
          <a:xfrm>
            <a:off x="6192376" y="2395395"/>
            <a:ext cx="14410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142" idx="3"/>
            <a:endCxn id="139" idx="1"/>
          </p:cNvCxnSpPr>
          <p:nvPr/>
        </p:nvCxnSpPr>
        <p:spPr>
          <a:xfrm flipV="1">
            <a:off x="7128480" y="2395395"/>
            <a:ext cx="128864" cy="5267"/>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직선 연결선 148"/>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926111" y="5408815"/>
            <a:ext cx="301686" cy="180425"/>
          </a:xfrm>
          <a:prstGeom prst="rect">
            <a:avLst/>
          </a:prstGeom>
          <a:noFill/>
        </p:spPr>
        <p:txBody>
          <a:bodyPr wrap="none" tIns="36000" bIns="36000"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53" name="TextBox 152"/>
          <p:cNvSpPr txBox="1"/>
          <p:nvPr/>
        </p:nvSpPr>
        <p:spPr>
          <a:xfrm>
            <a:off x="467999" y="4994987"/>
            <a:ext cx="312906" cy="180425"/>
          </a:xfrm>
          <a:prstGeom prst="rect">
            <a:avLst/>
          </a:prstGeom>
          <a:noFill/>
        </p:spPr>
        <p:txBody>
          <a:bodyPr wrap="none" tIns="36000" bIns="36000"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468000" y="2307671"/>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the audit program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화살표 연결선 70"/>
          <p:cNvCxnSpPr>
            <a:stCxn id="79" idx="3"/>
            <a:endCxn id="102" idx="1"/>
          </p:cNvCxnSpPr>
          <p:nvPr/>
        </p:nvCxnSpPr>
        <p:spPr>
          <a:xfrm>
            <a:off x="1452795" y="3290432"/>
            <a:ext cx="914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32058"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Provide cybersecurity activity result</a:t>
            </a:r>
          </a:p>
        </p:txBody>
      </p:sp>
      <p:cxnSp>
        <p:nvCxnSpPr>
          <p:cNvPr id="76" name="직선 화살표 연결선 75"/>
          <p:cNvCxnSpPr>
            <a:stCxn id="68" idx="1"/>
            <a:endCxn id="102" idx="3"/>
          </p:cNvCxnSpPr>
          <p:nvPr/>
        </p:nvCxnSpPr>
        <p:spPr>
          <a:xfrm flipH="1">
            <a:off x="2524386" y="3290432"/>
            <a:ext cx="107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p:cNvSpPr/>
          <p:nvPr/>
        </p:nvSpPr>
        <p:spPr>
          <a:xfrm>
            <a:off x="468000" y="2708920"/>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Distribute audit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564251" y="2708920"/>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Setup audit schedule</a:t>
            </a:r>
          </a:p>
        </p:txBody>
      </p:sp>
      <p:cxnSp>
        <p:nvCxnSpPr>
          <p:cNvPr id="84" name="직선 화살표 연결선 83"/>
          <p:cNvCxnSpPr>
            <a:stCxn id="81" idx="3"/>
            <a:endCxn id="82" idx="1"/>
          </p:cNvCxnSpPr>
          <p:nvPr/>
        </p:nvCxnSpPr>
        <p:spPr>
          <a:xfrm>
            <a:off x="1448100" y="2852920"/>
            <a:ext cx="116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2632058" y="3623783"/>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Attend audit interview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3" name="직선 화살표 연결선 61"/>
          <p:cNvCxnSpPr>
            <a:stCxn id="81" idx="2"/>
            <a:endCxn id="79" idx="0"/>
          </p:cNvCxnSpPr>
          <p:nvPr/>
        </p:nvCxnSpPr>
        <p:spPr>
          <a:xfrm rot="16200000" flipH="1">
            <a:off x="885641" y="3069328"/>
            <a:ext cx="149512" cy="46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a:stCxn id="70" idx="2"/>
            <a:endCxn id="81" idx="0"/>
          </p:cNvCxnSpPr>
          <p:nvPr/>
        </p:nvCxnSpPr>
        <p:spPr>
          <a:xfrm>
            <a:off x="958050" y="2595671"/>
            <a:ext cx="0" cy="113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p:cNvCxnSpPr>
            <a:stCxn id="80" idx="3"/>
            <a:endCxn id="93" idx="1"/>
          </p:cNvCxnSpPr>
          <p:nvPr/>
        </p:nvCxnSpPr>
        <p:spPr>
          <a:xfrm>
            <a:off x="1460911" y="3767782"/>
            <a:ext cx="11711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485440" y="4014905"/>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Mutual agreement on audit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findings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3" name="직선 화살표 연결선 112"/>
          <p:cNvCxnSpPr>
            <a:stCxn id="112" idx="2"/>
            <a:endCxn id="106" idx="0"/>
          </p:cNvCxnSpPr>
          <p:nvPr/>
        </p:nvCxnSpPr>
        <p:spPr>
          <a:xfrm flipH="1">
            <a:off x="973175" y="4302905"/>
            <a:ext cx="2315" cy="123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61"/>
          <p:cNvCxnSpPr>
            <a:stCxn id="106" idx="3"/>
            <a:endCxn id="87" idx="0"/>
          </p:cNvCxnSpPr>
          <p:nvPr/>
        </p:nvCxnSpPr>
        <p:spPr>
          <a:xfrm>
            <a:off x="1463225" y="4570205"/>
            <a:ext cx="594621" cy="1087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467999" y="5584876"/>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Complete Cybersecurity audit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직사각형 85"/>
          <p:cNvSpPr/>
          <p:nvPr/>
        </p:nvSpPr>
        <p:spPr>
          <a:xfrm>
            <a:off x="-15552" y="260648"/>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7-</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4"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Tree>
    <p:extLst>
      <p:ext uri="{BB962C8B-B14F-4D97-AF65-F5344CB8AC3E}">
        <p14:creationId xmlns:p14="http://schemas.microsoft.com/office/powerpoint/2010/main" val="33640845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c</a:t>
            </a:r>
            <a:endParaRPr lang="ko-KR" altLang="en-US">
              <a:solidFill>
                <a:schemeClr val="tx1"/>
              </a:solidFill>
            </a:endParaRPr>
          </a:p>
        </p:txBody>
      </p:sp>
      <p:sp>
        <p:nvSpPr>
          <p:cNvPr id="3" name="슬라이드 번호 개체 틀 2"/>
          <p:cNvSpPr>
            <a:spLocks noGrp="1"/>
          </p:cNvSpPr>
          <p:nvPr>
            <p:ph type="sldNum" sz="quarter" idx="4"/>
          </p:nvPr>
        </p:nvSpPr>
        <p:spPr>
          <a:xfrm>
            <a:off x="8988543" y="44624"/>
            <a:ext cx="563740" cy="153888"/>
          </a:xfrm>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148</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m</a:t>
            </a:r>
            <a:endParaRPr lang="ko-KR" altLang="en-US"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9. Tier2 Supplier </a:t>
            </a:r>
            <a:r>
              <a:rPr lang="en-US" altLang="ko-KR" sz="1800" kern="0" dirty="0">
                <a:latin typeface="LG스마트체 Regular" panose="020B0600000101010101" pitchFamily="50" charset="-127"/>
                <a:ea typeface="LG스마트체 Regular" panose="020B0600000101010101" pitchFamily="50" charset="-127"/>
              </a:rPr>
              <a:t>Cybersecurity Audit</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chemeClr val="bg1"/>
                </a:solidFill>
                <a:latin typeface="LG스마트체 Regular" panose="020B0600000101010101" pitchFamily="50" charset="-127"/>
                <a:ea typeface="LG스마트체 Regular" panose="020B0600000101010101" pitchFamily="50" charset="-127"/>
              </a:rPr>
              <a:t>7-</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6825208" y="477740"/>
            <a:ext cx="3080792"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Audit</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128464" y="79142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Auditor conducts the tier2 supplier audit,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in particular its Cybersecurity Management System</a:t>
            </a:r>
          </a:p>
        </p:txBody>
      </p:sp>
      <p:sp>
        <p:nvSpPr>
          <p:cNvPr id="59" name="직사각형 58"/>
          <p:cNvSpPr/>
          <p:nvPr/>
        </p:nvSpPr>
        <p:spPr>
          <a:xfrm>
            <a:off x="3800872" y="1700808"/>
            <a:ext cx="4392216" cy="3631763"/>
          </a:xfrm>
          <a:prstGeom prst="rect">
            <a:avLst/>
          </a:prstGeom>
        </p:spPr>
        <p:txBody>
          <a:bodyPr wrap="square">
            <a:spAutoFit/>
          </a:bodyPr>
          <a:lstStyle/>
          <a:p>
            <a:pPr lvl="0" algn="l" fontAlgn="auto">
              <a:spcBef>
                <a:spcPts val="0"/>
              </a:spcBef>
              <a:spcAft>
                <a:spcPts val="0"/>
              </a:spcAft>
              <a:defRPr/>
            </a:pP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endParaRPr kumimoji="0" lang="en-US" altLang="ko-KR" sz="8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determine auditee according to PA 7-7</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establish contact with auditee (Cybersecurity Project Manager and Tier2 Supplier) </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shall mutually agree on audit scope and schedule with Cybersecurity Project Manager and Tier2 Supplier</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distributes cybersecurity audit plan</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audit related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materials</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Project Manager prepares the documented information for audit. </a:t>
            </a:r>
          </a:p>
          <a:p>
            <a:pPr marL="17145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Tier2 Supplier prepares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documented information for audit. </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should conduct audit activities such as conducting opening meeting, communicating during audit, reviewing documented information, collecting and verifying information, interviewing Tier2 Supplier and generating audit findings</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shares the audit findings with the auditee and mutual agreement on the audit findings shall be conducted</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determines audit conclusion and conduct close meeting with the auditee.  </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Auditor distributes cybersecurity audit report.</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Tier2 Supplier shall review the audit report and resolve action items and deliver them to </a:t>
            </a:r>
            <a:r>
              <a:rPr kumimoji="0" lang="en-US" altLang="ko-KR" sz="9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LGe</a:t>
            </a: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Auditor reviews whether any action items have been completed.</a:t>
            </a:r>
          </a:p>
          <a:p>
            <a:pPr marL="171450" lvl="0" indent="-171450" algn="l" fontAlgn="auto">
              <a:spcBef>
                <a:spcPts val="0"/>
              </a:spcBef>
              <a:spcAft>
                <a:spcPts val="0"/>
              </a:spcAft>
              <a:buFont typeface="Arial" pitchFamily="34" charset="0"/>
              <a:buChar char="•"/>
              <a:defRPr/>
            </a:pPr>
            <a:endPar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0" name="직사각형 59"/>
          <p:cNvSpPr/>
          <p:nvPr/>
        </p:nvSpPr>
        <p:spPr>
          <a:xfrm>
            <a:off x="8073620" y="3284984"/>
            <a:ext cx="1628746" cy="1015663"/>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audit plan</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audit </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report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corrective action report</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1" name="직사각형 60"/>
          <p:cNvSpPr/>
          <p:nvPr/>
        </p:nvSpPr>
        <p:spPr>
          <a:xfrm>
            <a:off x="1180934" y="6037190"/>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Auditor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After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is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completed, 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report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issued that reflects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audit findings.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8049344" y="4973106"/>
            <a:ext cx="1653022"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First edition:2021</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19011:2018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IATF 16949</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9001</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26262</a:t>
            </a:r>
          </a:p>
        </p:txBody>
      </p:sp>
      <p:sp>
        <p:nvSpPr>
          <p:cNvPr id="63" name="직사각형 62"/>
          <p:cNvSpPr/>
          <p:nvPr/>
        </p:nvSpPr>
        <p:spPr>
          <a:xfrm>
            <a:off x="8121352" y="1700808"/>
            <a:ext cx="1581014" cy="1169551"/>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CSMS Standard</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Assessment report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CIA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between LGE and 3</a:t>
            </a:r>
            <a:r>
              <a:rPr kumimoji="0" lang="en-US" altLang="ko-KR" sz="1000" baseline="30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party supplier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Tier2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elf-checklist result </a:t>
            </a:r>
          </a:p>
          <a:p>
            <a:pPr marL="171450" lvl="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4" name="직사각형 63"/>
          <p:cNvSpPr/>
          <p:nvPr/>
        </p:nvSpPr>
        <p:spPr>
          <a:xfrm>
            <a:off x="1346989" y="1166555"/>
            <a:ext cx="2436886"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Initiating audit based on ISO PAS 5112.</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3" name="직선 연결선 72"/>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48169" y="1830016"/>
            <a:ext cx="234070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7-9 Tier2 Supplier Cybersecurity</a:t>
            </a:r>
            <a:r>
              <a:rPr lang="ko-KR" altLang="en-US" sz="90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audit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TextBox 76"/>
          <p:cNvSpPr txBox="1"/>
          <p:nvPr/>
        </p:nvSpPr>
        <p:spPr>
          <a:xfrm>
            <a:off x="316329" y="2079989"/>
            <a:ext cx="1295547" cy="230832"/>
          </a:xfrm>
          <a:prstGeom prst="rect">
            <a:avLst/>
          </a:prstGeom>
          <a:noFill/>
          <a:ln>
            <a:noFill/>
          </a:ln>
        </p:spPr>
        <p:txBody>
          <a:bodyPr wrap="none" rtlCol="0">
            <a:spAutoFit/>
          </a:bodyPr>
          <a:lstStyle/>
          <a:p>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Auditor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연결선 77"/>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직사각형 78"/>
          <p:cNvSpPr/>
          <p:nvPr/>
        </p:nvSpPr>
        <p:spPr>
          <a:xfrm>
            <a:off x="472695"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distributed  activities between LGE and Tier 2 Supplier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직사각형 79"/>
          <p:cNvSpPr/>
          <p:nvPr/>
        </p:nvSpPr>
        <p:spPr>
          <a:xfrm>
            <a:off x="480811" y="362378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Conduct audit interview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3" name="TextBox 82"/>
          <p:cNvSpPr txBox="1"/>
          <p:nvPr/>
        </p:nvSpPr>
        <p:spPr>
          <a:xfrm>
            <a:off x="1863591"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2671479" y="2079989"/>
            <a:ext cx="87556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Tier2 supplier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2600793" y="471398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Conduct audit result follow-up</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2" name="직선 화살표 연결선 91"/>
          <p:cNvCxnSpPr>
            <a:stCxn id="80" idx="2"/>
            <a:endCxn id="112" idx="0"/>
          </p:cNvCxnSpPr>
          <p:nvPr/>
        </p:nvCxnSpPr>
        <p:spPr>
          <a:xfrm>
            <a:off x="970861" y="3911782"/>
            <a:ext cx="4629" cy="103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 96"/>
          <p:cNvCxnSpPr>
            <a:stCxn id="87" idx="2"/>
            <a:endCxn id="89" idx="0"/>
          </p:cNvCxnSpPr>
          <p:nvPr/>
        </p:nvCxnSpPr>
        <p:spPr>
          <a:xfrm rot="5400000">
            <a:off x="1968493" y="4023120"/>
            <a:ext cx="143488" cy="21012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그룹 190"/>
          <p:cNvGrpSpPr/>
          <p:nvPr/>
        </p:nvGrpSpPr>
        <p:grpSpPr>
          <a:xfrm>
            <a:off x="499581" y="5145470"/>
            <a:ext cx="980100" cy="324000"/>
            <a:chOff x="499581" y="5192443"/>
            <a:chExt cx="980100" cy="324000"/>
          </a:xfrm>
        </p:grpSpPr>
        <p:sp>
          <p:nvSpPr>
            <p:cNvPr id="89" name="다이아몬드 88"/>
            <p:cNvSpPr/>
            <p:nvPr/>
          </p:nvSpPr>
          <p:spPr>
            <a:xfrm>
              <a:off x="499581" y="5192443"/>
              <a:ext cx="980100" cy="3240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8" name="직사각형 97"/>
            <p:cNvSpPr/>
            <p:nvPr/>
          </p:nvSpPr>
          <p:spPr>
            <a:xfrm>
              <a:off x="537495" y="5211678"/>
              <a:ext cx="866731" cy="297962"/>
            </a:xfrm>
            <a:prstGeom prst="rect">
              <a:avLst/>
            </a:prstGeom>
          </p:spPr>
          <p:txBody>
            <a:bodyPr wrap="square" lIns="36000" tIns="36000" rIns="36000" bIns="36000">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the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audit completion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grpSp>
      <p:cxnSp>
        <p:nvCxnSpPr>
          <p:cNvPr id="99" name="꺾인 연결선 98"/>
          <p:cNvCxnSpPr>
            <a:stCxn id="89" idx="1"/>
            <a:endCxn id="87" idx="1"/>
          </p:cNvCxnSpPr>
          <p:nvPr/>
        </p:nvCxnSpPr>
        <p:spPr>
          <a:xfrm rot="10800000" flipH="1">
            <a:off x="499581" y="4857982"/>
            <a:ext cx="2101212" cy="449488"/>
          </a:xfrm>
          <a:prstGeom prst="bentConnector3">
            <a:avLst>
              <a:gd name="adj1" fmla="val -147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89" idx="2"/>
            <a:endCxn id="180" idx="0"/>
          </p:cNvCxnSpPr>
          <p:nvPr/>
        </p:nvCxnSpPr>
        <p:spPr>
          <a:xfrm flipH="1">
            <a:off x="986144" y="5469470"/>
            <a:ext cx="3487" cy="116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544286"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Provide cybersecurity distributed activities result </a:t>
            </a:r>
          </a:p>
        </p:txBody>
      </p:sp>
      <p:cxnSp>
        <p:nvCxnSpPr>
          <p:cNvPr id="104" name="직선 화살표 연결선 61"/>
          <p:cNvCxnSpPr>
            <a:stCxn id="102" idx="2"/>
            <a:endCxn id="80" idx="0"/>
          </p:cNvCxnSpPr>
          <p:nvPr/>
        </p:nvCxnSpPr>
        <p:spPr>
          <a:xfrm rot="5400000">
            <a:off x="1407924" y="2997370"/>
            <a:ext cx="189350" cy="106347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483125" y="4426205"/>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Prepare/Distribute audit report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9" name="직선 연결선 148"/>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926111" y="5408815"/>
            <a:ext cx="301686" cy="180425"/>
          </a:xfrm>
          <a:prstGeom prst="rect">
            <a:avLst/>
          </a:prstGeom>
          <a:noFill/>
        </p:spPr>
        <p:txBody>
          <a:bodyPr wrap="none" tIns="36000" bIns="36000"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53" name="TextBox 152"/>
          <p:cNvSpPr txBox="1"/>
          <p:nvPr/>
        </p:nvSpPr>
        <p:spPr>
          <a:xfrm>
            <a:off x="467999" y="4994987"/>
            <a:ext cx="312906" cy="180425"/>
          </a:xfrm>
          <a:prstGeom prst="rect">
            <a:avLst/>
          </a:prstGeom>
          <a:noFill/>
        </p:spPr>
        <p:txBody>
          <a:bodyPr wrap="none" tIns="36000" bIns="36000"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485440" y="2726286"/>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the audit program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화살표 연결선 70"/>
          <p:cNvCxnSpPr>
            <a:stCxn id="79" idx="3"/>
            <a:endCxn id="102" idx="1"/>
          </p:cNvCxnSpPr>
          <p:nvPr/>
        </p:nvCxnSpPr>
        <p:spPr>
          <a:xfrm>
            <a:off x="1452795" y="3290432"/>
            <a:ext cx="914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32058" y="3146432"/>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Provide cybersecurity distributed activities result </a:t>
            </a:r>
          </a:p>
        </p:txBody>
      </p:sp>
      <p:cxnSp>
        <p:nvCxnSpPr>
          <p:cNvPr id="76" name="직선 화살표 연결선 75"/>
          <p:cNvCxnSpPr>
            <a:stCxn id="68" idx="1"/>
            <a:endCxn id="102" idx="3"/>
          </p:cNvCxnSpPr>
          <p:nvPr/>
        </p:nvCxnSpPr>
        <p:spPr>
          <a:xfrm flipH="1">
            <a:off x="2524386" y="3290432"/>
            <a:ext cx="107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직사각형 80"/>
          <p:cNvSpPr/>
          <p:nvPr/>
        </p:nvSpPr>
        <p:spPr>
          <a:xfrm>
            <a:off x="477986" y="2338254"/>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the CIA between </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LGe</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and Tier2 supplier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2629131" y="2724571"/>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Setup audit schedule</a:t>
            </a:r>
          </a:p>
        </p:txBody>
      </p:sp>
      <p:cxnSp>
        <p:nvCxnSpPr>
          <p:cNvPr id="84" name="직선 화살표 연결선 83"/>
          <p:cNvCxnSpPr>
            <a:stCxn id="70" idx="3"/>
            <a:endCxn id="82" idx="1"/>
          </p:cNvCxnSpPr>
          <p:nvPr/>
        </p:nvCxnSpPr>
        <p:spPr>
          <a:xfrm flipV="1">
            <a:off x="1465540" y="2868571"/>
            <a:ext cx="1163591" cy="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2632058" y="3623783"/>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Attend audit interview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화살표 연결선 110"/>
          <p:cNvCxnSpPr>
            <a:stCxn id="80" idx="3"/>
            <a:endCxn id="93" idx="1"/>
          </p:cNvCxnSpPr>
          <p:nvPr/>
        </p:nvCxnSpPr>
        <p:spPr>
          <a:xfrm>
            <a:off x="1460911" y="3767782"/>
            <a:ext cx="117114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485440" y="4014905"/>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Mutual agreement on audit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findings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3" name="직선 화살표 연결선 112"/>
          <p:cNvCxnSpPr>
            <a:stCxn id="112" idx="2"/>
            <a:endCxn id="106" idx="0"/>
          </p:cNvCxnSpPr>
          <p:nvPr/>
        </p:nvCxnSpPr>
        <p:spPr>
          <a:xfrm flipH="1">
            <a:off x="973175" y="4302905"/>
            <a:ext cx="2315" cy="123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61"/>
          <p:cNvCxnSpPr>
            <a:stCxn id="106" idx="3"/>
            <a:endCxn id="87" idx="0"/>
          </p:cNvCxnSpPr>
          <p:nvPr/>
        </p:nvCxnSpPr>
        <p:spPr>
          <a:xfrm>
            <a:off x="1463225" y="4570205"/>
            <a:ext cx="1627618" cy="1437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496094" y="5586124"/>
            <a:ext cx="980100" cy="2880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Complete Cybersecurity audit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6" name="직선 화살표 연결선 85"/>
          <p:cNvCxnSpPr>
            <a:stCxn id="81" idx="2"/>
            <a:endCxn id="70" idx="0"/>
          </p:cNvCxnSpPr>
          <p:nvPr/>
        </p:nvCxnSpPr>
        <p:spPr>
          <a:xfrm>
            <a:off x="968036" y="2626254"/>
            <a:ext cx="7454" cy="100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a:stCxn id="70" idx="2"/>
            <a:endCxn id="79" idx="0"/>
          </p:cNvCxnSpPr>
          <p:nvPr/>
        </p:nvCxnSpPr>
        <p:spPr>
          <a:xfrm flipH="1">
            <a:off x="962745" y="3014286"/>
            <a:ext cx="12745" cy="132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64"/>
          <p:cNvSpPr/>
          <p:nvPr/>
        </p:nvSpPr>
        <p:spPr>
          <a:xfrm>
            <a:off x="416496" y="642901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p>
        </p:txBody>
      </p:sp>
      <p:sp>
        <p:nvSpPr>
          <p:cNvPr id="69" name="직사각형 68"/>
          <p:cNvSpPr/>
          <p:nvPr/>
        </p:nvSpPr>
        <p:spPr>
          <a:xfrm>
            <a:off x="-15552" y="260648"/>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chemeClr val="bg1"/>
                </a:solidFill>
                <a:latin typeface="LG스마트체 Regular" panose="020B0600000101010101" pitchFamily="50" charset="-127"/>
                <a:ea typeface="LG스마트체 Regular" panose="020B0600000101010101" pitchFamily="50" charset="-127"/>
              </a:rPr>
              <a:t>7-</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57"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Tree>
    <p:extLst>
      <p:ext uri="{BB962C8B-B14F-4D97-AF65-F5344CB8AC3E}">
        <p14:creationId xmlns:p14="http://schemas.microsoft.com/office/powerpoint/2010/main" val="1276210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VS CSMS</a:t>
            </a:r>
            <a:r>
              <a:rPr lang="ko-KR" altLang="en-US" smtClean="0">
                <a:latin typeface="LG스마트체 Bold" panose="020B0600000101010101" pitchFamily="50" charset="-127"/>
                <a:ea typeface="LG스마트체 Bold" panose="020B0600000101010101" pitchFamily="50" charset="-127"/>
              </a:rPr>
              <a:t> </a:t>
            </a:r>
            <a:r>
              <a:rPr lang="en-US" altLang="ko-KR" dirty="0" smtClean="0">
                <a:latin typeface="LG스마트체 Bold" panose="020B0600000101010101" pitchFamily="50" charset="-127"/>
                <a:ea typeface="LG스마트체 Bold" panose="020B0600000101010101" pitchFamily="50" charset="-127"/>
              </a:rPr>
              <a:t>standard composition</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295352" y="836730"/>
            <a:ext cx="9375553" cy="1538883"/>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The scope of the VS CSMS standard is limited to the cybersecurity area based on UNECE</a:t>
            </a:r>
            <a:r>
              <a:rPr lang="en-US" altLang="ko-KR" dirty="0">
                <a:solidFill>
                  <a:srgbClr val="FF0000"/>
                </a:solidFill>
                <a:latin typeface="LG스마트체 Regular" panose="020B0600000101010101" pitchFamily="50" charset="-127"/>
                <a:ea typeface="LG스마트체 Regular" panose="020B0600000101010101" pitchFamily="50" charset="-127"/>
              </a:rPr>
              <a:t> </a:t>
            </a:r>
            <a:r>
              <a:rPr lang="en-US" altLang="ko-KR"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dirty="0" smtClean="0">
                <a:solidFill>
                  <a:srgbClr val="FF0000"/>
                </a:solidFill>
                <a:latin typeface="LG스마트체 Regular" panose="020B0600000101010101" pitchFamily="50" charset="-127"/>
                <a:ea typeface="LG스마트체 Regular" panose="020B0600000101010101" pitchFamily="50" charset="-127"/>
              </a:rPr>
              <a:t> </a:t>
            </a:r>
            <a:r>
              <a:rPr lang="en-US" altLang="ko-KR" dirty="0" smtClean="0">
                <a:latin typeface="LG스마트체 Regular" panose="020B0600000101010101" pitchFamily="50" charset="-127"/>
                <a:ea typeface="LG스마트체 Regular" panose="020B0600000101010101" pitchFamily="50" charset="-127"/>
              </a:rPr>
              <a:t>Regulation</a:t>
            </a:r>
            <a:r>
              <a:rPr lang="en-US" altLang="ko-KR" dirty="0">
                <a:latin typeface="LG스마트체 Regular" panose="020B0600000101010101" pitchFamily="50" charset="-127"/>
                <a:ea typeface="LG스마트체 Regular" panose="020B0600000101010101" pitchFamily="50" charset="-127"/>
              </a:rPr>
              <a:t>, ISO/SAE 21434 and LGE Regulation of the SW Development Standard Process.</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To enable cybersecurity engineering, an organization institutes and maintains cybersecurity governance and cybersecurity culture. This involves specifying organization-specific rules and processes covering concept, development, production, operation, maintenance and decommissioning, including cybersecurity risk management, information sharing, vulnerability disclosure, cybersecurity monitoring, and incident response.</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Reference process applies the development process used by VS business unit.</a:t>
            </a:r>
            <a:endParaRPr lang="ko-KR" altLang="en-US" dirty="0">
              <a:latin typeface="LG스마트체 Regular" panose="020B0600000101010101" pitchFamily="50" charset="-127"/>
              <a:ea typeface="LG스마트체 Regular" panose="020B0600000101010101" pitchFamily="50" charset="-127"/>
            </a:endParaRPr>
          </a:p>
        </p:txBody>
      </p:sp>
      <p:sp>
        <p:nvSpPr>
          <p:cNvPr id="37" name="직사각형 36"/>
          <p:cNvSpPr/>
          <p:nvPr/>
        </p:nvSpPr>
        <p:spPr>
          <a:xfrm>
            <a:off x="128464" y="5750476"/>
            <a:ext cx="6552728" cy="99089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1" kern="0" dirty="0" smtClean="0">
                <a:solidFill>
                  <a:prstClr val="black"/>
                </a:solidFill>
                <a:latin typeface="LG스마트체 Regular" panose="020B0600000101010101" pitchFamily="50" charset="-127"/>
                <a:ea typeface="LG스마트체 Regular" panose="020B0600000101010101" pitchFamily="50" charset="-127"/>
              </a:rPr>
              <a:t>VS One Q </a:t>
            </a:r>
            <a:r>
              <a:rPr kumimoji="0" lang="en-US" altLang="ko-KR" sz="1600" b="1" kern="0" dirty="0">
                <a:solidFill>
                  <a:prstClr val="black"/>
                </a:solidFill>
                <a:latin typeface="LG스마트체 Regular" panose="020B0600000101010101" pitchFamily="50" charset="-127"/>
                <a:ea typeface="LG스마트체 Regular" panose="020B0600000101010101" pitchFamily="50" charset="-127"/>
              </a:rPr>
              <a:t>Process </a:t>
            </a:r>
            <a:endParaRPr kumimoji="0" lang="ko-KR" altLang="en-US" sz="16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488504" y="2427773"/>
            <a:ext cx="5719342" cy="1251405"/>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1" kern="0" dirty="0" smtClean="0">
                <a:solidFill>
                  <a:prstClr val="black"/>
                </a:solidFill>
                <a:latin typeface="LG스마트체 Regular" panose="020B0600000101010101" pitchFamily="50" charset="-127"/>
                <a:ea typeface="LG스마트체 Regular" panose="020B0600000101010101" pitchFamily="50" charset="-127"/>
              </a:rPr>
              <a:t>VS</a:t>
            </a:r>
            <a:r>
              <a:rPr kumimoji="0" lang="ko-KR" altLang="en-US" sz="1800" b="1" kern="0" smtClean="0">
                <a:solidFill>
                  <a:prstClr val="black"/>
                </a:solidFill>
                <a:latin typeface="LG스마트체 Regular" panose="020B0600000101010101" pitchFamily="50" charset="-127"/>
                <a:ea typeface="LG스마트체 Regular" panose="020B0600000101010101" pitchFamily="50" charset="-127"/>
              </a:rPr>
              <a:t> </a:t>
            </a:r>
            <a:r>
              <a:rPr kumimoji="0" lang="en-US" altLang="ko-KR"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rPr>
              <a:t>CSMS</a:t>
            </a:r>
            <a:r>
              <a:rPr kumimoji="0" lang="ko-KR" altLang="en-US" sz="1800" b="1" i="0" u="none" strike="noStrike" kern="0" cap="none" spc="0" normalizeH="0" baseline="0" noProof="0" smtClean="0">
                <a:ln>
                  <a:noFill/>
                </a:ln>
                <a:solidFill>
                  <a:prstClr val="black"/>
                </a:solidFill>
                <a:effectLst/>
                <a:uLnTx/>
                <a:uFillTx/>
                <a:latin typeface="LG스마트체 Regular" panose="020B0600000101010101" pitchFamily="50" charset="-127"/>
                <a:ea typeface="LG스마트체 Regular" panose="020B0600000101010101" pitchFamily="50" charset="-127"/>
              </a:rPr>
              <a:t> </a:t>
            </a:r>
            <a:r>
              <a:rPr kumimoji="0" lang="en-US" altLang="ko-KR" sz="1800" b="1" kern="0" noProof="0" dirty="0" smtClean="0">
                <a:solidFill>
                  <a:prstClr val="black"/>
                </a:solidFill>
                <a:latin typeface="LG스마트체 Regular" panose="020B0600000101010101" pitchFamily="50" charset="-127"/>
                <a:ea typeface="LG스마트체 Regular" panose="020B0600000101010101" pitchFamily="50" charset="-127"/>
              </a:rPr>
              <a:t>Standard</a:t>
            </a: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578492" y="3246522"/>
            <a:ext cx="1044116" cy="369115"/>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kern="0" dirty="0" smtClean="0">
                <a:solidFill>
                  <a:schemeClr val="tx1"/>
                </a:solidFill>
                <a:latin typeface="LG스마트체 Bold" panose="020B0600000101010101" pitchFamily="50" charset="-127"/>
                <a:ea typeface="LG스마트체 Bold" panose="020B0600000101010101" pitchFamily="50" charset="-127"/>
              </a:rPr>
              <a:t>Concept Phase</a:t>
            </a:r>
            <a:endParaRPr kumimoji="0" lang="en-US" altLang="ko-KR"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61" name="직사각형 60"/>
          <p:cNvSpPr/>
          <p:nvPr/>
        </p:nvSpPr>
        <p:spPr>
          <a:xfrm>
            <a:off x="1712596" y="3246522"/>
            <a:ext cx="1044116" cy="369115"/>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kern="0" dirty="0" smtClean="0">
                <a:solidFill>
                  <a:schemeClr val="tx1"/>
                </a:solidFill>
                <a:latin typeface="LG스마트체 Bold" panose="020B0600000101010101" pitchFamily="50" charset="-127"/>
                <a:ea typeface="LG스마트체 Bold" panose="020B0600000101010101" pitchFamily="50" charset="-127"/>
              </a:rPr>
              <a:t>Product Development</a:t>
            </a:r>
            <a:endParaRPr kumimoji="0" lang="ko-KR" altLang="en-US" sz="800" i="0" u="none" strike="noStrike" kern="0" cap="none" spc="0" normalizeH="0" baseline="0" noProof="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62" name="직사각형 61"/>
          <p:cNvSpPr/>
          <p:nvPr/>
        </p:nvSpPr>
        <p:spPr>
          <a:xfrm>
            <a:off x="2828766" y="3246522"/>
            <a:ext cx="1044116" cy="369115"/>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Cybersecurity Verification</a:t>
            </a:r>
            <a:endParaRPr kumimoji="0" lang="ko-KR" altLang="en-US"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63" name="직사각형 62"/>
          <p:cNvSpPr/>
          <p:nvPr/>
        </p:nvSpPr>
        <p:spPr>
          <a:xfrm>
            <a:off x="3944936" y="3246522"/>
            <a:ext cx="1044116" cy="369115"/>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Management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 </a:t>
            </a:r>
            <a:r>
              <a:rPr kumimoji="0" lang="en-US" altLang="ko-KR" sz="800" i="0" u="none" strike="noStrike" kern="0" cap="none" spc="0" normalizeH="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and Support</a:t>
            </a:r>
            <a:endParaRPr kumimoji="0" lang="ko-KR" altLang="en-US"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64" name="오른쪽 중괄호 63"/>
          <p:cNvSpPr/>
          <p:nvPr/>
        </p:nvSpPr>
        <p:spPr>
          <a:xfrm>
            <a:off x="6900334" y="2574818"/>
            <a:ext cx="360040" cy="1447465"/>
          </a:xfrm>
          <a:prstGeom prst="rightBrac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5" name="직사각형 64"/>
          <p:cNvSpPr/>
          <p:nvPr/>
        </p:nvSpPr>
        <p:spPr>
          <a:xfrm>
            <a:off x="7666144" y="3158188"/>
            <a:ext cx="1914307" cy="276999"/>
          </a:xfrm>
          <a:prstGeom prst="rect">
            <a:avLst/>
          </a:prstGeom>
        </p:spPr>
        <p:txBody>
          <a:bodyPr wrap="none">
            <a:spAutoFit/>
          </a:bodyPr>
          <a:lstStyle/>
          <a:p>
            <a:r>
              <a:rPr lang="en-US" altLang="ko-KR" dirty="0" smtClean="0">
                <a:latin typeface="LG스마트체 Bold" panose="020B0600000101010101" pitchFamily="50" charset="-127"/>
                <a:ea typeface="LG스마트체 Bold" panose="020B0600000101010101" pitchFamily="50" charset="-127"/>
              </a:rPr>
              <a:t>VS CSMS</a:t>
            </a:r>
            <a:r>
              <a:rPr lang="ko-KR" altLang="en-US" smtClean="0">
                <a:latin typeface="LG스마트체 Bold" panose="020B0600000101010101" pitchFamily="50" charset="-127"/>
                <a:ea typeface="LG스마트체 Bold" panose="020B0600000101010101" pitchFamily="50" charset="-127"/>
              </a:rPr>
              <a:t> </a:t>
            </a:r>
            <a:r>
              <a:rPr lang="en-US" altLang="ko-KR" dirty="0" smtClean="0">
                <a:latin typeface="LG스마트체 Bold" panose="020B0600000101010101" pitchFamily="50" charset="-127"/>
                <a:ea typeface="LG스마트체 Bold" panose="020B0600000101010101" pitchFamily="50" charset="-127"/>
              </a:rPr>
              <a:t>process scope</a:t>
            </a:r>
            <a:endParaRPr lang="ko-KR" altLang="en-US" dirty="0">
              <a:latin typeface="LG스마트체 Bold" panose="020B0600000101010101" pitchFamily="50" charset="-127"/>
              <a:ea typeface="LG스마트체 Bold" panose="020B0600000101010101" pitchFamily="50" charset="-127"/>
            </a:endParaRPr>
          </a:p>
        </p:txBody>
      </p:sp>
      <p:sp>
        <p:nvSpPr>
          <p:cNvPr id="66" name="오른쪽 중괄호 65"/>
          <p:cNvSpPr/>
          <p:nvPr/>
        </p:nvSpPr>
        <p:spPr>
          <a:xfrm>
            <a:off x="6900334" y="4166300"/>
            <a:ext cx="360040" cy="2503060"/>
          </a:xfrm>
          <a:prstGeom prst="rightBrac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7" name="직사각형 66"/>
          <p:cNvSpPr/>
          <p:nvPr/>
        </p:nvSpPr>
        <p:spPr>
          <a:xfrm>
            <a:off x="7411057" y="5216803"/>
            <a:ext cx="2087431" cy="461665"/>
          </a:xfrm>
          <a:prstGeom prst="rect">
            <a:avLst/>
          </a:prstGeom>
        </p:spPr>
        <p:txBody>
          <a:bodyPr wrap="none">
            <a:spAutoFit/>
          </a:bodyPr>
          <a:lstStyle/>
          <a:p>
            <a:pPr algn="l"/>
            <a:r>
              <a:rPr lang="en-US" altLang="ko-KR" dirty="0" smtClean="0">
                <a:latin typeface="LG스마트체 Bold" panose="020B0600000101010101" pitchFamily="50" charset="-127"/>
                <a:ea typeface="LG스마트체 Bold" panose="020B0600000101010101" pitchFamily="50" charset="-127"/>
              </a:rPr>
              <a:t>Item development process</a:t>
            </a:r>
          </a:p>
          <a:p>
            <a:pPr algn="l"/>
            <a:r>
              <a:rPr lang="en-US" altLang="ko-KR" dirty="0" smtClean="0">
                <a:latin typeface="LG스마트체 Bold" panose="020B0600000101010101" pitchFamily="50" charset="-127"/>
                <a:ea typeface="LG스마트체 Bold" panose="020B0600000101010101" pitchFamily="50" charset="-127"/>
              </a:rPr>
              <a:t>(Reference process)</a:t>
            </a:r>
            <a:endParaRPr lang="ko-KR" altLang="en-US" dirty="0">
              <a:latin typeface="LG스마트체 Bold" panose="020B0600000101010101" pitchFamily="50" charset="-127"/>
              <a:ea typeface="LG스마트체 Bold" panose="020B0600000101010101" pitchFamily="50" charset="-127"/>
            </a:endParaRPr>
          </a:p>
        </p:txBody>
      </p:sp>
      <p:sp>
        <p:nvSpPr>
          <p:cNvPr id="68" name="직사각형 67"/>
          <p:cNvSpPr/>
          <p:nvPr/>
        </p:nvSpPr>
        <p:spPr>
          <a:xfrm>
            <a:off x="5073277" y="3246522"/>
            <a:ext cx="1044116" cy="369115"/>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800" dirty="0">
                <a:solidFill>
                  <a:schemeClr val="tx1"/>
                </a:solidFill>
                <a:latin typeface="LG스마트체 Bold" panose="020B0600000101010101" pitchFamily="50" charset="-127"/>
                <a:ea typeface="LG스마트체 Bold" panose="020B0600000101010101" pitchFamily="50" charset="-127"/>
              </a:rPr>
              <a:t>Production </a:t>
            </a:r>
            <a:endParaRPr lang="en-US" altLang="ko-KR" sz="800" dirty="0" smtClean="0">
              <a:solidFill>
                <a:schemeClr val="tx1"/>
              </a:solidFill>
              <a:latin typeface="LG스마트체 Bold" panose="020B0600000101010101" pitchFamily="50" charset="-127"/>
              <a:ea typeface="LG스마트체 Bold" panose="020B0600000101010101" pitchFamily="50" charset="-127"/>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Bold" panose="020B0600000101010101" pitchFamily="50" charset="-127"/>
                <a:ea typeface="LG스마트체 Bold" panose="020B0600000101010101" pitchFamily="50" charset="-127"/>
              </a:rPr>
              <a:t>and Operation</a:t>
            </a:r>
            <a:endParaRPr kumimoji="0" lang="ko-KR" altLang="en-US"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69" name="직사각형 68"/>
          <p:cNvSpPr/>
          <p:nvPr/>
        </p:nvSpPr>
        <p:spPr>
          <a:xfrm>
            <a:off x="488504" y="3680113"/>
            <a:ext cx="576064" cy="52613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646736" y="3680113"/>
            <a:ext cx="576064" cy="52613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2820526" y="3680113"/>
            <a:ext cx="576064" cy="52613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3947781" y="3680113"/>
            <a:ext cx="576064" cy="52613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5074841" y="3680113"/>
            <a:ext cx="576064" cy="526131"/>
          </a:xfrm>
          <a:prstGeom prst="rect">
            <a:avLst/>
          </a:prstGeom>
          <a:solidFill>
            <a:srgbClr val="92D050"/>
          </a:solidFill>
          <a:ln w="9525" cap="flat" cmpd="sng" algn="ctr">
            <a:noFill/>
            <a:prstDash val="solid"/>
          </a:ln>
          <a:effectLst>
            <a:outerShdw blurRad="40000" dist="20000" dir="5400000" rotWithShape="0">
              <a:srgbClr val="000000">
                <a:alpha val="38000"/>
              </a:srgbClr>
            </a:outerShdw>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grpSp>
        <p:nvGrpSpPr>
          <p:cNvPr id="79" name="그룹 78"/>
          <p:cNvGrpSpPr/>
          <p:nvPr/>
        </p:nvGrpSpPr>
        <p:grpSpPr>
          <a:xfrm>
            <a:off x="488504" y="3810860"/>
            <a:ext cx="5719449" cy="1805877"/>
            <a:chOff x="488504" y="3822497"/>
            <a:chExt cx="5719449" cy="1805877"/>
          </a:xfrm>
        </p:grpSpPr>
        <p:sp>
          <p:nvSpPr>
            <p:cNvPr id="80" name="직사각형 79"/>
            <p:cNvSpPr/>
            <p:nvPr/>
          </p:nvSpPr>
          <p:spPr>
            <a:xfrm>
              <a:off x="488504" y="4347884"/>
              <a:ext cx="5719342" cy="1280490"/>
            </a:xfrm>
            <a:prstGeom prst="rect">
              <a:avLst/>
            </a:prstGeom>
            <a:solidFill>
              <a:sysClr val="window" lastClr="FFFFFF">
                <a:lumMod val="85000"/>
              </a:sysClr>
            </a:solidFill>
            <a:ln w="9525" cap="flat"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1" kern="0" dirty="0" smtClean="0">
                  <a:solidFill>
                    <a:prstClr val="black"/>
                  </a:solidFill>
                  <a:latin typeface="LG스마트체 Regular" panose="020B0600000101010101" pitchFamily="50" charset="-127"/>
                  <a:ea typeface="LG스마트체 Regular" panose="020B0600000101010101" pitchFamily="50" charset="-127"/>
                </a:rPr>
                <a:t>Smart</a:t>
              </a:r>
              <a:r>
                <a:rPr kumimoji="0" lang="en-US" altLang="ko-KR" sz="1800" b="1" i="0" u="none" strike="noStrike" kern="0" cap="none" spc="0" normalizeH="0" baseline="0" noProof="0" dirty="0" smtClean="0">
                  <a:ln>
                    <a:noFill/>
                  </a:ln>
                  <a:solidFill>
                    <a:prstClr val="black"/>
                  </a:solidFill>
                  <a:effectLst/>
                  <a:uLnTx/>
                  <a:uFillTx/>
                  <a:latin typeface="LG스마트체 Regular" panose="020B0600000101010101" pitchFamily="50" charset="-127"/>
                  <a:ea typeface="LG스마트체 Regular" panose="020B0600000101010101" pitchFamily="50" charset="-127"/>
                </a:rPr>
                <a:t> SW </a:t>
              </a:r>
              <a:r>
                <a:rPr kumimoji="0" lang="en-US" altLang="ko-KR" sz="1800" b="1" kern="0" dirty="0" smtClean="0">
                  <a:solidFill>
                    <a:prstClr val="black"/>
                  </a:solidFill>
                  <a:latin typeface="LG스마트체 Regular" panose="020B0600000101010101" pitchFamily="50" charset="-127"/>
                  <a:ea typeface="LG스마트체 Regular" panose="020B0600000101010101" pitchFamily="50" charset="-127"/>
                </a:rPr>
                <a:t>Development Standard</a:t>
              </a:r>
              <a:endParaRPr kumimoji="0" lang="ko-KR" altLang="en-US" sz="1800" b="1" i="0" u="none" strike="noStrike" kern="0" cap="none" spc="0" normalizeH="0" baseline="0" noProof="0" smtClean="0">
                <a:ln>
                  <a:noFill/>
                </a:ln>
                <a:solidFill>
                  <a:prstClr val="black"/>
                </a:solidFill>
                <a:effectLst/>
                <a:uLnTx/>
                <a:uFillTx/>
                <a:latin typeface="LG스마트체 Regular" panose="020B0600000101010101" pitchFamily="50" charset="-127"/>
                <a:ea typeface="LG스마트체 Regular" panose="020B0600000101010101" pitchFamily="50" charset="-127"/>
              </a:endParaRPr>
            </a:p>
          </p:txBody>
        </p:sp>
        <p:sp>
          <p:nvSpPr>
            <p:cNvPr id="91" name="직사각형 90"/>
            <p:cNvSpPr/>
            <p:nvPr/>
          </p:nvSpPr>
          <p:spPr>
            <a:xfrm>
              <a:off x="1280592" y="5193882"/>
              <a:ext cx="2088232" cy="406026"/>
            </a:xfrm>
            <a:prstGeom prst="rect">
              <a:avLst/>
            </a:prstGeom>
            <a:solidFill>
              <a:sysClr val="window" lastClr="FFFFFF">
                <a:lumMod val="65000"/>
              </a:sys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dirty="0" smtClean="0">
                  <a:ln>
                    <a:noFill/>
                  </a:ln>
                  <a:solidFill>
                    <a:prstClr val="black"/>
                  </a:solidFill>
                  <a:effectLst/>
                  <a:uLnTx/>
                  <a:uFillTx/>
                  <a:latin typeface="LG스마트체 Bold" panose="020B0600000101010101" pitchFamily="50" charset="-127"/>
                  <a:ea typeface="LG스마트체 Bold" panose="020B0600000101010101" pitchFamily="50" charset="-127"/>
                </a:rPr>
                <a:t>Management Process</a:t>
              </a:r>
              <a:endParaRPr kumimoji="0" lang="ko-KR" altLang="en-US" sz="900" i="0" u="none" strike="noStrike" kern="0" cap="none" spc="0" normalizeH="0" baseline="0" noProof="0" smtClean="0">
                <a:ln>
                  <a:noFill/>
                </a:ln>
                <a:solidFill>
                  <a:prstClr val="black"/>
                </a:solidFill>
                <a:effectLst/>
                <a:uLnTx/>
                <a:uFillTx/>
                <a:latin typeface="LG스마트체 Bold" panose="020B0600000101010101" pitchFamily="50" charset="-127"/>
                <a:ea typeface="LG스마트체 Bold" panose="020B0600000101010101" pitchFamily="50" charset="-127"/>
              </a:endParaRPr>
            </a:p>
          </p:txBody>
        </p:sp>
        <p:sp>
          <p:nvSpPr>
            <p:cNvPr id="92" name="직사각형 91"/>
            <p:cNvSpPr/>
            <p:nvPr/>
          </p:nvSpPr>
          <p:spPr>
            <a:xfrm>
              <a:off x="3422830" y="5189671"/>
              <a:ext cx="2124280" cy="406025"/>
            </a:xfrm>
            <a:prstGeom prst="rect">
              <a:avLst/>
            </a:prstGeom>
            <a:solidFill>
              <a:sysClr val="window" lastClr="FFFFFF">
                <a:lumMod val="65000"/>
              </a:sys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dirty="0" smtClean="0">
                  <a:ln>
                    <a:noFill/>
                  </a:ln>
                  <a:solidFill>
                    <a:prstClr val="black"/>
                  </a:solidFill>
                  <a:effectLst/>
                  <a:uLnTx/>
                  <a:uFillTx/>
                  <a:latin typeface="LG스마트체 Bold" panose="020B0600000101010101" pitchFamily="50" charset="-127"/>
                  <a:ea typeface="LG스마트체 Bold" panose="020B0600000101010101" pitchFamily="50" charset="-127"/>
                </a:rPr>
                <a:t>Support Process</a:t>
              </a:r>
              <a:endParaRPr kumimoji="0" lang="ko-KR" altLang="en-US" sz="900" i="0" u="none" strike="noStrike" kern="0" cap="none" spc="0" normalizeH="0" baseline="0" noProof="0" smtClean="0">
                <a:ln>
                  <a:noFill/>
                </a:ln>
                <a:solidFill>
                  <a:prstClr val="black"/>
                </a:solidFill>
                <a:effectLst/>
                <a:uLnTx/>
                <a:uFillTx/>
                <a:latin typeface="LG스마트체 Bold" panose="020B0600000101010101" pitchFamily="50" charset="-127"/>
                <a:ea typeface="LG스마트체 Bold" panose="020B0600000101010101" pitchFamily="50" charset="-127"/>
              </a:endParaRPr>
            </a:p>
          </p:txBody>
        </p:sp>
        <p:sp>
          <p:nvSpPr>
            <p:cNvPr id="93" name="직사각형 92"/>
            <p:cNvSpPr/>
            <p:nvPr/>
          </p:nvSpPr>
          <p:spPr>
            <a:xfrm>
              <a:off x="1280592" y="4750996"/>
              <a:ext cx="2088232" cy="406026"/>
            </a:xfrm>
            <a:prstGeom prst="rect">
              <a:avLst/>
            </a:prstGeom>
            <a:solidFill>
              <a:sysClr val="window" lastClr="FFFFFF">
                <a:lumMod val="65000"/>
              </a:sys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dirty="0" smtClean="0">
                  <a:ln>
                    <a:noFill/>
                  </a:ln>
                  <a:solidFill>
                    <a:prstClr val="black"/>
                  </a:solidFill>
                  <a:effectLst/>
                  <a:uLnTx/>
                  <a:uFillTx/>
                  <a:latin typeface="LG스마트체 Bold" panose="020B0600000101010101" pitchFamily="50" charset="-127"/>
                  <a:ea typeface="LG스마트체 Bold" panose="020B0600000101010101" pitchFamily="50" charset="-127"/>
                </a:rPr>
                <a:t>System Development</a:t>
              </a:r>
              <a:endParaRPr kumimoji="0" lang="ko-KR" altLang="en-US" sz="900" i="0" u="none" strike="noStrike" kern="0" cap="none" spc="0" normalizeH="0" baseline="0" noProof="0" smtClean="0">
                <a:ln>
                  <a:noFill/>
                </a:ln>
                <a:solidFill>
                  <a:prstClr val="black"/>
                </a:solidFill>
                <a:effectLst/>
                <a:uLnTx/>
                <a:uFillTx/>
                <a:latin typeface="LG스마트체 Bold" panose="020B0600000101010101" pitchFamily="50" charset="-127"/>
                <a:ea typeface="LG스마트체 Bold" panose="020B0600000101010101" pitchFamily="50" charset="-127"/>
              </a:endParaRPr>
            </a:p>
          </p:txBody>
        </p:sp>
        <p:sp>
          <p:nvSpPr>
            <p:cNvPr id="94" name="직사각형 93"/>
            <p:cNvSpPr/>
            <p:nvPr/>
          </p:nvSpPr>
          <p:spPr>
            <a:xfrm>
              <a:off x="3422830" y="4743240"/>
              <a:ext cx="2124280" cy="406026"/>
            </a:xfrm>
            <a:prstGeom prst="rect">
              <a:avLst/>
            </a:prstGeom>
            <a:solidFill>
              <a:sysClr val="window" lastClr="FFFFFF">
                <a:lumMod val="65000"/>
              </a:sys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i="0" u="none" strike="noStrike" kern="0" cap="none" spc="0" normalizeH="0" baseline="0" noProof="0" dirty="0" smtClean="0">
                  <a:ln>
                    <a:noFill/>
                  </a:ln>
                  <a:solidFill>
                    <a:prstClr val="black"/>
                  </a:solidFill>
                  <a:effectLst/>
                  <a:uLnTx/>
                  <a:uFillTx/>
                  <a:latin typeface="LG스마트체 Bold" panose="020B0600000101010101" pitchFamily="50" charset="-127"/>
                  <a:ea typeface="LG스마트체 Bold" panose="020B0600000101010101" pitchFamily="50" charset="-127"/>
                </a:rPr>
                <a:t>Software Development</a:t>
              </a:r>
              <a:endParaRPr kumimoji="0" lang="ko-KR" altLang="en-US" sz="900" i="0" u="none" strike="noStrike" kern="0" cap="none" spc="0" normalizeH="0" baseline="0" noProof="0" smtClean="0">
                <a:ln>
                  <a:noFill/>
                </a:ln>
                <a:solidFill>
                  <a:prstClr val="black"/>
                </a:solidFill>
                <a:effectLst/>
                <a:uLnTx/>
                <a:uFillTx/>
                <a:latin typeface="LG스마트체 Bold" panose="020B0600000101010101" pitchFamily="50" charset="-127"/>
                <a:ea typeface="LG스마트체 Bold" panose="020B0600000101010101" pitchFamily="50" charset="-127"/>
              </a:endParaRPr>
            </a:p>
          </p:txBody>
        </p:sp>
        <p:sp>
          <p:nvSpPr>
            <p:cNvPr id="95" name="직사각형 94"/>
            <p:cNvSpPr/>
            <p:nvPr/>
          </p:nvSpPr>
          <p:spPr>
            <a:xfrm>
              <a:off x="1062029" y="3822497"/>
              <a:ext cx="576064" cy="526131"/>
            </a:xfrm>
            <a:prstGeom prst="rect">
              <a:avLst/>
            </a:prstGeom>
            <a:solidFill>
              <a:sysClr val="window" lastClr="FFFFFF">
                <a:lumMod val="85000"/>
              </a:sysClr>
            </a:solidFill>
            <a:ln w="9525" cap="flat" cmpd="sng" algn="ctr">
              <a:noFill/>
              <a:prstDash val="solid"/>
            </a:ln>
            <a:effectLst/>
          </p:spPr>
          <p:txBody>
            <a:bodyPr rtlCol="0" anchor="t" anchorCtr="0"/>
            <a:lstStyle/>
            <a:p>
              <a:pPr fontAlgn="auto" latinLnBrk="0">
                <a:spcBef>
                  <a:spcPts val="0"/>
                </a:spcBef>
                <a:spcAft>
                  <a:spcPts val="0"/>
                </a:spcAft>
              </a:pPr>
              <a:endParaRPr kumimoji="0" lang="ko-KR" altLang="en-US" sz="1800" b="1" kern="0" dirty="0">
                <a:solidFill>
                  <a:prstClr val="black"/>
                </a:solidFill>
                <a:latin typeface="LG스마트체 Regular" panose="020B0600000101010101" pitchFamily="50" charset="-127"/>
                <a:ea typeface="LG스마트체 Regular" panose="020B0600000101010101" pitchFamily="50" charset="-127"/>
              </a:endParaRPr>
            </a:p>
          </p:txBody>
        </p:sp>
        <p:sp>
          <p:nvSpPr>
            <p:cNvPr id="96" name="직사각형 95"/>
            <p:cNvSpPr/>
            <p:nvPr/>
          </p:nvSpPr>
          <p:spPr>
            <a:xfrm>
              <a:off x="2233306" y="3822497"/>
              <a:ext cx="576064" cy="526131"/>
            </a:xfrm>
            <a:prstGeom prst="rect">
              <a:avLst/>
            </a:prstGeom>
            <a:solidFill>
              <a:sysClr val="window" lastClr="FFFFFF">
                <a:lumMod val="85000"/>
              </a:sysClr>
            </a:solidFill>
            <a:ln w="9525" cap="flat" cmpd="sng" algn="ctr">
              <a:noFill/>
              <a:prstDash val="solid"/>
            </a:ln>
            <a:effectLst/>
          </p:spPr>
          <p:txBody>
            <a:bodyPr rtlCol="0" anchor="t" anchorCtr="0"/>
            <a:lstStyle/>
            <a:p>
              <a:pPr fontAlgn="auto" latinLnBrk="0">
                <a:spcBef>
                  <a:spcPts val="0"/>
                </a:spcBef>
                <a:spcAft>
                  <a:spcPts val="0"/>
                </a:spcAft>
              </a:pPr>
              <a:endParaRPr kumimoji="0" lang="ko-KR" altLang="en-US" sz="1800" b="1" kern="0" dirty="0">
                <a:solidFill>
                  <a:prstClr val="black"/>
                </a:solidFill>
                <a:latin typeface="LG스마트체 Regular" panose="020B0600000101010101" pitchFamily="50" charset="-127"/>
                <a:ea typeface="LG스마트체 Regular" panose="020B0600000101010101" pitchFamily="50" charset="-127"/>
              </a:endParaRPr>
            </a:p>
          </p:txBody>
        </p:sp>
        <p:sp>
          <p:nvSpPr>
            <p:cNvPr id="97" name="직사각형 96"/>
            <p:cNvSpPr/>
            <p:nvPr/>
          </p:nvSpPr>
          <p:spPr>
            <a:xfrm>
              <a:off x="3404656" y="3822497"/>
              <a:ext cx="540280" cy="526131"/>
            </a:xfrm>
            <a:prstGeom prst="rect">
              <a:avLst/>
            </a:prstGeom>
            <a:solidFill>
              <a:sysClr val="window" lastClr="FFFFFF">
                <a:lumMod val="85000"/>
              </a:sysClr>
            </a:solidFill>
            <a:ln w="9525" cap="flat" cmpd="sng" algn="ctr">
              <a:noFill/>
              <a:prstDash val="solid"/>
            </a:ln>
            <a:effectLst/>
          </p:spPr>
          <p:txBody>
            <a:bodyPr rtlCol="0" anchor="t" anchorCtr="0"/>
            <a:lstStyle/>
            <a:p>
              <a:pPr fontAlgn="auto" latinLnBrk="0">
                <a:spcBef>
                  <a:spcPts val="0"/>
                </a:spcBef>
                <a:spcAft>
                  <a:spcPts val="0"/>
                </a:spcAft>
              </a:pPr>
              <a:endParaRPr kumimoji="0" lang="ko-KR" altLang="en-US" sz="1800" b="1" kern="0" dirty="0">
                <a:solidFill>
                  <a:prstClr val="black"/>
                </a:solidFill>
                <a:latin typeface="LG스마트체 Regular" panose="020B0600000101010101" pitchFamily="50" charset="-127"/>
                <a:ea typeface="LG스마트체 Regular" panose="020B0600000101010101" pitchFamily="50" charset="-127"/>
              </a:endParaRPr>
            </a:p>
          </p:txBody>
        </p:sp>
        <p:sp>
          <p:nvSpPr>
            <p:cNvPr id="98" name="직사각형 97"/>
            <p:cNvSpPr/>
            <p:nvPr/>
          </p:nvSpPr>
          <p:spPr>
            <a:xfrm>
              <a:off x="4524467" y="3822497"/>
              <a:ext cx="548810" cy="526131"/>
            </a:xfrm>
            <a:prstGeom prst="rect">
              <a:avLst/>
            </a:prstGeom>
            <a:solidFill>
              <a:sysClr val="window" lastClr="FFFFFF">
                <a:lumMod val="85000"/>
              </a:sysClr>
            </a:solidFill>
            <a:ln w="9525" cap="flat" cmpd="sng" algn="ctr">
              <a:noFill/>
              <a:prstDash val="solid"/>
            </a:ln>
            <a:effectLst/>
          </p:spPr>
          <p:txBody>
            <a:bodyPr rtlCol="0" anchor="t" anchorCtr="0"/>
            <a:lstStyle/>
            <a:p>
              <a:pPr fontAlgn="auto" latinLnBrk="0">
                <a:spcBef>
                  <a:spcPts val="0"/>
                </a:spcBef>
                <a:spcAft>
                  <a:spcPts val="0"/>
                </a:spcAft>
              </a:pPr>
              <a:endParaRPr kumimoji="0" lang="ko-KR" altLang="en-US" sz="1800" b="1" kern="0" dirty="0">
                <a:solidFill>
                  <a:prstClr val="black"/>
                </a:solidFill>
                <a:latin typeface="LG스마트체 Regular" panose="020B0600000101010101" pitchFamily="50" charset="-127"/>
                <a:ea typeface="LG스마트체 Regular" panose="020B0600000101010101" pitchFamily="50" charset="-127"/>
              </a:endParaRPr>
            </a:p>
          </p:txBody>
        </p:sp>
        <p:sp>
          <p:nvSpPr>
            <p:cNvPr id="99" name="직사각형 98"/>
            <p:cNvSpPr/>
            <p:nvPr/>
          </p:nvSpPr>
          <p:spPr>
            <a:xfrm>
              <a:off x="5650904" y="3822497"/>
              <a:ext cx="557049" cy="526131"/>
            </a:xfrm>
            <a:prstGeom prst="rect">
              <a:avLst/>
            </a:prstGeom>
            <a:solidFill>
              <a:sysClr val="window" lastClr="FFFFFF">
                <a:lumMod val="85000"/>
              </a:sysClr>
            </a:solidFill>
            <a:ln w="9525" cap="flat" cmpd="sng" algn="ctr">
              <a:noFill/>
              <a:prstDash val="solid"/>
            </a:ln>
            <a:effectLst/>
          </p:spPr>
          <p:txBody>
            <a:bodyPr rtlCol="0" anchor="t" anchorCtr="0"/>
            <a:lstStyle/>
            <a:p>
              <a:pPr fontAlgn="auto" latinLnBrk="0">
                <a:spcBef>
                  <a:spcPts val="0"/>
                </a:spcBef>
                <a:spcAft>
                  <a:spcPts val="0"/>
                </a:spcAft>
              </a:pPr>
              <a:endParaRPr kumimoji="0" lang="ko-KR" altLang="en-US" sz="1800" b="1" kern="0" dirty="0">
                <a:solidFill>
                  <a:prstClr val="black"/>
                </a:solidFill>
                <a:latin typeface="LG스마트체 Regular" panose="020B0600000101010101" pitchFamily="50" charset="-127"/>
                <a:ea typeface="LG스마트체 Regular" panose="020B0600000101010101" pitchFamily="50" charset="-127"/>
              </a:endParaRPr>
            </a:p>
          </p:txBody>
        </p:sp>
      </p:grpSp>
      <p:sp>
        <p:nvSpPr>
          <p:cNvPr id="100" name="직사각형 99"/>
          <p:cNvSpPr/>
          <p:nvPr/>
        </p:nvSpPr>
        <p:spPr>
          <a:xfrm>
            <a:off x="578491" y="2870156"/>
            <a:ext cx="5538901" cy="277322"/>
          </a:xfrm>
          <a:prstGeom prst="rect">
            <a:avLst/>
          </a:prstGeom>
          <a:solidFill>
            <a:schemeClr val="bg1"/>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800" kern="0" noProof="0" dirty="0" smtClean="0">
                <a:solidFill>
                  <a:schemeClr val="tx1"/>
                </a:solidFill>
                <a:latin typeface="LG스마트체 Bold" panose="020B0600000101010101" pitchFamily="50" charset="-127"/>
                <a:ea typeface="LG스마트체 Bold" panose="020B0600000101010101" pitchFamily="50" charset="-127"/>
              </a:rPr>
              <a:t>Organizational Cybersecurity Management</a:t>
            </a:r>
            <a:endParaRPr kumimoji="0" lang="en-US" altLang="ko-KR" sz="8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39" name="직사각형 38"/>
          <p:cNvSpPr/>
          <p:nvPr/>
        </p:nvSpPr>
        <p:spPr>
          <a:xfrm>
            <a:off x="150807" y="6346592"/>
            <a:ext cx="785542" cy="369115"/>
          </a:xfrm>
          <a:prstGeom prst="rect">
            <a:avLst/>
          </a:prstGeom>
          <a:solidFill>
            <a:schemeClr val="bg1">
              <a:lumMod val="65000"/>
            </a:schemeClr>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kern="0" dirty="0" smtClean="0">
                <a:solidFill>
                  <a:schemeClr val="tx1"/>
                </a:solidFill>
                <a:latin typeface="LG스마트체 Bold" panose="020B0600000101010101" pitchFamily="50" charset="-127"/>
                <a:ea typeface="LG스마트체 Bold" panose="020B0600000101010101" pitchFamily="50" charset="-127"/>
              </a:rPr>
              <a:t>Business Value Review &amp; Obtaining Order</a:t>
            </a:r>
            <a:endPar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40" name="직사각형 39"/>
          <p:cNvSpPr/>
          <p:nvPr/>
        </p:nvSpPr>
        <p:spPr>
          <a:xfrm>
            <a:off x="1007573" y="6346592"/>
            <a:ext cx="1353140" cy="369115"/>
          </a:xfrm>
          <a:prstGeom prst="rect">
            <a:avLst/>
          </a:prstGeom>
          <a:solidFill>
            <a:schemeClr val="bg1">
              <a:lumMod val="65000"/>
            </a:schemeClr>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Design Objective Establishment</a:t>
            </a:r>
          </a:p>
        </p:txBody>
      </p:sp>
      <p:sp>
        <p:nvSpPr>
          <p:cNvPr id="41" name="직사각형 40"/>
          <p:cNvSpPr/>
          <p:nvPr/>
        </p:nvSpPr>
        <p:spPr>
          <a:xfrm>
            <a:off x="2459957" y="6346592"/>
            <a:ext cx="2378411" cy="369115"/>
          </a:xfrm>
          <a:prstGeom prst="rect">
            <a:avLst/>
          </a:prstGeom>
          <a:solidFill>
            <a:schemeClr val="bg1">
              <a:lumMod val="65000"/>
            </a:schemeClr>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Product Design</a:t>
            </a:r>
            <a:r>
              <a:rPr kumimoji="0" lang="en-US" altLang="ko-KR" sz="600" i="0" u="none" strike="noStrike" kern="0" cap="none" spc="0" normalizeH="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 Verification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kern="0" baseline="0" dirty="0" smtClean="0">
                <a:solidFill>
                  <a:schemeClr val="tx1"/>
                </a:solidFill>
                <a:latin typeface="LG스마트체 Bold" panose="020B0600000101010101" pitchFamily="50" charset="-127"/>
                <a:ea typeface="LG스마트체 Bold" panose="020B0600000101010101" pitchFamily="50" charset="-127"/>
              </a:rPr>
              <a:t>Process</a:t>
            </a:r>
            <a:r>
              <a:rPr kumimoji="0" lang="en-US" altLang="ko-KR" sz="600" kern="0" dirty="0" smtClean="0">
                <a:solidFill>
                  <a:schemeClr val="tx1"/>
                </a:solidFill>
                <a:latin typeface="LG스마트체 Bold" panose="020B0600000101010101" pitchFamily="50" charset="-127"/>
                <a:ea typeface="LG스마트체 Bold" panose="020B0600000101010101" pitchFamily="50" charset="-127"/>
              </a:rPr>
              <a:t> Development Verification</a:t>
            </a:r>
            <a:endPar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endParaRPr>
          </a:p>
        </p:txBody>
      </p:sp>
      <p:sp>
        <p:nvSpPr>
          <p:cNvPr id="43" name="직사각형 42"/>
          <p:cNvSpPr/>
          <p:nvPr/>
        </p:nvSpPr>
        <p:spPr>
          <a:xfrm>
            <a:off x="4989052" y="6346592"/>
            <a:ext cx="900688" cy="369115"/>
          </a:xfrm>
          <a:prstGeom prst="rect">
            <a:avLst/>
          </a:prstGeom>
          <a:solidFill>
            <a:schemeClr val="bg1">
              <a:lumMod val="65000"/>
            </a:schemeClr>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Mass Production Verification</a:t>
            </a:r>
          </a:p>
        </p:txBody>
      </p:sp>
      <p:sp>
        <p:nvSpPr>
          <p:cNvPr id="44" name="직사각형 43"/>
          <p:cNvSpPr/>
          <p:nvPr/>
        </p:nvSpPr>
        <p:spPr>
          <a:xfrm>
            <a:off x="5936208" y="6346592"/>
            <a:ext cx="645913" cy="369115"/>
          </a:xfrm>
          <a:prstGeom prst="rect">
            <a:avLst/>
          </a:prstGeom>
          <a:solidFill>
            <a:schemeClr val="bg1">
              <a:lumMod val="65000"/>
            </a:schemeClr>
          </a:solidFill>
          <a:ln w="1905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600" i="0" u="none" strike="noStrike" kern="0" cap="none" spc="0" normalizeH="0" baseline="0" noProof="0" dirty="0" smtClean="0">
                <a:ln>
                  <a:noFill/>
                </a:ln>
                <a:solidFill>
                  <a:schemeClr val="tx1"/>
                </a:solidFill>
                <a:effectLst/>
                <a:uLnTx/>
                <a:uFillTx/>
                <a:latin typeface="LG스마트체 Bold" panose="020B0600000101010101" pitchFamily="50" charset="-127"/>
                <a:ea typeface="LG스마트체 Bold" panose="020B0600000101010101" pitchFamily="50" charset="-127"/>
              </a:rPr>
              <a:t>Mass Production</a:t>
            </a:r>
          </a:p>
        </p:txBody>
      </p:sp>
      <p:sp>
        <p:nvSpPr>
          <p:cNvPr id="38" name="오각형 37"/>
          <p:cNvSpPr/>
          <p:nvPr/>
        </p:nvSpPr>
        <p:spPr>
          <a:xfrm>
            <a:off x="5745088" y="6065439"/>
            <a:ext cx="936104" cy="342849"/>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white"/>
                </a:solidFill>
                <a:effectLst/>
                <a:uLnTx/>
                <a:uFillTx/>
                <a:latin typeface="LG스마트체 Regular" panose="020B0600000101010101" pitchFamily="50" charset="-127"/>
                <a:ea typeface="LG스마트체 Regular" panose="020B0600000101010101" pitchFamily="50" charset="-127"/>
              </a:rPr>
              <a:t>MP</a:t>
            </a:r>
            <a:endParaRPr kumimoji="0" lang="ko-KR" altLang="en-US" sz="11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
        <p:nvSpPr>
          <p:cNvPr id="42" name="오각형 41"/>
          <p:cNvSpPr/>
          <p:nvPr/>
        </p:nvSpPr>
        <p:spPr>
          <a:xfrm>
            <a:off x="4808984" y="6065439"/>
            <a:ext cx="1152128" cy="342849"/>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white"/>
                </a:solidFill>
                <a:effectLst/>
                <a:uLnTx/>
                <a:uFillTx/>
                <a:latin typeface="LG스마트체 Regular" panose="020B0600000101010101" pitchFamily="50" charset="-127"/>
                <a:ea typeface="LG스마트체 Regular" panose="020B0600000101010101" pitchFamily="50" charset="-127"/>
              </a:rPr>
              <a:t>PV</a:t>
            </a:r>
            <a:endParaRPr kumimoji="0" lang="ko-KR" altLang="en-US" sz="11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
        <p:nvSpPr>
          <p:cNvPr id="56" name="오각형 55"/>
          <p:cNvSpPr/>
          <p:nvPr/>
        </p:nvSpPr>
        <p:spPr>
          <a:xfrm>
            <a:off x="2233306" y="6065440"/>
            <a:ext cx="2791702" cy="243880"/>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white"/>
                </a:solidFill>
                <a:effectLst/>
                <a:uLnTx/>
                <a:uFillTx/>
                <a:latin typeface="LG스마트체 Regular" panose="020B0600000101010101" pitchFamily="50" charset="-127"/>
                <a:ea typeface="LG스마트체 Regular" panose="020B0600000101010101" pitchFamily="50" charset="-127"/>
              </a:rPr>
              <a:t>DV</a:t>
            </a:r>
            <a:endParaRPr kumimoji="0" lang="ko-KR" altLang="en-US" sz="11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
        <p:nvSpPr>
          <p:cNvPr id="45" name="오각형 44"/>
          <p:cNvSpPr/>
          <p:nvPr/>
        </p:nvSpPr>
        <p:spPr>
          <a:xfrm>
            <a:off x="3449165" y="6245779"/>
            <a:ext cx="1575843" cy="183231"/>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900" b="1" kern="0" dirty="0" smtClean="0">
                <a:solidFill>
                  <a:prstClr val="white"/>
                </a:solidFill>
                <a:latin typeface="LG스마트체 Regular" panose="020B0600000101010101" pitchFamily="50" charset="-127"/>
                <a:ea typeface="LG스마트체 Regular" panose="020B0600000101010101" pitchFamily="50" charset="-127"/>
              </a:rPr>
              <a:t>PD(Process Development)</a:t>
            </a:r>
            <a:endParaRPr kumimoji="0" lang="ko-KR" altLang="en-US" sz="9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
        <p:nvSpPr>
          <p:cNvPr id="57" name="오각형 56"/>
          <p:cNvSpPr/>
          <p:nvPr/>
        </p:nvSpPr>
        <p:spPr>
          <a:xfrm>
            <a:off x="848544" y="6065440"/>
            <a:ext cx="1656184" cy="243880"/>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white"/>
                </a:solidFill>
                <a:effectLst/>
                <a:uLnTx/>
                <a:uFillTx/>
                <a:latin typeface="LG스마트체 Regular" panose="020B0600000101010101" pitchFamily="50" charset="-127"/>
                <a:ea typeface="LG스마트체 Regular" panose="020B0600000101010101" pitchFamily="50" charset="-127"/>
              </a:rPr>
              <a:t>CV</a:t>
            </a:r>
            <a:endParaRPr kumimoji="0" lang="ko-KR" altLang="en-US" sz="11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
        <p:nvSpPr>
          <p:cNvPr id="58" name="오각형 57"/>
          <p:cNvSpPr/>
          <p:nvPr/>
        </p:nvSpPr>
        <p:spPr>
          <a:xfrm>
            <a:off x="131632" y="6065440"/>
            <a:ext cx="932936" cy="243880"/>
          </a:xfrm>
          <a:prstGeom prst="homePlate">
            <a:avLst/>
          </a:prstGeom>
          <a:solidFill>
            <a:srgbClr val="7F7F7F"/>
          </a:solidFill>
          <a:ln w="9525" cap="flat" cmpd="sng" algn="ctr">
            <a:solidFill>
              <a:sysClr val="windowText" lastClr="000000">
                <a:shade val="95000"/>
                <a:satMod val="10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100" b="1" kern="0" dirty="0" smtClean="0">
                <a:solidFill>
                  <a:prstClr val="white"/>
                </a:solidFill>
                <a:latin typeface="LG스마트체 Regular" panose="020B0600000101010101" pitchFamily="50" charset="-127"/>
                <a:ea typeface="LG스마트체 Regular" panose="020B0600000101010101" pitchFamily="50" charset="-127"/>
              </a:rPr>
              <a:t>BR</a:t>
            </a:r>
            <a:endParaRPr kumimoji="0" lang="ko-KR" altLang="en-US" sz="1100" b="1" i="0" u="none" strike="noStrike" kern="0" cap="none" spc="0" normalizeH="0" baseline="0" noProof="0" smtClean="0">
              <a:ln>
                <a:noFill/>
              </a:ln>
              <a:solidFill>
                <a:prstClr val="white"/>
              </a:solidFill>
              <a:effectLst/>
              <a:uLnTx/>
              <a:uFillTx/>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61082267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149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1</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Cybersecurity Product Development Role &amp; Responsibility</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28466" y="862198"/>
            <a:ext cx="9793089" cy="651905"/>
          </a:xfrm>
          <a:prstGeom prst="rect">
            <a:avLst/>
          </a:prstGeom>
        </p:spPr>
        <p:txBody>
          <a:bodyPr wrap="square" tIns="36000" bIns="0">
            <a:spAutoFit/>
          </a:bodyPr>
          <a:lstStyle/>
          <a:p>
            <a:pPr marL="171450" indent="-171450" algn="l">
              <a:lnSpc>
                <a:spcPts val="1600"/>
              </a:lnSpc>
              <a:buFont typeface="Wingdings" pitchFamily="2" charset="2"/>
              <a:buChar char="u"/>
            </a:pPr>
            <a:r>
              <a:rPr lang="en-US" altLang="ko-KR" sz="1200" b="1" dirty="0" smtClean="0">
                <a:solidFill>
                  <a:schemeClr val="tx1"/>
                </a:solidFill>
                <a:latin typeface="LG스마트체 Regular" panose="020B0600000101010101" pitchFamily="50" charset="-127"/>
                <a:ea typeface="LG스마트체 Regular" panose="020B0600000101010101" pitchFamily="50" charset="-127"/>
              </a:rPr>
              <a:t>Each test manager shall be agreed with OEM about the test plan.</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a:p>
            <a:pPr marL="171450" indent="-171450" algn="l">
              <a:lnSpc>
                <a:spcPts val="1600"/>
              </a:lnSpc>
              <a:buFont typeface="Wingdings" pitchFamily="2" charset="2"/>
              <a:buChar char="u"/>
            </a:pPr>
            <a:endParaRPr lang="en-US" altLang="ko-KR" b="1" dirty="0">
              <a:solidFill>
                <a:schemeClr val="tx1"/>
              </a:solidFill>
              <a:latin typeface="LG스마트체 Regular" panose="020B0600000101010101" pitchFamily="50" charset="-127"/>
              <a:ea typeface="LG스마트체 Regular" panose="020B0600000101010101" pitchFamily="50" charset="-127"/>
            </a:endParaRPr>
          </a:p>
          <a:p>
            <a:pPr marL="171450" indent="-171450" algn="l">
              <a:lnSpc>
                <a:spcPts val="1600"/>
              </a:lnSpc>
              <a:buFont typeface="Wingdings" pitchFamily="2" charset="2"/>
              <a:buChar char="u"/>
            </a:pPr>
            <a:r>
              <a:rPr lang="en-US" altLang="ko-KR" b="1" dirty="0" smtClean="0">
                <a:solidFill>
                  <a:schemeClr val="tx1"/>
                </a:solidFill>
                <a:latin typeface="LG스마트체 Regular" panose="020B0600000101010101" pitchFamily="50" charset="-127"/>
                <a:ea typeface="LG스마트체 Regular" panose="020B0600000101010101" pitchFamily="50" charset="-127"/>
              </a:rPr>
              <a:t>Role guidelines</a:t>
            </a:r>
            <a:endParaRPr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직사각형 68"/>
          <p:cNvSpPr/>
          <p:nvPr/>
        </p:nvSpPr>
        <p:spPr>
          <a:xfrm>
            <a:off x="7361423" y="5532486"/>
            <a:ext cx="2344105" cy="1203008"/>
          </a:xfrm>
          <a:prstGeom prst="rect">
            <a:avLst/>
          </a:prstGeom>
          <a:solidFill>
            <a:schemeClr val="bg1">
              <a:lumMod val="95000"/>
            </a:schemeClr>
          </a:solidFill>
          <a:ln w="3175" cap="flat" cmpd="sng" algn="ctr">
            <a:noFill/>
            <a:prstDash val="solid"/>
          </a:ln>
          <a:effectLst/>
        </p:spPr>
        <p:txBody>
          <a:bodyPr rtlCol="0" anchor="ctr"/>
          <a:lstStyle/>
          <a:p>
            <a:pPr algn="ctr" latinLnBrk="0">
              <a:defRPr/>
            </a:pPr>
            <a:endParaRPr lang="ko-KR" altLang="en-US" sz="1000" kern="0" dirty="0">
              <a:solidFill>
                <a:prstClr val="white"/>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272480" y="1584192"/>
            <a:ext cx="6936246" cy="5157176"/>
          </a:xfrm>
          <a:prstGeom prst="rect">
            <a:avLst/>
          </a:prstGeom>
          <a:solidFill>
            <a:schemeClr val="bg1">
              <a:lumMod val="95000"/>
            </a:schemeClr>
          </a:solidFill>
          <a:ln w="3175" cap="flat" cmpd="sng" algn="ctr">
            <a:noFill/>
            <a:prstDash val="solid"/>
          </a:ln>
          <a:effectLst/>
        </p:spPr>
        <p:txBody>
          <a:bodyPr rtlCol="0" anchor="ctr"/>
          <a:lstStyle/>
          <a:p>
            <a:pPr algn="ctr" latinLnBrk="0">
              <a:defRPr/>
            </a:pPr>
            <a:endParaRPr lang="ko-KR" altLang="en-US" sz="1000" kern="0" dirty="0">
              <a:solidFill>
                <a:prstClr val="white"/>
              </a:solidFill>
              <a:latin typeface="LG스마트체 Regular" panose="020B0600000101010101" pitchFamily="50" charset="-127"/>
              <a:ea typeface="LG스마트체 Regular" panose="020B0600000101010101" pitchFamily="50" charset="-127"/>
            </a:endParaRPr>
          </a:p>
        </p:txBody>
      </p:sp>
      <p:sp>
        <p:nvSpPr>
          <p:cNvPr id="71" name="모서리가 둥근 직사각형 72"/>
          <p:cNvSpPr/>
          <p:nvPr/>
        </p:nvSpPr>
        <p:spPr bwMode="auto">
          <a:xfrm>
            <a:off x="3942152" y="4608301"/>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SW Qualification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73" name="모서리가 둥근 직사각형 72"/>
          <p:cNvSpPr/>
          <p:nvPr/>
        </p:nvSpPr>
        <p:spPr bwMode="auto">
          <a:xfrm>
            <a:off x="4219333" y="3873186"/>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System Integration and Integration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75" name="모서리가 둥근 직사각형 72"/>
          <p:cNvSpPr/>
          <p:nvPr/>
        </p:nvSpPr>
        <p:spPr bwMode="auto">
          <a:xfrm>
            <a:off x="4595914" y="3138071"/>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System Qualification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cxnSp>
        <p:nvCxnSpPr>
          <p:cNvPr id="77" name="Elbow Connector 12"/>
          <p:cNvCxnSpPr/>
          <p:nvPr/>
        </p:nvCxnSpPr>
        <p:spPr>
          <a:xfrm rot="5400000" flipH="1" flipV="1">
            <a:off x="4235080" y="5765124"/>
            <a:ext cx="275307" cy="351507"/>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모서리가 둥근 직사각형 72"/>
          <p:cNvSpPr/>
          <p:nvPr/>
        </p:nvSpPr>
        <p:spPr bwMode="auto">
          <a:xfrm>
            <a:off x="3241886" y="6078530"/>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SW Unit Verification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79" name="모서리가 둥근 직사각형 72"/>
          <p:cNvSpPr/>
          <p:nvPr/>
        </p:nvSpPr>
        <p:spPr bwMode="auto">
          <a:xfrm>
            <a:off x="3593393" y="5343416"/>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SW Integration and Integration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80" name="모서리가 둥근 직사각형 72"/>
          <p:cNvSpPr/>
          <p:nvPr/>
        </p:nvSpPr>
        <p:spPr bwMode="auto">
          <a:xfrm>
            <a:off x="1064569" y="5343416"/>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SW Architectural </a:t>
            </a:r>
            <a:r>
              <a:rPr lang="en-US" altLang="ko-KR" sz="1000" kern="0" dirty="0">
                <a:solidFill>
                  <a:prstClr val="black"/>
                </a:solidFill>
                <a:latin typeface="LG스마트체 Regular" panose="020B0600000101010101" pitchFamily="50" charset="-127"/>
                <a:ea typeface="LG스마트체 Regular" panose="020B0600000101010101" pitchFamily="50" charset="-127"/>
              </a:rPr>
              <a:t>D</a:t>
            </a: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esign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81" name="모서리가 둥근 직사각형 72"/>
          <p:cNvSpPr/>
          <p:nvPr/>
        </p:nvSpPr>
        <p:spPr bwMode="auto">
          <a:xfrm>
            <a:off x="1064569" y="4608301"/>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SW Requirement Specification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83" name="모서리가 둥근 직사각형 72"/>
          <p:cNvSpPr/>
          <p:nvPr/>
        </p:nvSpPr>
        <p:spPr bwMode="auto">
          <a:xfrm>
            <a:off x="1064569" y="3873186"/>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System Architectural </a:t>
            </a:r>
            <a:r>
              <a:rPr lang="en-US" altLang="ko-KR" sz="1000" kern="0" dirty="0">
                <a:solidFill>
                  <a:prstClr val="black"/>
                </a:solidFill>
                <a:latin typeface="LG스마트체 Regular" panose="020B0600000101010101" pitchFamily="50" charset="-127"/>
                <a:ea typeface="LG스마트체 Regular" panose="020B0600000101010101" pitchFamily="50" charset="-127"/>
              </a:rPr>
              <a:t>D</a:t>
            </a: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esign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86" name="모서리가 둥근 직사각형 72"/>
          <p:cNvSpPr/>
          <p:nvPr/>
        </p:nvSpPr>
        <p:spPr bwMode="auto">
          <a:xfrm>
            <a:off x="1064569" y="3138071"/>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System Requirement Specification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1840783" y="2946430"/>
            <a:ext cx="1637111" cy="215444"/>
          </a:xfrm>
          <a:prstGeom prst="rect">
            <a:avLst/>
          </a:prstGeom>
        </p:spPr>
        <p:txBody>
          <a:bodyPr wrap="square">
            <a:spAutoFit/>
          </a:bodyPr>
          <a:lstStyle/>
          <a:p>
            <a:r>
              <a:rPr lang="en-US" altLang="ko-KR" sz="800" dirty="0">
                <a:solidFill>
                  <a:srgbClr val="006600"/>
                </a:solidFill>
                <a:latin typeface="LG스마트체 Regular" panose="020B0600000101010101" pitchFamily="50" charset="-127"/>
                <a:ea typeface="LG스마트체 Regular" panose="020B0600000101010101" pitchFamily="50" charset="-127"/>
              </a:rPr>
              <a:t>Requirement Engineering Unit</a:t>
            </a:r>
          </a:p>
        </p:txBody>
      </p:sp>
      <p:cxnSp>
        <p:nvCxnSpPr>
          <p:cNvPr id="89" name="직선 화살표 연결선 88"/>
          <p:cNvCxnSpPr>
            <a:stCxn id="86" idx="3"/>
            <a:endCxn id="75" idx="1"/>
          </p:cNvCxnSpPr>
          <p:nvPr/>
        </p:nvCxnSpPr>
        <p:spPr>
          <a:xfrm>
            <a:off x="2324569" y="3367975"/>
            <a:ext cx="22713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직사각형 68"/>
          <p:cNvSpPr/>
          <p:nvPr/>
        </p:nvSpPr>
        <p:spPr>
          <a:xfrm>
            <a:off x="7361423" y="1584192"/>
            <a:ext cx="2344105" cy="3823644"/>
          </a:xfrm>
          <a:prstGeom prst="rect">
            <a:avLst/>
          </a:prstGeom>
          <a:solidFill>
            <a:schemeClr val="bg1">
              <a:lumMod val="95000"/>
            </a:schemeClr>
          </a:solidFill>
          <a:ln w="3175" cap="flat" cmpd="sng" algn="ctr">
            <a:noFill/>
            <a:prstDash val="solid"/>
          </a:ln>
          <a:effectLst/>
        </p:spPr>
        <p:txBody>
          <a:bodyPr rtlCol="0" anchor="ctr"/>
          <a:lstStyle/>
          <a:p>
            <a:pPr algn="ctr" latinLnBrk="0">
              <a:defRPr/>
            </a:pPr>
            <a:endParaRPr lang="ko-KR" altLang="en-US" sz="1000" kern="0" dirty="0">
              <a:solidFill>
                <a:prstClr val="white"/>
              </a:solidFill>
              <a:latin typeface="LG스마트체 Regular" panose="020B0600000101010101" pitchFamily="50" charset="-127"/>
              <a:ea typeface="LG스마트체 Regular" panose="020B0600000101010101" pitchFamily="50" charset="-127"/>
            </a:endParaRPr>
          </a:p>
        </p:txBody>
      </p:sp>
      <p:sp>
        <p:nvSpPr>
          <p:cNvPr id="91" name="직사각형 104"/>
          <p:cNvSpPr/>
          <p:nvPr/>
        </p:nvSpPr>
        <p:spPr>
          <a:xfrm>
            <a:off x="2790664" y="1578278"/>
            <a:ext cx="1899879" cy="261610"/>
          </a:xfrm>
          <a:prstGeom prst="rect">
            <a:avLst/>
          </a:prstGeom>
        </p:spPr>
        <p:txBody>
          <a:bodyPr wrap="none">
            <a:spAutoFit/>
          </a:bodyPr>
          <a:lstStyle/>
          <a:p>
            <a:r>
              <a:rPr lang="en-US" altLang="ko-KR" sz="1100" u="sng" kern="0" dirty="0" smtClean="0">
                <a:latin typeface="LG스마트체 Regular" panose="020B0600000101010101" pitchFamily="50" charset="-127"/>
                <a:ea typeface="LG스마트체 Regular" panose="020B0600000101010101" pitchFamily="50" charset="-127"/>
              </a:rPr>
              <a:t>Cybersecurity Development</a:t>
            </a:r>
            <a:endParaRPr lang="ko-KR" altLang="en-US" sz="1100" b="1" u="sng" kern="0" dirty="0">
              <a:latin typeface="LG스마트체 Regular" panose="020B0600000101010101" pitchFamily="50" charset="-127"/>
              <a:ea typeface="LG스마트체 Regular" panose="020B0600000101010101" pitchFamily="50" charset="-127"/>
            </a:endParaRPr>
          </a:p>
        </p:txBody>
      </p:sp>
      <p:sp>
        <p:nvSpPr>
          <p:cNvPr id="92" name="직사각형 104"/>
          <p:cNvSpPr/>
          <p:nvPr/>
        </p:nvSpPr>
        <p:spPr>
          <a:xfrm>
            <a:off x="7900931" y="1578278"/>
            <a:ext cx="1265090" cy="261610"/>
          </a:xfrm>
          <a:prstGeom prst="rect">
            <a:avLst/>
          </a:prstGeom>
        </p:spPr>
        <p:txBody>
          <a:bodyPr wrap="none">
            <a:spAutoFit/>
          </a:bodyPr>
          <a:lstStyle/>
          <a:p>
            <a:r>
              <a:rPr lang="en-US" altLang="ko-KR" sz="1100" u="sng" kern="0" dirty="0" smtClean="0">
                <a:latin typeface="LG스마트체 Regular" panose="020B0600000101010101" pitchFamily="50" charset="-127"/>
                <a:ea typeface="LG스마트체 Regular" panose="020B0600000101010101" pitchFamily="50" charset="-127"/>
              </a:rPr>
              <a:t>Vulnerability Test</a:t>
            </a:r>
            <a:endParaRPr lang="ko-KR" altLang="en-US" sz="1100" b="1" u="sng" kern="0" dirty="0">
              <a:latin typeface="LG스마트체 Regular" panose="020B0600000101010101" pitchFamily="50" charset="-127"/>
              <a:ea typeface="LG스마트체 Regular" panose="020B0600000101010101" pitchFamily="50" charset="-127"/>
            </a:endParaRPr>
          </a:p>
        </p:txBody>
      </p:sp>
      <p:sp>
        <p:nvSpPr>
          <p:cNvPr id="93" name="모서리가 둥근 직사각형 72"/>
          <p:cNvSpPr/>
          <p:nvPr/>
        </p:nvSpPr>
        <p:spPr bwMode="auto">
          <a:xfrm>
            <a:off x="7511964" y="2158664"/>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Penetration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96" name="모서리가 둥근 직사각형 72"/>
          <p:cNvSpPr/>
          <p:nvPr/>
        </p:nvSpPr>
        <p:spPr bwMode="auto">
          <a:xfrm>
            <a:off x="7511964" y="3058072"/>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Fuzz Test</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00" name="모서리가 둥근 직사각형 72"/>
          <p:cNvSpPr/>
          <p:nvPr/>
        </p:nvSpPr>
        <p:spPr bwMode="auto">
          <a:xfrm>
            <a:off x="7511964" y="3957480"/>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altLang="ko-KR" sz="1000" kern="0" dirty="0">
                <a:solidFill>
                  <a:prstClr val="black"/>
                </a:solidFill>
                <a:latin typeface="LG스마트체 Regular" panose="020B0600000101010101" pitchFamily="50" charset="-127"/>
                <a:ea typeface="LG스마트체 Regular" panose="020B0600000101010101" pitchFamily="50" charset="-127"/>
              </a:rPr>
              <a:t>Exploit Mitigation  </a:t>
            </a: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Test</a:t>
            </a:r>
            <a:endParaRPr lang="en-US" altLang="ko-KR"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01" name="모서리가 둥근 직사각형 72"/>
          <p:cNvSpPr/>
          <p:nvPr/>
        </p:nvSpPr>
        <p:spPr bwMode="auto">
          <a:xfrm>
            <a:off x="7520574" y="4856888"/>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altLang="ko-KR" sz="1000" kern="0" dirty="0">
                <a:solidFill>
                  <a:prstClr val="black"/>
                </a:solidFill>
                <a:latin typeface="LG스마트체 Regular" panose="020B0600000101010101" pitchFamily="50" charset="-127"/>
                <a:ea typeface="LG스마트체 Regular" panose="020B0600000101010101" pitchFamily="50" charset="-127"/>
              </a:rPr>
              <a:t>Operational Security Hardening</a:t>
            </a:r>
          </a:p>
        </p:txBody>
      </p:sp>
      <p:cxnSp>
        <p:nvCxnSpPr>
          <p:cNvPr id="103" name="Elbow Connector 12"/>
          <p:cNvCxnSpPr>
            <a:stCxn id="79" idx="0"/>
            <a:endCxn id="71" idx="2"/>
          </p:cNvCxnSpPr>
          <p:nvPr/>
        </p:nvCxnSpPr>
        <p:spPr>
          <a:xfrm rot="5400000" flipH="1" flipV="1">
            <a:off x="4260118" y="5031383"/>
            <a:ext cx="275308" cy="348759"/>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Elbow Connector 12"/>
          <p:cNvCxnSpPr>
            <a:stCxn id="71" idx="0"/>
            <a:endCxn id="73" idx="2"/>
          </p:cNvCxnSpPr>
          <p:nvPr/>
        </p:nvCxnSpPr>
        <p:spPr>
          <a:xfrm rot="5400000" flipH="1" flipV="1">
            <a:off x="4573088" y="4332057"/>
            <a:ext cx="275308" cy="277181"/>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12"/>
          <p:cNvCxnSpPr>
            <a:stCxn id="73" idx="0"/>
            <a:endCxn id="75" idx="2"/>
          </p:cNvCxnSpPr>
          <p:nvPr/>
        </p:nvCxnSpPr>
        <p:spPr>
          <a:xfrm rot="5400000" flipH="1" flipV="1">
            <a:off x="4899969" y="3547242"/>
            <a:ext cx="275308" cy="376581"/>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Elbow Connector 90"/>
          <p:cNvCxnSpPr>
            <a:stCxn id="86" idx="1"/>
            <a:endCxn id="81" idx="1"/>
          </p:cNvCxnSpPr>
          <p:nvPr/>
        </p:nvCxnSpPr>
        <p:spPr>
          <a:xfrm rot="10800000" flipV="1">
            <a:off x="1064569" y="3367975"/>
            <a:ext cx="12700" cy="1470230"/>
          </a:xfrm>
          <a:prstGeom prst="bentConnector3">
            <a:avLst>
              <a:gd name="adj1" fmla="val 18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모서리가 둥근 직사각형 72"/>
          <p:cNvSpPr/>
          <p:nvPr/>
        </p:nvSpPr>
        <p:spPr bwMode="auto">
          <a:xfrm>
            <a:off x="7520574" y="6200955"/>
            <a:ext cx="1260000" cy="459807"/>
          </a:xfrm>
          <a:prstGeom prst="roundRect">
            <a:avLst/>
          </a:prstGeom>
          <a:solidFill>
            <a:srgbClr val="FFEDC3"/>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Incident Response</a:t>
            </a:r>
          </a:p>
        </p:txBody>
      </p:sp>
      <p:cxnSp>
        <p:nvCxnSpPr>
          <p:cNvPr id="108" name="직선 화살표 연결선 107"/>
          <p:cNvCxnSpPr>
            <a:stCxn id="81" idx="3"/>
            <a:endCxn id="71" idx="1"/>
          </p:cNvCxnSpPr>
          <p:nvPr/>
        </p:nvCxnSpPr>
        <p:spPr>
          <a:xfrm>
            <a:off x="2324569" y="4838205"/>
            <a:ext cx="1617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p:cNvCxnSpPr>
            <a:stCxn id="83" idx="3"/>
            <a:endCxn id="73" idx="1"/>
          </p:cNvCxnSpPr>
          <p:nvPr/>
        </p:nvCxnSpPr>
        <p:spPr>
          <a:xfrm>
            <a:off x="2324569" y="4103090"/>
            <a:ext cx="18947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a:stCxn id="80" idx="3"/>
            <a:endCxn id="79" idx="1"/>
          </p:cNvCxnSpPr>
          <p:nvPr/>
        </p:nvCxnSpPr>
        <p:spPr>
          <a:xfrm>
            <a:off x="2324569" y="5573320"/>
            <a:ext cx="1268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p:cNvCxnSpPr>
            <a:stCxn id="115" idx="3"/>
            <a:endCxn id="78" idx="1"/>
          </p:cNvCxnSpPr>
          <p:nvPr/>
        </p:nvCxnSpPr>
        <p:spPr>
          <a:xfrm>
            <a:off x="2324569" y="6308434"/>
            <a:ext cx="9173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840783" y="3666510"/>
            <a:ext cx="1044870" cy="215444"/>
          </a:xfrm>
          <a:prstGeom prst="rect">
            <a:avLst/>
          </a:prstGeom>
        </p:spPr>
        <p:txBody>
          <a:bodyPr wrap="square">
            <a:spAutoFit/>
          </a:bodyPr>
          <a:lstStyle/>
          <a:p>
            <a:r>
              <a:rPr lang="en-US" altLang="ko-KR" sz="800" dirty="0">
                <a:solidFill>
                  <a:srgbClr val="006600"/>
                </a:solidFill>
                <a:latin typeface="LG스마트체 Regular" panose="020B0600000101010101" pitchFamily="50" charset="-127"/>
                <a:ea typeface="LG스마트체 Regular" panose="020B0600000101010101" pitchFamily="50" charset="-127"/>
              </a:rPr>
              <a:t>System Architect</a:t>
            </a:r>
          </a:p>
        </p:txBody>
      </p:sp>
      <p:sp>
        <p:nvSpPr>
          <p:cNvPr id="113" name="직사각형 112"/>
          <p:cNvSpPr/>
          <p:nvPr/>
        </p:nvSpPr>
        <p:spPr>
          <a:xfrm>
            <a:off x="1840783" y="5830126"/>
            <a:ext cx="969923" cy="215444"/>
          </a:xfrm>
          <a:prstGeom prst="rect">
            <a:avLst/>
          </a:prstGeom>
        </p:spPr>
        <p:txBody>
          <a:bodyPr wrap="square">
            <a:spAutoFit/>
          </a:bodyPr>
          <a:lstStyle/>
          <a:p>
            <a:r>
              <a:rPr lang="en-US" altLang="ko-KR" sz="800" dirty="0">
                <a:solidFill>
                  <a:srgbClr val="006600"/>
                </a:solidFill>
                <a:latin typeface="LG스마트체 Regular" panose="020B0600000101010101" pitchFamily="50" charset="-127"/>
                <a:ea typeface="LG스마트체 Regular" panose="020B0600000101010101" pitchFamily="50" charset="-127"/>
              </a:rPr>
              <a:t>SW Developers</a:t>
            </a:r>
          </a:p>
        </p:txBody>
      </p:sp>
      <p:sp>
        <p:nvSpPr>
          <p:cNvPr id="114" name="직사각형 113"/>
          <p:cNvSpPr/>
          <p:nvPr/>
        </p:nvSpPr>
        <p:spPr>
          <a:xfrm>
            <a:off x="1840783" y="4386010"/>
            <a:ext cx="1607240" cy="215444"/>
          </a:xfrm>
          <a:prstGeom prst="rect">
            <a:avLst/>
          </a:prstGeom>
        </p:spPr>
        <p:txBody>
          <a:bodyPr wrap="square">
            <a:spAutoFit/>
          </a:bodyPr>
          <a:lstStyle/>
          <a:p>
            <a:r>
              <a:rPr lang="en-US" altLang="ko-KR" sz="800" dirty="0">
                <a:solidFill>
                  <a:srgbClr val="006600"/>
                </a:solidFill>
                <a:latin typeface="LG스마트체 Regular" panose="020B0600000101010101" pitchFamily="50" charset="-127"/>
                <a:ea typeface="LG스마트체 Regular" panose="020B0600000101010101" pitchFamily="50" charset="-127"/>
              </a:rPr>
              <a:t>Requirement Engineering Unit</a:t>
            </a:r>
          </a:p>
        </p:txBody>
      </p:sp>
      <p:sp>
        <p:nvSpPr>
          <p:cNvPr id="115" name="모서리가 둥근 직사각형 72"/>
          <p:cNvSpPr/>
          <p:nvPr/>
        </p:nvSpPr>
        <p:spPr bwMode="auto">
          <a:xfrm>
            <a:off x="1064569" y="6078530"/>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atinLnBrk="0">
              <a:defRPr/>
            </a:pPr>
            <a:r>
              <a:rPr lang="en-US" altLang="ko-KR" sz="1000" kern="0" dirty="0">
                <a:solidFill>
                  <a:prstClr val="black"/>
                </a:solidFill>
                <a:latin typeface="LG스마트체 Regular" panose="020B0600000101010101" pitchFamily="50" charset="-127"/>
                <a:ea typeface="LG스마트체 Regular" panose="020B0600000101010101" pitchFamily="50" charset="-127"/>
              </a:rPr>
              <a:t>SW unit design</a:t>
            </a:r>
          </a:p>
          <a:p>
            <a:pPr latinLnBrk="0">
              <a:defRPr/>
            </a:pPr>
            <a:r>
              <a:rPr lang="en-US" altLang="ko-KR" sz="1000" kern="0" dirty="0">
                <a:solidFill>
                  <a:prstClr val="black"/>
                </a:solidFill>
                <a:latin typeface="LG스마트체 Regular" panose="020B0600000101010101" pitchFamily="50" charset="-127"/>
                <a:ea typeface="LG스마트체 Regular" panose="020B0600000101010101" pitchFamily="50" charset="-127"/>
              </a:rPr>
              <a:t>&amp;</a:t>
            </a:r>
          </a:p>
          <a:p>
            <a:pPr latinLnBrk="0">
              <a:defRPr/>
            </a:pPr>
            <a:r>
              <a:rPr lang="en-US" altLang="ko-KR" sz="1000" kern="0" dirty="0">
                <a:solidFill>
                  <a:prstClr val="black"/>
                </a:solidFill>
                <a:latin typeface="LG스마트체 Regular" panose="020B0600000101010101" pitchFamily="50" charset="-127"/>
                <a:ea typeface="LG스마트체 Regular" panose="020B0600000101010101" pitchFamily="50" charset="-127"/>
              </a:rPr>
              <a:t>Implementation</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16" name="직사각형 115"/>
          <p:cNvSpPr/>
          <p:nvPr/>
        </p:nvSpPr>
        <p:spPr>
          <a:xfrm>
            <a:off x="1840783" y="5110046"/>
            <a:ext cx="801589" cy="215444"/>
          </a:xfrm>
          <a:prstGeom prst="rect">
            <a:avLst/>
          </a:prstGeom>
        </p:spPr>
        <p:txBody>
          <a:bodyPr wrap="square">
            <a:spAutoFit/>
          </a:bodyPr>
          <a:lstStyle/>
          <a:p>
            <a:r>
              <a:rPr lang="en-US" altLang="ko-KR" sz="800" dirty="0">
                <a:solidFill>
                  <a:srgbClr val="006600"/>
                </a:solidFill>
                <a:latin typeface="LG스마트체 Regular" panose="020B0600000101010101" pitchFamily="50" charset="-127"/>
                <a:ea typeface="LG스마트체 Regular" panose="020B0600000101010101" pitchFamily="50" charset="-127"/>
              </a:rPr>
              <a:t>SW Architect</a:t>
            </a:r>
          </a:p>
        </p:txBody>
      </p:sp>
      <p:sp>
        <p:nvSpPr>
          <p:cNvPr id="117" name="직사각형 116"/>
          <p:cNvSpPr/>
          <p:nvPr/>
        </p:nvSpPr>
        <p:spPr>
          <a:xfrm>
            <a:off x="5673080" y="2805790"/>
            <a:ext cx="1851757" cy="461665"/>
          </a:xfrm>
          <a:prstGeom prst="rect">
            <a:avLst/>
          </a:prstGeom>
        </p:spPr>
        <p:txBody>
          <a:bodyPr wrap="square">
            <a:spAutoFit/>
          </a:bodyPr>
          <a:lstStyle/>
          <a:p>
            <a:pPr algn="l"/>
            <a:r>
              <a:rPr lang="en-US" altLang="ko-KR" sz="800" dirty="0" smtClean="0">
                <a:solidFill>
                  <a:srgbClr val="006600"/>
                </a:solidFill>
                <a:latin typeface="LG스마트체 Regular" panose="020B0600000101010101" pitchFamily="50" charset="-127"/>
                <a:ea typeface="LG스마트체 Regular" panose="020B0600000101010101" pitchFamily="50" charset="-127"/>
              </a:rPr>
              <a:t>Test Design Unit and</a:t>
            </a:r>
            <a:r>
              <a:rPr lang="en-US" altLang="ko-KR" sz="800" dirty="0">
                <a:solidFill>
                  <a:srgbClr val="006600"/>
                </a:solidFill>
                <a:latin typeface="LG스마트체 Regular" panose="020B0600000101010101" pitchFamily="50" charset="-127"/>
                <a:ea typeface="LG스마트체 Regular" panose="020B0600000101010101" pitchFamily="50" charset="-127"/>
              </a:rPr>
              <a:t> </a:t>
            </a:r>
            <a:r>
              <a:rPr lang="en-US" altLang="ko-KR" sz="800" dirty="0" smtClean="0">
                <a:solidFill>
                  <a:srgbClr val="006600"/>
                </a:solidFill>
                <a:latin typeface="LG스마트체 Regular" panose="020B0600000101010101" pitchFamily="50" charset="-127"/>
                <a:ea typeface="LG스마트체 Regular" panose="020B0600000101010101" pitchFamily="50" charset="-127"/>
              </a:rPr>
              <a:t>Development team</a:t>
            </a:r>
            <a:br>
              <a:rPr lang="en-US" altLang="ko-KR" sz="800" dirty="0" smtClean="0">
                <a:solidFill>
                  <a:srgbClr val="006600"/>
                </a:solidFill>
                <a:latin typeface="LG스마트체 Regular" panose="020B0600000101010101" pitchFamily="50" charset="-127"/>
                <a:ea typeface="LG스마트체 Regular" panose="020B0600000101010101" pitchFamily="50" charset="-127"/>
              </a:rPr>
            </a:br>
            <a:r>
              <a:rPr lang="en-US" altLang="ko-KR" sz="800" dirty="0" smtClean="0">
                <a:solidFill>
                  <a:srgbClr val="006600"/>
                </a:solidFill>
                <a:latin typeface="LG스마트체 Regular" panose="020B0600000101010101" pitchFamily="50" charset="-127"/>
                <a:ea typeface="LG스마트체 Regular" panose="020B0600000101010101" pitchFamily="50" charset="-127"/>
              </a:rPr>
              <a:t>DQA</a:t>
            </a:r>
            <a:endParaRPr lang="ko-KR" altLang="en-US" sz="800" b="0" dirty="0">
              <a:solidFill>
                <a:srgbClr val="006600"/>
              </a:solidFill>
              <a:latin typeface="LG스마트체 Regular" panose="020B0600000101010101" pitchFamily="50" charset="-127"/>
              <a:ea typeface="LG스마트체 Regular" panose="020B0600000101010101" pitchFamily="50" charset="-127"/>
            </a:endParaRPr>
          </a:p>
        </p:txBody>
      </p:sp>
      <p:sp>
        <p:nvSpPr>
          <p:cNvPr id="118" name="직사각형 117"/>
          <p:cNvSpPr/>
          <p:nvPr/>
        </p:nvSpPr>
        <p:spPr>
          <a:xfrm>
            <a:off x="5362718" y="3669886"/>
            <a:ext cx="1678514" cy="215444"/>
          </a:xfrm>
          <a:prstGeom prst="rect">
            <a:avLst/>
          </a:prstGeom>
        </p:spPr>
        <p:txBody>
          <a:bodyPr wrap="square">
            <a:spAutoFit/>
          </a:bodyPr>
          <a:lstStyle/>
          <a:p>
            <a:pPr algn="l"/>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Test Design Unit</a:t>
            </a:r>
            <a:endParaRPr lang="ko-KR" altLang="en-US" sz="800" b="0" dirty="0">
              <a:solidFill>
                <a:srgbClr val="006600"/>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5066044" y="4446078"/>
            <a:ext cx="2047196" cy="338554"/>
          </a:xfrm>
          <a:prstGeom prst="rect">
            <a:avLst/>
          </a:prstGeom>
        </p:spPr>
        <p:txBody>
          <a:bodyPr wrap="square">
            <a:spAutoFit/>
          </a:bodyPr>
          <a:lstStyle/>
          <a:p>
            <a:pPr algn="l"/>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Validation Environment Unit / </a:t>
            </a:r>
            <a:r>
              <a:rPr lang="en-US" altLang="ko-KR" sz="800" dirty="0" smtClean="0">
                <a:solidFill>
                  <a:srgbClr val="006600"/>
                </a:solidFill>
                <a:latin typeface="LG스마트체 Regular" panose="020B0600000101010101" pitchFamily="50" charset="-127"/>
                <a:ea typeface="LG스마트체 Regular" panose="020B0600000101010101" pitchFamily="50" charset="-127"/>
              </a:rPr>
              <a:t>Development team</a:t>
            </a:r>
            <a:endParaRPr lang="ko-KR" altLang="en-US" sz="800" b="0" dirty="0">
              <a:solidFill>
                <a:srgbClr val="006600"/>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4753024" y="5182054"/>
            <a:ext cx="848048" cy="338554"/>
          </a:xfrm>
          <a:prstGeom prst="rect">
            <a:avLst/>
          </a:prstGeom>
        </p:spPr>
        <p:txBody>
          <a:bodyPr wrap="square">
            <a:spAutoFit/>
          </a:bodyPr>
          <a:lstStyle/>
          <a:p>
            <a:pPr algn="l"/>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SW Developers</a:t>
            </a:r>
            <a:endParaRPr lang="ko-KR" altLang="en-US" sz="800" b="0" dirty="0">
              <a:solidFill>
                <a:srgbClr val="006600"/>
              </a:solidFill>
              <a:latin typeface="LG스마트체 Regular" panose="020B0600000101010101" pitchFamily="50" charset="-127"/>
              <a:ea typeface="LG스마트체 Regular" panose="020B0600000101010101" pitchFamily="50" charset="-127"/>
            </a:endParaRPr>
          </a:p>
        </p:txBody>
      </p:sp>
      <p:sp>
        <p:nvSpPr>
          <p:cNvPr id="121" name="직사각형 120"/>
          <p:cNvSpPr/>
          <p:nvPr/>
        </p:nvSpPr>
        <p:spPr>
          <a:xfrm>
            <a:off x="4438154" y="6033482"/>
            <a:ext cx="3002174" cy="584775"/>
          </a:xfrm>
          <a:prstGeom prst="rect">
            <a:avLst/>
          </a:prstGeom>
        </p:spPr>
        <p:txBody>
          <a:bodyPr wrap="square">
            <a:spAutoFit/>
          </a:bodyPr>
          <a:lstStyle/>
          <a:p>
            <a:pPr algn="l"/>
            <a:r>
              <a:rPr lang="en-US" altLang="ko-KR" sz="800" dirty="0">
                <a:solidFill>
                  <a:srgbClr val="006600"/>
                </a:solidFill>
                <a:latin typeface="LG스마트체 Regular" panose="020B0600000101010101" pitchFamily="50" charset="-127"/>
                <a:ea typeface="LG스마트체 Regular" panose="020B0600000101010101" pitchFamily="50" charset="-127"/>
              </a:rPr>
              <a:t>(Unit Test) SW Developers </a:t>
            </a:r>
          </a:p>
          <a:p>
            <a:pPr algn="l"/>
            <a:r>
              <a:rPr lang="en-US" altLang="ko-KR" sz="800" dirty="0">
                <a:solidFill>
                  <a:srgbClr val="006600"/>
                </a:solidFill>
                <a:latin typeface="LG스마트체 Regular" panose="020B0600000101010101" pitchFamily="50" charset="-127"/>
                <a:ea typeface="LG스마트체 Regular" panose="020B0600000101010101" pitchFamily="50" charset="-127"/>
              </a:rPr>
              <a:t>(SCA perform and modification) SW Developers</a:t>
            </a:r>
          </a:p>
          <a:p>
            <a:pPr algn="l"/>
            <a:r>
              <a:rPr lang="en-US" altLang="ko-KR" sz="800" dirty="0">
                <a:solidFill>
                  <a:srgbClr val="006600"/>
                </a:solidFill>
                <a:latin typeface="LG스마트체 Regular" panose="020B0600000101010101" pitchFamily="50" charset="-127"/>
                <a:ea typeface="LG스마트체 Regular" panose="020B0600000101010101" pitchFamily="50" charset="-127"/>
              </a:rPr>
              <a:t>(OSSVS Review) SW Developers</a:t>
            </a:r>
          </a:p>
          <a:p>
            <a:pPr algn="l"/>
            <a:r>
              <a:rPr lang="en-US" altLang="ko-KR" sz="800" dirty="0">
                <a:solidFill>
                  <a:srgbClr val="006600"/>
                </a:solidFill>
                <a:latin typeface="LG스마트체 Regular" panose="020B0600000101010101" pitchFamily="50" charset="-127"/>
                <a:ea typeface="LG스마트체 Regular" panose="020B0600000101010101" pitchFamily="50" charset="-127"/>
              </a:rPr>
              <a:t>(OSSVS Tool Management) CSMS Task</a:t>
            </a:r>
          </a:p>
        </p:txBody>
      </p:sp>
      <p:sp>
        <p:nvSpPr>
          <p:cNvPr id="122" name="모서리가 둥근 직사각형 72"/>
          <p:cNvSpPr/>
          <p:nvPr/>
        </p:nvSpPr>
        <p:spPr bwMode="auto">
          <a:xfrm>
            <a:off x="1784648" y="2198011"/>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Cybersecurity TARA</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23" name="직사각형 122"/>
          <p:cNvSpPr/>
          <p:nvPr/>
        </p:nvSpPr>
        <p:spPr>
          <a:xfrm>
            <a:off x="2460236" y="1844824"/>
            <a:ext cx="1844692" cy="338554"/>
          </a:xfrm>
          <a:prstGeom prst="rect">
            <a:avLst/>
          </a:prstGeom>
        </p:spPr>
        <p:txBody>
          <a:bodyPr wrap="square">
            <a:spAutoFit/>
          </a:bodyPr>
          <a:lstStyle/>
          <a:p>
            <a:pPr algn="l"/>
            <a:r>
              <a:rPr lang="en-US" altLang="ko-KR" sz="800" dirty="0">
                <a:solidFill>
                  <a:srgbClr val="006600"/>
                </a:solidFill>
                <a:latin typeface="LG스마트체 Regular" panose="020B0600000101010101" pitchFamily="50" charset="-127"/>
                <a:ea typeface="LG스마트체 Regular" panose="020B0600000101010101" pitchFamily="50" charset="-127"/>
              </a:rPr>
              <a:t>Cyber </a:t>
            </a:r>
            <a:r>
              <a:rPr lang="en-US" altLang="ko-KR" sz="800" dirty="0" err="1" smtClean="0">
                <a:solidFill>
                  <a:srgbClr val="006600"/>
                </a:solidFill>
                <a:latin typeface="LG스마트체 Regular" panose="020B0600000101010101" pitchFamily="50" charset="-127"/>
                <a:ea typeface="LG스마트체 Regular" panose="020B0600000101010101" pitchFamily="50" charset="-127"/>
              </a:rPr>
              <a:t>SecurityEngineering</a:t>
            </a:r>
            <a:r>
              <a:rPr lang="en-US" altLang="ko-KR" sz="8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800" dirty="0">
                <a:solidFill>
                  <a:srgbClr val="006600"/>
                </a:solidFill>
                <a:latin typeface="LG스마트체 Regular" panose="020B0600000101010101" pitchFamily="50" charset="-127"/>
                <a:ea typeface="LG스마트체 Regular" panose="020B0600000101010101" pitchFamily="50" charset="-127"/>
              </a:rPr>
              <a:t>Unit</a:t>
            </a:r>
          </a:p>
          <a:p>
            <a:pPr algn="l"/>
            <a:r>
              <a:rPr lang="en-US" altLang="ko-KR" sz="8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800" dirty="0">
                <a:solidFill>
                  <a:srgbClr val="006600"/>
                </a:solidFill>
                <a:latin typeface="LG스마트체 Regular" panose="020B0600000101010101" pitchFamily="50" charset="-127"/>
                <a:ea typeface="LG스마트체 Regular" panose="020B0600000101010101" pitchFamily="50" charset="-127"/>
              </a:rPr>
              <a:t>- Vulnerability Analysis (TARA)</a:t>
            </a:r>
          </a:p>
        </p:txBody>
      </p:sp>
      <p:sp>
        <p:nvSpPr>
          <p:cNvPr id="124" name="직사각형 123"/>
          <p:cNvSpPr/>
          <p:nvPr/>
        </p:nvSpPr>
        <p:spPr>
          <a:xfrm>
            <a:off x="8271957" y="1810956"/>
            <a:ext cx="1793866" cy="415498"/>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 Security Analysis Unit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700" dirty="0">
                <a:solidFill>
                  <a:srgbClr val="006600"/>
                </a:solidFill>
                <a:latin typeface="LG스마트체 Regular" panose="020B0600000101010101" pitchFamily="50" charset="-127"/>
                <a:ea typeface="LG스마트체 Regular" panose="020B0600000101010101" pitchFamily="50" charset="-127"/>
              </a:rPr>
              <a:t>- Vulnerability Test Management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Solution Provider</a:t>
            </a:r>
          </a:p>
        </p:txBody>
      </p:sp>
      <p:sp>
        <p:nvSpPr>
          <p:cNvPr id="125" name="직사각형 124"/>
          <p:cNvSpPr/>
          <p:nvPr/>
        </p:nvSpPr>
        <p:spPr>
          <a:xfrm>
            <a:off x="8271957" y="3497095"/>
            <a:ext cx="1793866" cy="415498"/>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 Security Analysis Unit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700" dirty="0">
                <a:solidFill>
                  <a:srgbClr val="006600"/>
                </a:solidFill>
                <a:latin typeface="LG스마트체 Regular" panose="020B0600000101010101" pitchFamily="50" charset="-127"/>
                <a:ea typeface="LG스마트체 Regular" panose="020B0600000101010101" pitchFamily="50" charset="-127"/>
              </a:rPr>
              <a:t>- Vulnerability Test Environment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   - Vulnerability Test Technical </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Review</a:t>
            </a:r>
            <a:endParaRPr lang="en-US" altLang="ko-KR" sz="700" dirty="0">
              <a:solidFill>
                <a:srgbClr val="006600"/>
              </a:solidFill>
              <a:latin typeface="LG스마트체 Regular" panose="020B0600000101010101" pitchFamily="50" charset="-127"/>
              <a:ea typeface="LG스마트체 Regular" panose="020B0600000101010101" pitchFamily="50" charset="-127"/>
            </a:endParaRPr>
          </a:p>
        </p:txBody>
      </p:sp>
      <p:sp>
        <p:nvSpPr>
          <p:cNvPr id="126" name="직사각형 125"/>
          <p:cNvSpPr/>
          <p:nvPr/>
        </p:nvSpPr>
        <p:spPr>
          <a:xfrm>
            <a:off x="8265368" y="5893531"/>
            <a:ext cx="1793866" cy="307777"/>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 Security Analysis Unit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700" dirty="0">
                <a:solidFill>
                  <a:srgbClr val="006600"/>
                </a:solidFill>
                <a:latin typeface="LG스마트체 Regular" panose="020B0600000101010101" pitchFamily="50" charset="-127"/>
                <a:ea typeface="LG스마트체 Regular" panose="020B0600000101010101" pitchFamily="50" charset="-127"/>
              </a:rPr>
              <a:t>- Incident Response</a:t>
            </a:r>
          </a:p>
        </p:txBody>
      </p:sp>
      <p:sp>
        <p:nvSpPr>
          <p:cNvPr id="127" name="모서리가 둥근 직사각형 72"/>
          <p:cNvSpPr/>
          <p:nvPr/>
        </p:nvSpPr>
        <p:spPr bwMode="auto">
          <a:xfrm>
            <a:off x="402787" y="2198011"/>
            <a:ext cx="1260000" cy="459807"/>
          </a:xfrm>
          <a:prstGeom prst="roundRect">
            <a:avLst/>
          </a:prstGeom>
          <a:solidFill>
            <a:schemeClr val="bg1">
              <a:lumMod val="65000"/>
            </a:schemeClr>
          </a:solid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Cybersecurity Requirements</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cxnSp>
        <p:nvCxnSpPr>
          <p:cNvPr id="128" name="꺾인 연결선 127"/>
          <p:cNvCxnSpPr>
            <a:stCxn id="127" idx="2"/>
            <a:endCxn id="86" idx="0"/>
          </p:cNvCxnSpPr>
          <p:nvPr/>
        </p:nvCxnSpPr>
        <p:spPr>
          <a:xfrm rot="16200000" flipH="1">
            <a:off x="1123552" y="2567053"/>
            <a:ext cx="480253" cy="6617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꺾인 연결선 128"/>
          <p:cNvCxnSpPr>
            <a:stCxn id="122" idx="2"/>
            <a:endCxn id="86" idx="0"/>
          </p:cNvCxnSpPr>
          <p:nvPr/>
        </p:nvCxnSpPr>
        <p:spPr>
          <a:xfrm rot="5400000">
            <a:off x="1814483" y="2537905"/>
            <a:ext cx="480253" cy="7200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1419188" y="1988840"/>
            <a:ext cx="1012591" cy="215444"/>
          </a:xfrm>
          <a:prstGeom prst="rect">
            <a:avLst/>
          </a:prstGeom>
        </p:spPr>
        <p:txBody>
          <a:bodyPr wrap="square">
            <a:spAutoFit/>
          </a:bodyPr>
          <a:lstStyle/>
          <a:p>
            <a:pPr algn="l"/>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OEM</a:t>
            </a:r>
            <a:endParaRPr lang="en-US" altLang="ko-KR" sz="800" dirty="0">
              <a:solidFill>
                <a:srgbClr val="006600"/>
              </a:solidFill>
              <a:latin typeface="LG스마트체 Regular" panose="020B0600000101010101" pitchFamily="50" charset="-127"/>
              <a:ea typeface="LG스마트체 Regular" panose="020B0600000101010101" pitchFamily="50" charset="-127"/>
            </a:endParaRPr>
          </a:p>
        </p:txBody>
      </p:sp>
      <p:sp>
        <p:nvSpPr>
          <p:cNvPr id="131" name="직사각형 104"/>
          <p:cNvSpPr/>
          <p:nvPr/>
        </p:nvSpPr>
        <p:spPr>
          <a:xfrm>
            <a:off x="7694944" y="5566942"/>
            <a:ext cx="1677062" cy="261610"/>
          </a:xfrm>
          <a:prstGeom prst="rect">
            <a:avLst/>
          </a:prstGeom>
        </p:spPr>
        <p:txBody>
          <a:bodyPr wrap="none">
            <a:spAutoFit/>
          </a:bodyPr>
          <a:lstStyle/>
          <a:p>
            <a:r>
              <a:rPr lang="en-US" altLang="ko-KR" sz="1100" u="sng" kern="0" dirty="0" smtClean="0">
                <a:latin typeface="LG스마트체 Regular" panose="020B0600000101010101" pitchFamily="50" charset="-127"/>
                <a:ea typeface="LG스마트체 Regular" panose="020B0600000101010101" pitchFamily="50" charset="-127"/>
              </a:rPr>
              <a:t>Cybersecurity Response</a:t>
            </a:r>
            <a:endParaRPr lang="ko-KR" altLang="en-US" sz="1100" b="1" u="sng" kern="0" dirty="0">
              <a:latin typeface="LG스마트체 Regular" panose="020B0600000101010101" pitchFamily="50" charset="-127"/>
              <a:ea typeface="LG스마트체 Regular" panose="020B0600000101010101" pitchFamily="50" charset="-127"/>
            </a:endParaRPr>
          </a:p>
        </p:txBody>
      </p:sp>
      <p:sp>
        <p:nvSpPr>
          <p:cNvPr id="132" name="직사각형 131"/>
          <p:cNvSpPr/>
          <p:nvPr/>
        </p:nvSpPr>
        <p:spPr>
          <a:xfrm>
            <a:off x="8271957" y="4382397"/>
            <a:ext cx="1793866" cy="415498"/>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 Security Analysis Unit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700" dirty="0">
                <a:solidFill>
                  <a:srgbClr val="006600"/>
                </a:solidFill>
                <a:latin typeface="LG스마트체 Regular" panose="020B0600000101010101" pitchFamily="50" charset="-127"/>
                <a:ea typeface="LG스마트체 Regular" panose="020B0600000101010101" pitchFamily="50" charset="-127"/>
              </a:rPr>
              <a:t>- Vulnerability Test Environment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   - Vulnerability Test Technical </a:t>
            </a:r>
            <a:r>
              <a:rPr lang="en-US" altLang="ko-KR" sz="700" dirty="0" smtClean="0">
                <a:solidFill>
                  <a:srgbClr val="006600"/>
                </a:solidFill>
                <a:latin typeface="LG스마트체 Regular" panose="020B0600000101010101" pitchFamily="50" charset="-127"/>
                <a:ea typeface="LG스마트체 Regular" panose="020B0600000101010101" pitchFamily="50" charset="-127"/>
              </a:rPr>
              <a:t>Review</a:t>
            </a:r>
            <a:endParaRPr lang="en-US" altLang="ko-KR" sz="700" dirty="0">
              <a:solidFill>
                <a:srgbClr val="006600"/>
              </a:solidFill>
              <a:latin typeface="LG스마트체 Regular" panose="020B0600000101010101" pitchFamily="50" charset="-127"/>
              <a:ea typeface="LG스마트체 Regular" panose="020B0600000101010101" pitchFamily="50" charset="-127"/>
            </a:endParaRPr>
          </a:p>
        </p:txBody>
      </p:sp>
      <p:sp>
        <p:nvSpPr>
          <p:cNvPr id="133" name="직사각형 132"/>
          <p:cNvSpPr/>
          <p:nvPr/>
        </p:nvSpPr>
        <p:spPr>
          <a:xfrm>
            <a:off x="8271957" y="2660343"/>
            <a:ext cx="1793866" cy="415498"/>
          </a:xfrm>
          <a:prstGeom prst="rect">
            <a:avLst/>
          </a:prstGeom>
        </p:spPr>
        <p:txBody>
          <a:bodyPr wrap="square">
            <a:spAutoFit/>
          </a:bodyPr>
          <a:lstStyle/>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Cyber Security Analysis Unit</a:t>
            </a:r>
          </a:p>
          <a:p>
            <a:pPr algn="l"/>
            <a:r>
              <a:rPr lang="en-US" altLang="ko-KR" sz="700" dirty="0" smtClean="0">
                <a:solidFill>
                  <a:srgbClr val="006600"/>
                </a:solidFill>
                <a:latin typeface="LG스마트체 Regular" panose="020B0600000101010101" pitchFamily="50" charset="-127"/>
                <a:ea typeface="LG스마트체 Regular" panose="020B0600000101010101" pitchFamily="50" charset="-127"/>
              </a:rPr>
              <a:t>   </a:t>
            </a:r>
            <a:r>
              <a:rPr lang="en-US" altLang="ko-KR" sz="700" dirty="0">
                <a:solidFill>
                  <a:srgbClr val="006600"/>
                </a:solidFill>
                <a:latin typeface="LG스마트체 Regular" panose="020B0600000101010101" pitchFamily="50" charset="-127"/>
                <a:ea typeface="LG스마트체 Regular" panose="020B0600000101010101" pitchFamily="50" charset="-127"/>
              </a:rPr>
              <a:t>- Vulnerability Test Management</a:t>
            </a:r>
          </a:p>
          <a:p>
            <a:pPr algn="l"/>
            <a:r>
              <a:rPr lang="en-US" altLang="ko-KR" sz="700" dirty="0">
                <a:solidFill>
                  <a:srgbClr val="006600"/>
                </a:solidFill>
                <a:latin typeface="LG스마트체 Regular" panose="020B0600000101010101" pitchFamily="50" charset="-127"/>
                <a:ea typeface="LG스마트체 Regular" panose="020B0600000101010101" pitchFamily="50" charset="-127"/>
              </a:rPr>
              <a:t>Solution Provider</a:t>
            </a:r>
          </a:p>
        </p:txBody>
      </p:sp>
    </p:spTree>
    <p:extLst>
      <p:ext uri="{BB962C8B-B14F-4D97-AF65-F5344CB8AC3E}">
        <p14:creationId xmlns:p14="http://schemas.microsoft.com/office/powerpoint/2010/main" val="225348981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2. Cybersecurity Governance </a:t>
            </a:r>
            <a:r>
              <a:rPr kumimoji="0" lang="en-US" altLang="ko-KR" sz="1800" dirty="0">
                <a:solidFill>
                  <a:schemeClr val="tx1"/>
                </a:solidFill>
                <a:latin typeface="LG스마트체 Regular" panose="020B0600000101010101" pitchFamily="50" charset="-127"/>
                <a:ea typeface="LG스마트체 Regular" panose="020B0600000101010101" pitchFamily="50" charset="-127"/>
              </a:rPr>
              <a:t>Manager</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and Cybersecurity Manager Roles</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6" name="직사각형 5"/>
          <p:cNvSpPr/>
          <p:nvPr/>
        </p:nvSpPr>
        <p:spPr>
          <a:xfrm>
            <a:off x="128466" y="862198"/>
            <a:ext cx="9793089" cy="857089"/>
          </a:xfrm>
          <a:prstGeom prst="rect">
            <a:avLst/>
          </a:prstGeom>
        </p:spPr>
        <p:txBody>
          <a:bodyPr wrap="square" tIns="36000" bIns="0">
            <a:spAutoFit/>
          </a:bodyPr>
          <a:lstStyle/>
          <a:p>
            <a:pPr marL="171450" indent="-171450" algn="l">
              <a:lnSpc>
                <a:spcPts val="1600"/>
              </a:lnSpc>
              <a:buFont typeface="Wingdings" pitchFamily="2" charset="2"/>
              <a:buChar char="u"/>
            </a:pPr>
            <a:r>
              <a:rPr lang="ko-KR" altLang="en-US" sz="1200" b="1" dirty="0" smtClean="0">
                <a:solidFill>
                  <a:schemeClr val="tx1"/>
                </a:solidFill>
                <a:latin typeface="LG스마트체 Regular" panose="020B0600000101010101" pitchFamily="50" charset="-127"/>
                <a:ea typeface="LG스마트체 Regular" panose="020B0600000101010101" pitchFamily="50" charset="-127"/>
              </a:rPr>
              <a:t> </a:t>
            </a:r>
            <a:r>
              <a:rPr lang="en-US" altLang="ko-KR" b="1" dirty="0">
                <a:solidFill>
                  <a:schemeClr val="tx1"/>
                </a:solidFill>
                <a:latin typeface="LG스마트체 Regular" panose="020B0600000101010101" pitchFamily="50" charset="-127"/>
                <a:ea typeface="LG스마트체 Regular" panose="020B0600000101010101" pitchFamily="50" charset="-127"/>
              </a:rPr>
              <a:t>For in compliance with the Global Cybersecurity Regulation, the </a:t>
            </a:r>
            <a:r>
              <a:rPr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b="1" dirty="0">
                <a:solidFill>
                  <a:schemeClr val="tx1"/>
                </a:solidFill>
                <a:latin typeface="LG스마트체 Regular" panose="020B0600000101010101" pitchFamily="50" charset="-127"/>
                <a:ea typeface="LG스마트체 Regular" panose="020B0600000101010101" pitchFamily="50" charset="-127"/>
              </a:rPr>
              <a:t>Manager shall manage the cybersecurity plan and communicate with OEM</a:t>
            </a:r>
            <a:r>
              <a:rPr lang="en-US" altLang="ko-KR" b="1" dirty="0" smtClean="0">
                <a:solidFill>
                  <a:schemeClr val="tx1"/>
                </a:solidFill>
                <a:latin typeface="LG스마트체 Regular" panose="020B0600000101010101" pitchFamily="50" charset="-127"/>
                <a:ea typeface="LG스마트체 Regular" panose="020B0600000101010101" pitchFamily="50" charset="-127"/>
              </a:rPr>
              <a:t>.</a:t>
            </a:r>
          </a:p>
          <a:p>
            <a:pPr algn="l">
              <a:lnSpc>
                <a:spcPts val="1600"/>
              </a:lnSpc>
            </a:pPr>
            <a:endParaRPr lang="en-US" altLang="ko-KR" b="1" dirty="0">
              <a:solidFill>
                <a:schemeClr val="tx1"/>
              </a:solidFill>
              <a:latin typeface="LG스마트체 Regular" panose="020B0600000101010101" pitchFamily="50" charset="-127"/>
              <a:ea typeface="LG스마트체 Regular" panose="020B0600000101010101" pitchFamily="50" charset="-127"/>
            </a:endParaRPr>
          </a:p>
          <a:p>
            <a:pPr marL="171450" indent="-171450" algn="l">
              <a:lnSpc>
                <a:spcPts val="1600"/>
              </a:lnSpc>
              <a:buFont typeface="Wingdings" pitchFamily="2" charset="2"/>
              <a:buChar char="u"/>
            </a:pPr>
            <a:r>
              <a:rPr lang="en-US" altLang="ko-KR" b="1" dirty="0" smtClean="0">
                <a:solidFill>
                  <a:schemeClr val="tx1"/>
                </a:solidFill>
                <a:latin typeface="LG스마트체 Regular" panose="020B0600000101010101" pitchFamily="50" charset="-127"/>
                <a:ea typeface="LG스마트체 Regular" panose="020B0600000101010101" pitchFamily="50" charset="-127"/>
              </a:rPr>
              <a:t>Role guidelines</a:t>
            </a:r>
            <a:endParaRPr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10" name="모서리가 둥근 직사각형 72"/>
          <p:cNvSpPr/>
          <p:nvPr/>
        </p:nvSpPr>
        <p:spPr bwMode="auto">
          <a:xfrm>
            <a:off x="4323000" y="1844824"/>
            <a:ext cx="1260000" cy="505788"/>
          </a:xfrm>
          <a:prstGeom prst="roundRect">
            <a:avLst/>
          </a:prstGeom>
          <a:no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schemeClr val="tx1"/>
                </a:solidFill>
                <a:latin typeface="LG스마트체 Regular" panose="020B0600000101010101" pitchFamily="50" charset="-127"/>
                <a:ea typeface="LG스마트체 Regular" panose="020B0600000101010101" pitchFamily="50" charset="-127"/>
              </a:rPr>
              <a:t>Cybersecurity </a:t>
            </a:r>
          </a:p>
          <a:p>
            <a:pPr algn="ctr" latinLnBrk="0">
              <a:defRPr/>
            </a:pPr>
            <a:r>
              <a:rPr lang="en-US" altLang="ko-KR" sz="1000" kern="0" dirty="0" smtClean="0">
                <a:solidFill>
                  <a:schemeClr val="tx1"/>
                </a:solidFill>
                <a:latin typeface="LG스마트체 Regular" panose="020B0600000101010101" pitchFamily="50" charset="-127"/>
                <a:ea typeface="LG스마트체 Regular" panose="020B0600000101010101" pitchFamily="50" charset="-127"/>
              </a:rPr>
              <a:t>Governance</a:t>
            </a:r>
            <a:endParaRPr lang="en-US" altLang="ko-KR" sz="1000" kern="0" dirty="0">
              <a:solidFill>
                <a:schemeClr val="tx1"/>
              </a:solidFill>
              <a:latin typeface="LG스마트체 Regular" panose="020B0600000101010101" pitchFamily="50" charset="-127"/>
              <a:ea typeface="LG스마트체 Regular" panose="020B0600000101010101" pitchFamily="50" charset="-127"/>
            </a:endParaRPr>
          </a:p>
          <a:p>
            <a:pPr latinLnBrk="0">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Manager</a:t>
            </a:r>
            <a:endParaRPr lang="ko-KR" altLang="en-US" sz="10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12" name="모서리가 둥근 직사각형 72"/>
          <p:cNvSpPr/>
          <p:nvPr/>
        </p:nvSpPr>
        <p:spPr bwMode="auto">
          <a:xfrm>
            <a:off x="1676776" y="3715300"/>
            <a:ext cx="1260000" cy="505788"/>
          </a:xfrm>
          <a:prstGeom prst="roundRect">
            <a:avLst/>
          </a:prstGeom>
          <a:no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(Project #1)</a:t>
            </a:r>
          </a:p>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Cybersecurity Manager</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3" name="모서리가 둥근 직사각형 72"/>
          <p:cNvSpPr/>
          <p:nvPr/>
        </p:nvSpPr>
        <p:spPr bwMode="auto">
          <a:xfrm>
            <a:off x="3453057" y="3715300"/>
            <a:ext cx="1260000" cy="505788"/>
          </a:xfrm>
          <a:prstGeom prst="roundRect">
            <a:avLst/>
          </a:prstGeom>
          <a:no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(Project #2)</a:t>
            </a:r>
          </a:p>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Cybersecurity Manager</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sp>
        <p:nvSpPr>
          <p:cNvPr id="15" name="모서리가 둥근 직사각형 72"/>
          <p:cNvSpPr/>
          <p:nvPr/>
        </p:nvSpPr>
        <p:spPr bwMode="auto">
          <a:xfrm>
            <a:off x="6789344" y="3715300"/>
            <a:ext cx="1260000" cy="505788"/>
          </a:xfrm>
          <a:prstGeom prst="roundRect">
            <a:avLst/>
          </a:prstGeom>
          <a:noFill/>
          <a:ln w="952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(Project #N)</a:t>
            </a:r>
          </a:p>
          <a:p>
            <a:pPr algn="ctr" latinLnBrk="0">
              <a:defRPr/>
            </a:pPr>
            <a:r>
              <a:rPr lang="en-US" altLang="ko-KR" sz="1000" kern="0" dirty="0" smtClean="0">
                <a:solidFill>
                  <a:prstClr val="black"/>
                </a:solidFill>
                <a:latin typeface="LG스마트체 Regular" panose="020B0600000101010101" pitchFamily="50" charset="-127"/>
                <a:ea typeface="LG스마트체 Regular" panose="020B0600000101010101" pitchFamily="50" charset="-127"/>
              </a:rPr>
              <a:t>Cybersecurity Manager</a:t>
            </a:r>
            <a:endParaRPr lang="ko-KR" altLang="en-US" sz="1000" kern="0" dirty="0">
              <a:solidFill>
                <a:prstClr val="black"/>
              </a:solidFill>
              <a:latin typeface="LG스마트체 Regular" panose="020B0600000101010101" pitchFamily="50" charset="-127"/>
              <a:ea typeface="LG스마트체 Regular" panose="020B0600000101010101" pitchFamily="50" charset="-127"/>
            </a:endParaRPr>
          </a:p>
        </p:txBody>
      </p:sp>
      <p:cxnSp>
        <p:nvCxnSpPr>
          <p:cNvPr id="5" name="직선 연결선 4"/>
          <p:cNvCxnSpPr/>
          <p:nvPr/>
        </p:nvCxnSpPr>
        <p:spPr>
          <a:xfrm>
            <a:off x="5319909" y="3968194"/>
            <a:ext cx="862584" cy="0"/>
          </a:xfrm>
          <a:prstGeom prst="line">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꺾인 연결선 16"/>
          <p:cNvCxnSpPr>
            <a:stCxn id="10" idx="2"/>
            <a:endCxn id="12" idx="0"/>
          </p:cNvCxnSpPr>
          <p:nvPr/>
        </p:nvCxnSpPr>
        <p:spPr>
          <a:xfrm rot="5400000">
            <a:off x="2947544" y="1709844"/>
            <a:ext cx="1364688" cy="2646224"/>
          </a:xfrm>
          <a:prstGeom prst="bent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10" idx="2"/>
            <a:endCxn id="13" idx="0"/>
          </p:cNvCxnSpPr>
          <p:nvPr/>
        </p:nvCxnSpPr>
        <p:spPr>
          <a:xfrm rot="5400000">
            <a:off x="3835685" y="2597985"/>
            <a:ext cx="1364688" cy="869943"/>
          </a:xfrm>
          <a:prstGeom prst="bent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꺾인 연결선 20"/>
          <p:cNvCxnSpPr>
            <a:stCxn id="10" idx="2"/>
            <a:endCxn id="15" idx="0"/>
          </p:cNvCxnSpPr>
          <p:nvPr/>
        </p:nvCxnSpPr>
        <p:spPr>
          <a:xfrm rot="16200000" flipH="1">
            <a:off x="5503828" y="1799784"/>
            <a:ext cx="1364688" cy="2466344"/>
          </a:xfrm>
          <a:prstGeom prst="bentConnector3">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23" name="표 22"/>
          <p:cNvGraphicFramePr>
            <a:graphicFrameLocks noGrp="1"/>
          </p:cNvGraphicFramePr>
          <p:nvPr>
            <p:extLst>
              <p:ext uri="{D42A27DB-BD31-4B8C-83A1-F6EECF244321}">
                <p14:modId xmlns:p14="http://schemas.microsoft.com/office/powerpoint/2010/main" val="3586215992"/>
              </p:ext>
            </p:extLst>
          </p:nvPr>
        </p:nvGraphicFramePr>
        <p:xfrm>
          <a:off x="488504" y="4365104"/>
          <a:ext cx="9217024" cy="2042552"/>
        </p:xfrm>
        <a:graphic>
          <a:graphicData uri="http://schemas.openxmlformats.org/drawingml/2006/table">
            <a:tbl>
              <a:tblPr/>
              <a:tblGrid>
                <a:gridCol w="1303902">
                  <a:extLst>
                    <a:ext uri="{9D8B030D-6E8A-4147-A177-3AD203B41FA5}">
                      <a16:colId xmlns="" xmlns:a16="http://schemas.microsoft.com/office/drawing/2014/main" val="20000"/>
                    </a:ext>
                  </a:extLst>
                </a:gridCol>
                <a:gridCol w="7913122">
                  <a:extLst>
                    <a:ext uri="{9D8B030D-6E8A-4147-A177-3AD203B41FA5}">
                      <a16:colId xmlns="" xmlns:a16="http://schemas.microsoft.com/office/drawing/2014/main" val="20001"/>
                    </a:ext>
                  </a:extLst>
                </a:gridCol>
              </a:tblGrid>
              <a:tr h="252600">
                <a:tc>
                  <a:txBody>
                    <a:bodyPr/>
                    <a:lstStyle>
                      <a:lvl1pPr>
                        <a:lnSpc>
                          <a:spcPct val="130000"/>
                        </a:lnSpc>
                        <a:spcBef>
                          <a:spcPct val="70000"/>
                        </a:spcBef>
                        <a:buClr>
                          <a:schemeClr val="tx1"/>
                        </a:buClr>
                        <a:buFont typeface="Wingdings" panose="05000000000000000000" pitchFamily="2" charset="2"/>
                        <a:defRPr kumimoji="1" sz="1200" b="1">
                          <a:solidFill>
                            <a:schemeClr val="tx1"/>
                          </a:solidFill>
                          <a:latin typeface="Arial" panose="020B0604020202020204" pitchFamily="34" charset="0"/>
                          <a:ea typeface="맑은 고딕" panose="020B0503020000020004" pitchFamily="50" charset="-127"/>
                        </a:defRPr>
                      </a:lvl1pPr>
                      <a:lvl2pPr marL="742950" indent="-285750">
                        <a:lnSpc>
                          <a:spcPct val="130000"/>
                        </a:lnSpc>
                        <a:spcBef>
                          <a:spcPct val="50000"/>
                        </a:spcBef>
                        <a:buFont typeface="Wingdings" panose="05000000000000000000" pitchFamily="2" charset="2"/>
                        <a:defRPr kumimoji="1" sz="1000" b="1">
                          <a:solidFill>
                            <a:schemeClr val="tx1"/>
                          </a:solidFill>
                          <a:latin typeface="Arial" panose="020B0604020202020204" pitchFamily="34" charset="0"/>
                          <a:ea typeface="맑은 고딕" panose="020B0503020000020004" pitchFamily="50" charset="-127"/>
                        </a:defRPr>
                      </a:lvl2pPr>
                      <a:lvl3pPr marL="1143000" indent="-228600">
                        <a:lnSpc>
                          <a:spcPct val="110000"/>
                        </a:lnSpc>
                        <a:spcBef>
                          <a:spcPct val="20000"/>
                        </a:spcBef>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3pPr>
                      <a:lvl4pPr marL="16002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4pPr>
                      <a:lvl5pPr marL="20574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5pPr>
                      <a:lvl6pPr marL="25146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6pPr>
                      <a:lvl7pPr marL="29718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7pPr>
                      <a:lvl8pPr marL="34290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8pPr>
                      <a:lvl9pPr marL="38862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1" lang="en-US" altLang="ko-KR" sz="900" b="1"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rPr>
                        <a:t>Role</a:t>
                      </a:r>
                      <a:endParaRPr kumimoji="1" lang="ko-KR" altLang="ko-KR" sz="900" b="1"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endParaRP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lvl1pPr>
                        <a:lnSpc>
                          <a:spcPct val="130000"/>
                        </a:lnSpc>
                        <a:spcBef>
                          <a:spcPct val="70000"/>
                        </a:spcBef>
                        <a:buClr>
                          <a:schemeClr val="tx1"/>
                        </a:buClr>
                        <a:buFont typeface="Wingdings" panose="05000000000000000000" pitchFamily="2" charset="2"/>
                        <a:defRPr kumimoji="1" sz="1200" b="1">
                          <a:solidFill>
                            <a:schemeClr val="tx1"/>
                          </a:solidFill>
                          <a:latin typeface="Arial" panose="020B0604020202020204" pitchFamily="34" charset="0"/>
                          <a:ea typeface="맑은 고딕" panose="020B0503020000020004" pitchFamily="50" charset="-127"/>
                        </a:defRPr>
                      </a:lvl1pPr>
                      <a:lvl2pPr marL="742950" indent="-285750">
                        <a:lnSpc>
                          <a:spcPct val="130000"/>
                        </a:lnSpc>
                        <a:spcBef>
                          <a:spcPct val="50000"/>
                        </a:spcBef>
                        <a:buFont typeface="Wingdings" panose="05000000000000000000" pitchFamily="2" charset="2"/>
                        <a:defRPr kumimoji="1" sz="1000" b="1">
                          <a:solidFill>
                            <a:schemeClr val="tx1"/>
                          </a:solidFill>
                          <a:latin typeface="Arial" panose="020B0604020202020204" pitchFamily="34" charset="0"/>
                          <a:ea typeface="맑은 고딕" panose="020B0503020000020004" pitchFamily="50" charset="-127"/>
                        </a:defRPr>
                      </a:lvl2pPr>
                      <a:lvl3pPr marL="1143000" indent="-228600">
                        <a:lnSpc>
                          <a:spcPct val="110000"/>
                        </a:lnSpc>
                        <a:spcBef>
                          <a:spcPct val="20000"/>
                        </a:spcBef>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3pPr>
                      <a:lvl4pPr marL="16002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4pPr>
                      <a:lvl5pPr marL="20574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5pPr>
                      <a:lvl6pPr marL="25146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6pPr>
                      <a:lvl7pPr marL="29718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7pPr>
                      <a:lvl8pPr marL="34290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8pPr>
                      <a:lvl9pPr marL="38862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9p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1" lang="en-US" altLang="ko-KR" sz="900" b="1"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rPr>
                        <a:t>Activity guide</a:t>
                      </a:r>
                      <a:endParaRPr kumimoji="1" lang="ko-KR" altLang="ko-KR" sz="900" b="1"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endParaRP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52600">
                <a:tc>
                  <a:txBody>
                    <a:bodyPr/>
                    <a:lstStyle>
                      <a:lvl1pPr>
                        <a:lnSpc>
                          <a:spcPct val="130000"/>
                        </a:lnSpc>
                        <a:spcBef>
                          <a:spcPct val="70000"/>
                        </a:spcBef>
                        <a:buClr>
                          <a:schemeClr val="tx1"/>
                        </a:buClr>
                        <a:buFont typeface="Wingdings" panose="05000000000000000000" pitchFamily="2" charset="2"/>
                        <a:defRPr kumimoji="1" sz="1200" b="1">
                          <a:solidFill>
                            <a:schemeClr val="tx1"/>
                          </a:solidFill>
                          <a:latin typeface="Arial" panose="020B0604020202020204" pitchFamily="34" charset="0"/>
                          <a:ea typeface="맑은 고딕" panose="020B0503020000020004" pitchFamily="50" charset="-127"/>
                        </a:defRPr>
                      </a:lvl1pPr>
                      <a:lvl2pPr marL="742950" indent="-285750">
                        <a:lnSpc>
                          <a:spcPct val="130000"/>
                        </a:lnSpc>
                        <a:spcBef>
                          <a:spcPct val="50000"/>
                        </a:spcBef>
                        <a:buFont typeface="Wingdings" panose="05000000000000000000" pitchFamily="2" charset="2"/>
                        <a:defRPr kumimoji="1" sz="1000" b="1">
                          <a:solidFill>
                            <a:schemeClr val="tx1"/>
                          </a:solidFill>
                          <a:latin typeface="Arial" panose="020B0604020202020204" pitchFamily="34" charset="0"/>
                          <a:ea typeface="맑은 고딕" panose="020B0503020000020004" pitchFamily="50" charset="-127"/>
                        </a:defRPr>
                      </a:lvl2pPr>
                      <a:lvl3pPr marL="1143000" indent="-228600">
                        <a:lnSpc>
                          <a:spcPct val="110000"/>
                        </a:lnSpc>
                        <a:spcBef>
                          <a:spcPct val="20000"/>
                        </a:spcBef>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3pPr>
                      <a:lvl4pPr marL="16002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4pPr>
                      <a:lvl5pPr marL="2057400" indent="-228600">
                        <a:lnSpc>
                          <a:spcPct val="120000"/>
                        </a:lnSpc>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5pPr>
                      <a:lvl6pPr marL="25146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6pPr>
                      <a:lvl7pPr marL="29718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7pPr>
                      <a:lvl8pPr marL="34290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8pPr>
                      <a:lvl9pPr marL="3886200" indent="-228600" eaLnBrk="0" fontAlgn="base" hangingPunct="0">
                        <a:lnSpc>
                          <a:spcPct val="120000"/>
                        </a:lnSpc>
                        <a:spcBef>
                          <a:spcPct val="0"/>
                        </a:spcBef>
                        <a:spcAft>
                          <a:spcPct val="0"/>
                        </a:spcAft>
                        <a:buFont typeface="Trebuchet MS" panose="020B0603020202020204" pitchFamily="34" charset="0"/>
                        <a:defRPr kumimoji="1" sz="1000">
                          <a:solidFill>
                            <a:schemeClr val="tx1"/>
                          </a:solidFill>
                          <a:latin typeface="Arial" panose="020B0604020202020204" pitchFamily="34" charset="0"/>
                          <a:ea typeface="맑은 고딕" panose="020B0503020000020004" pitchFamily="50" charset="-127"/>
                        </a:defRPr>
                      </a:lvl9pPr>
                    </a:lstStyle>
                    <a:p>
                      <a:pPr algn="ctr" rtl="0" eaLnBrk="0" latinLnBrk="0" hangingPunct="0">
                        <a:lnSpc>
                          <a:spcPts val="900"/>
                        </a:lnSpc>
                        <a:spcAft>
                          <a:spcPts val="0"/>
                        </a:spcAft>
                      </a:pPr>
                      <a:r>
                        <a:rPr lang="en-US" altLang="ko-KR" sz="900" b="0" dirty="0" smtClean="0">
                          <a:solidFill>
                            <a:schemeClr val="tx1"/>
                          </a:solidFill>
                          <a:effectLst/>
                          <a:latin typeface="Arial Narrow" panose="020B0606020202030204" pitchFamily="34" charset="0"/>
                          <a:ea typeface="맑은 고딕" panose="020B0503020000020004" pitchFamily="50" charset="-127"/>
                          <a:cs typeface="Arial"/>
                        </a:rPr>
                        <a:t>Cybersecurity</a:t>
                      </a:r>
                      <a:r>
                        <a:rPr lang="en-US" altLang="ko-KR" sz="900" b="0" baseline="0" dirty="0" smtClean="0">
                          <a:solidFill>
                            <a:schemeClr val="tx1"/>
                          </a:solidFill>
                          <a:effectLst/>
                          <a:latin typeface="Arial Narrow" panose="020B0606020202030204" pitchFamily="34" charset="0"/>
                          <a:ea typeface="맑은 고딕" panose="020B0503020000020004" pitchFamily="50" charset="-127"/>
                          <a:cs typeface="Arial"/>
                        </a:rPr>
                        <a:t> Governance Manager</a:t>
                      </a:r>
                      <a:endParaRPr lang="ko-KR" altLang="ko-KR" sz="900" b="0" baseline="0" dirty="0">
                        <a:solidFill>
                          <a:schemeClr val="tx1"/>
                        </a:solidFill>
                        <a:effectLst/>
                        <a:latin typeface="Arial Narrow" panose="020B0606020202030204" pitchFamily="34" charset="0"/>
                        <a:ea typeface="맑은 고딕" panose="020B0503020000020004" pitchFamily="50" charset="-127"/>
                        <a:cs typeface="Arial"/>
                      </a:endParaRP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lvl1pPr>
                        <a:lnSpc>
                          <a:spcPct val="130000"/>
                        </a:lnSpc>
                        <a:spcBef>
                          <a:spcPct val="70000"/>
                        </a:spcBef>
                        <a:buClr>
                          <a:schemeClr val="tx1"/>
                        </a:buClr>
                        <a:buFont typeface="Wingdings" panose="05000000000000000000" pitchFamily="2" charset="2"/>
                        <a:tabLst>
                          <a:tab pos="111125" algn="l"/>
                        </a:tabLst>
                        <a:defRPr kumimoji="1" sz="1200" b="1">
                          <a:solidFill>
                            <a:schemeClr val="tx1"/>
                          </a:solidFill>
                          <a:latin typeface="Arial" panose="020B0604020202020204" pitchFamily="34" charset="0"/>
                          <a:ea typeface="맑은 고딕" panose="020B0503020000020004" pitchFamily="50" charset="-127"/>
                        </a:defRPr>
                      </a:lvl1pPr>
                      <a:lvl2pPr marL="742950" indent="-285750">
                        <a:lnSpc>
                          <a:spcPct val="130000"/>
                        </a:lnSpc>
                        <a:spcBef>
                          <a:spcPct val="50000"/>
                        </a:spcBef>
                        <a:buFont typeface="Wingdings" panose="05000000000000000000" pitchFamily="2" charset="2"/>
                        <a:tabLst>
                          <a:tab pos="111125" algn="l"/>
                        </a:tabLst>
                        <a:defRPr kumimoji="1" sz="1000" b="1">
                          <a:solidFill>
                            <a:schemeClr val="tx1"/>
                          </a:solidFill>
                          <a:latin typeface="Arial" panose="020B0604020202020204" pitchFamily="34" charset="0"/>
                          <a:ea typeface="맑은 고딕" panose="020B0503020000020004" pitchFamily="50" charset="-127"/>
                        </a:defRPr>
                      </a:lvl2pPr>
                      <a:lvl3pPr marL="1143000" indent="-228600">
                        <a:lnSpc>
                          <a:spcPct val="110000"/>
                        </a:lnSpc>
                        <a:spcBef>
                          <a:spcPct val="20000"/>
                        </a:spcBef>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3pPr>
                      <a:lvl4pPr marL="1600200" indent="-228600">
                        <a:lnSpc>
                          <a:spcPct val="120000"/>
                        </a:lnSpc>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4pPr>
                      <a:lvl5pPr marL="2057400" indent="-228600">
                        <a:lnSpc>
                          <a:spcPct val="120000"/>
                        </a:lnSpc>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5pPr>
                      <a:lvl6pPr marL="2514600" indent="-228600" eaLnBrk="0" fontAlgn="base" hangingPunct="0">
                        <a:lnSpc>
                          <a:spcPct val="120000"/>
                        </a:lnSpc>
                        <a:spcBef>
                          <a:spcPct val="0"/>
                        </a:spcBef>
                        <a:spcAft>
                          <a:spcPct val="0"/>
                        </a:spcAft>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6pPr>
                      <a:lvl7pPr marL="2971800" indent="-228600" eaLnBrk="0" fontAlgn="base" hangingPunct="0">
                        <a:lnSpc>
                          <a:spcPct val="120000"/>
                        </a:lnSpc>
                        <a:spcBef>
                          <a:spcPct val="0"/>
                        </a:spcBef>
                        <a:spcAft>
                          <a:spcPct val="0"/>
                        </a:spcAft>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7pPr>
                      <a:lvl8pPr marL="3429000" indent="-228600" eaLnBrk="0" fontAlgn="base" hangingPunct="0">
                        <a:lnSpc>
                          <a:spcPct val="120000"/>
                        </a:lnSpc>
                        <a:spcBef>
                          <a:spcPct val="0"/>
                        </a:spcBef>
                        <a:spcAft>
                          <a:spcPct val="0"/>
                        </a:spcAft>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8pPr>
                      <a:lvl9pPr marL="3886200" indent="-228600" eaLnBrk="0" fontAlgn="base" hangingPunct="0">
                        <a:lnSpc>
                          <a:spcPct val="120000"/>
                        </a:lnSpc>
                        <a:spcBef>
                          <a:spcPct val="0"/>
                        </a:spcBef>
                        <a:spcAft>
                          <a:spcPct val="0"/>
                        </a:spcAft>
                        <a:buFont typeface="Trebuchet MS" panose="020B0603020202020204" pitchFamily="34" charset="0"/>
                        <a:tabLst>
                          <a:tab pos="111125" algn="l"/>
                        </a:tabLst>
                        <a:defRPr kumimoji="1" sz="1000">
                          <a:solidFill>
                            <a:schemeClr val="tx1"/>
                          </a:solidFill>
                          <a:latin typeface="Arial" panose="020B0604020202020204" pitchFamily="34" charset="0"/>
                          <a:ea typeface="맑은 고딕" panose="020B0503020000020004" pitchFamily="50" charset="-127"/>
                        </a:defRPr>
                      </a:lvl9pPr>
                    </a:lstStyle>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shall manage the cybersecurity activities for all projects in compliance with the Cybersecurity Regulations(UNECE WP.29, ISO/SAE 21434, and etc.).</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shall distribute the overall cybersecurity plan, organization-specific rules, and processes to Cybersecurity Manager.</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enable the implementation of the requirements of Cybersecurity Regulations; and</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support the execution of the corresponding activities.</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shall ensure the persons within the organization that are involved in cybersecurity have the competencies and awareness to fulfill their responsibilities.</a:t>
                      </a: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490400">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rPr>
                        <a:t>Cybersecurity Manager</a:t>
                      </a:r>
                      <a:endParaRPr kumimoji="1" lang="ko-KR"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Arial" panose="020B0604020202020204" pitchFamily="34" charset="0"/>
                      </a:endParaRP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shall manage the cybersecurity activities for the project in compliance with the CSMS standard.</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Review activities based on the Cybersecurity Plan to share them with OEM.</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If received any request to improve activity in compliance with OEM cybersecurity regulation, Project Cybersecurity Manage needs to clarify the request by OEM and request it to PL.</a:t>
                      </a:r>
                    </a:p>
                    <a:p>
                      <a:pPr marL="0" marR="0" lvl="0" indent="0" algn="l" defTabSz="914400" rtl="0" eaLnBrk="0" fontAlgn="base" latinLnBrk="0" hangingPunct="0">
                        <a:lnSpc>
                          <a:spcPct val="100000"/>
                        </a:lnSpc>
                        <a:spcBef>
                          <a:spcPct val="0"/>
                        </a:spcBef>
                        <a:spcAft>
                          <a:spcPct val="0"/>
                        </a:spcAft>
                        <a:buClrTx/>
                        <a:buSzPct val="100000"/>
                        <a:buFontTx/>
                        <a:buNone/>
                        <a:tabLst>
                          <a:tab pos="111125" algn="l"/>
                        </a:tabLst>
                        <a:defRPr/>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After complete to improve it, Cybersecurity Manager review improved activity and work-product and submit or present it to OEM. </a:t>
                      </a:r>
                    </a:p>
                    <a:p>
                      <a:pPr marL="0" marR="0" lvl="0" indent="0" algn="l" defTabSz="914400" rtl="0" eaLnBrk="0" fontAlgn="base" latinLnBrk="0" hangingPunct="0">
                        <a:lnSpc>
                          <a:spcPct val="100000"/>
                        </a:lnSpc>
                        <a:spcBef>
                          <a:spcPct val="0"/>
                        </a:spcBef>
                        <a:spcAft>
                          <a:spcPct val="0"/>
                        </a:spcAft>
                        <a:buClrTx/>
                        <a:buSzTx/>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establishes and updates the Cybersecurity Plan</a:t>
                      </a:r>
                      <a:r>
                        <a:rPr kumimoji="1" lang="en-US" altLang="ko-KR" sz="900" b="0" i="0" u="none" strike="noStrike" cap="none" normalizeH="0" baseline="3000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1)</a:t>
                      </a: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during the project development.</a:t>
                      </a:r>
                    </a:p>
                    <a:p>
                      <a:pPr marL="0" marR="0" lvl="0" indent="0" algn="l" defTabSz="914400" rtl="0" eaLnBrk="0" fontAlgn="base" latinLnBrk="0" hangingPunct="0">
                        <a:lnSpc>
                          <a:spcPct val="100000"/>
                        </a:lnSpc>
                        <a:spcBef>
                          <a:spcPct val="0"/>
                        </a:spcBef>
                        <a:spcAft>
                          <a:spcPct val="0"/>
                        </a:spcAft>
                        <a:buClrTx/>
                        <a:buSzTx/>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 Project Cybersecurity items(requirements, design, and test) must be included in the general SW Development Process and they shall be shared with related stakeholders.</a:t>
                      </a:r>
                    </a:p>
                    <a:p>
                      <a:pPr marL="0" marR="0" lvl="0" indent="0" algn="l" defTabSz="914400" rtl="0" eaLnBrk="0" fontAlgn="base" latinLnBrk="0" hangingPunct="0">
                        <a:lnSpc>
                          <a:spcPct val="100000"/>
                        </a:lnSpc>
                        <a:spcBef>
                          <a:spcPct val="0"/>
                        </a:spcBef>
                        <a:spcAft>
                          <a:spcPct val="0"/>
                        </a:spcAft>
                        <a:buClrTx/>
                        <a:buSzTx/>
                        <a:buFontTx/>
                        <a:buNone/>
                        <a:tabLst>
                          <a:tab pos="111125" algn="l"/>
                        </a:tabLst>
                      </a:pPr>
                      <a:r>
                        <a:rPr kumimoji="1" lang="en-US"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rPr>
                        <a:t>Cybersecurity Manager performs the meeting with OEM at the time agreed with OEM and presents the status of the cybersecurity to OEM.</a:t>
                      </a:r>
                      <a:endParaRPr kumimoji="1" lang="ko-KR" altLang="ko-KR" sz="900" b="0" i="0" u="none" strike="noStrike" cap="none" normalizeH="0" baseline="0" dirty="0" smtClean="0">
                        <a:ln>
                          <a:noFill/>
                        </a:ln>
                        <a:solidFill>
                          <a:schemeClr val="tx1"/>
                        </a:solidFill>
                        <a:effectLst/>
                        <a:latin typeface="Arial Narrow" panose="020B0606020202030204" pitchFamily="34" charset="0"/>
                        <a:ea typeface="맑은 고딕" panose="020B0503020000020004" pitchFamily="50" charset="-127"/>
                        <a:cs typeface="Courier New" panose="02070309020205020404" pitchFamily="49" charset="0"/>
                      </a:endParaRPr>
                    </a:p>
                  </a:txBody>
                  <a:tcPr marL="36001" marR="36001" marT="36008" marB="36008" anchor="ctr" horzOverflow="overflow">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22" name="TextBox 21"/>
          <p:cNvSpPr txBox="1"/>
          <p:nvPr/>
        </p:nvSpPr>
        <p:spPr>
          <a:xfrm>
            <a:off x="5817096" y="6597352"/>
            <a:ext cx="4014240" cy="230832"/>
          </a:xfrm>
          <a:prstGeom prst="rect">
            <a:avLst/>
          </a:prstGeom>
          <a:noFill/>
        </p:spPr>
        <p:txBody>
          <a:bodyPr wrap="none" rtlCol="0">
            <a:spAutoFit/>
          </a:bodyPr>
          <a:lstStyle/>
          <a:p>
            <a:pPr lvl="0" algn="l" eaLnBrk="0" latinLnBrk="0" hangingPunct="0">
              <a:tabLst>
                <a:tab pos="111125" algn="l"/>
              </a:tabLst>
            </a:pPr>
            <a:r>
              <a:rPr lang="en-US" altLang="ko-KR" sz="900" dirty="0" smtClean="0">
                <a:latin typeface="LG스마트체 Regular" panose="020B0600000101010101" pitchFamily="50" charset="-127"/>
                <a:ea typeface="LG스마트체 Regular" panose="020B0600000101010101" pitchFamily="50" charset="-127"/>
                <a:cs typeface="Courier New" panose="02070309020205020404" pitchFamily="49" charset="0"/>
              </a:rPr>
              <a:t>1) The </a:t>
            </a:r>
            <a:r>
              <a:rPr lang="en-US" altLang="ko-KR" sz="900" dirty="0">
                <a:latin typeface="LG스마트체 Regular" panose="020B0600000101010101" pitchFamily="50" charset="-127"/>
                <a:ea typeface="LG스마트체 Regular" panose="020B0600000101010101" pitchFamily="50" charset="-127"/>
                <a:cs typeface="Courier New" panose="02070309020205020404" pitchFamily="49" charset="0"/>
              </a:rPr>
              <a:t>Cybersecurity Plan can be included in the Project Management Plan</a:t>
            </a:r>
            <a:r>
              <a:rPr lang="en-US" altLang="ko-KR" sz="900" dirty="0" smtClean="0">
                <a:latin typeface="LG스마트체 Regular" panose="020B0600000101010101" pitchFamily="50" charset="-127"/>
                <a:ea typeface="LG스마트체 Regular" panose="020B0600000101010101" pitchFamily="50" charset="-127"/>
                <a:cs typeface="Courier New" panose="02070309020205020404" pitchFamily="49" charset="0"/>
              </a:rPr>
              <a:t>.</a:t>
            </a:r>
            <a:endParaRPr lang="en-US" altLang="ko-KR" sz="900" dirty="0">
              <a:latin typeface="LG스마트체 Regular" panose="020B0600000101010101" pitchFamily="50" charset="-127"/>
              <a:ea typeface="LG스마트체 Regular" panose="020B0600000101010101" pitchFamily="50" charset="-127"/>
              <a:cs typeface="Courier New" panose="02070309020205020404" pitchFamily="49" charset="0"/>
            </a:endParaRPr>
          </a:p>
        </p:txBody>
      </p:sp>
    </p:spTree>
    <p:extLst>
      <p:ext uri="{BB962C8B-B14F-4D97-AF65-F5344CB8AC3E}">
        <p14:creationId xmlns:p14="http://schemas.microsoft.com/office/powerpoint/2010/main" val="40602116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3</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Cybersecurity Development Detail Activities (1/2)</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12" name="표 111"/>
          <p:cNvGraphicFramePr>
            <a:graphicFrameLocks noGrp="1"/>
          </p:cNvGraphicFramePr>
          <p:nvPr>
            <p:extLst>
              <p:ext uri="{D42A27DB-BD31-4B8C-83A1-F6EECF244321}">
                <p14:modId xmlns:p14="http://schemas.microsoft.com/office/powerpoint/2010/main" val="3504899166"/>
              </p:ext>
            </p:extLst>
          </p:nvPr>
        </p:nvGraphicFramePr>
        <p:xfrm>
          <a:off x="89408" y="1089487"/>
          <a:ext cx="9616121" cy="5575540"/>
        </p:xfrm>
        <a:graphic>
          <a:graphicData uri="http://schemas.openxmlformats.org/drawingml/2006/table">
            <a:tbl>
              <a:tblPr firstRow="1" bandRow="1">
                <a:tableStyleId>{5C22544A-7EE6-4342-B048-85BDC9FD1C3A}</a:tableStyleId>
              </a:tblPr>
              <a:tblGrid>
                <a:gridCol w="1124921">
                  <a:extLst>
                    <a:ext uri="{9D8B030D-6E8A-4147-A177-3AD203B41FA5}">
                      <a16:colId xmlns="" xmlns:a16="http://schemas.microsoft.com/office/drawing/2014/main" val="20000"/>
                    </a:ext>
                  </a:extLst>
                </a:gridCol>
                <a:gridCol w="1150486">
                  <a:extLst>
                    <a:ext uri="{9D8B030D-6E8A-4147-A177-3AD203B41FA5}">
                      <a16:colId xmlns="" xmlns:a16="http://schemas.microsoft.com/office/drawing/2014/main" val="20001"/>
                    </a:ext>
                  </a:extLst>
                </a:gridCol>
                <a:gridCol w="1361152">
                  <a:extLst>
                    <a:ext uri="{9D8B030D-6E8A-4147-A177-3AD203B41FA5}">
                      <a16:colId xmlns="" xmlns:a16="http://schemas.microsoft.com/office/drawing/2014/main" val="20002"/>
                    </a:ext>
                  </a:extLst>
                </a:gridCol>
                <a:gridCol w="1361152">
                  <a:extLst>
                    <a:ext uri="{9D8B030D-6E8A-4147-A177-3AD203B41FA5}">
                      <a16:colId xmlns="" xmlns:a16="http://schemas.microsoft.com/office/drawing/2014/main" val="20003"/>
                    </a:ext>
                  </a:extLst>
                </a:gridCol>
                <a:gridCol w="1103385">
                  <a:extLst>
                    <a:ext uri="{9D8B030D-6E8A-4147-A177-3AD203B41FA5}">
                      <a16:colId xmlns="" xmlns:a16="http://schemas.microsoft.com/office/drawing/2014/main" val="20004"/>
                    </a:ext>
                  </a:extLst>
                </a:gridCol>
                <a:gridCol w="1170971">
                  <a:extLst>
                    <a:ext uri="{9D8B030D-6E8A-4147-A177-3AD203B41FA5}">
                      <a16:colId xmlns="" xmlns:a16="http://schemas.microsoft.com/office/drawing/2014/main" val="20005"/>
                    </a:ext>
                  </a:extLst>
                </a:gridCol>
                <a:gridCol w="1097785">
                  <a:extLst>
                    <a:ext uri="{9D8B030D-6E8A-4147-A177-3AD203B41FA5}">
                      <a16:colId xmlns="" xmlns:a16="http://schemas.microsoft.com/office/drawing/2014/main" val="20006"/>
                    </a:ext>
                  </a:extLst>
                </a:gridCol>
                <a:gridCol w="1246269">
                  <a:extLst>
                    <a:ext uri="{9D8B030D-6E8A-4147-A177-3AD203B41FA5}">
                      <a16:colId xmlns="" xmlns:a16="http://schemas.microsoft.com/office/drawing/2014/main" val="20007"/>
                    </a:ext>
                  </a:extLst>
                </a:gridCol>
              </a:tblGrid>
              <a:tr h="323289">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Category</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12700" cmpd="sng">
                      <a:noFill/>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Cyber Security Development</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SW Engineering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(SW Architect Unit)</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SW Engineering</a:t>
                      </a:r>
                    </a:p>
                    <a:p>
                      <a:pPr algn="ctr" latinLnBrk="1"/>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(Engineering</a:t>
                      </a:r>
                      <a:r>
                        <a:rPr lang="en-US" altLang="ko-KR" sz="600" b="1" baseline="0" dirty="0" smtClean="0">
                          <a:solidFill>
                            <a:schemeClr val="tx1"/>
                          </a:solidFill>
                          <a:latin typeface="LG스마트체 Regular" panose="020B0600000101010101" pitchFamily="50" charset="-127"/>
                          <a:ea typeface="LG스마트체 Regular" panose="020B0600000101010101" pitchFamily="50" charset="-127"/>
                        </a:rPr>
                        <a:t> System</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rgbClr val="FF0000"/>
                          </a:solidFill>
                          <a:latin typeface="LG스마트체 Regular" panose="020B0600000101010101" pitchFamily="50" charset="-127"/>
                          <a:ea typeface="LG스마트체 Regular" panose="020B0600000101010101" pitchFamily="50" charset="-127"/>
                        </a:rPr>
                        <a:t>PL</a:t>
                      </a: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rgbClr val="FF0000"/>
                          </a:solidFill>
                          <a:latin typeface="LG스마트체 Regular" panose="020B0600000101010101" pitchFamily="50" charset="-127"/>
                          <a:ea typeface="LG스마트체 Regular" panose="020B0600000101010101" pitchFamily="50" charset="-127"/>
                        </a:rPr>
                        <a:t>DEV</a:t>
                      </a:r>
                    </a:p>
                    <a:p>
                      <a:pPr algn="ctr" latinLnBrk="1"/>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(SW/HW Developer)</a:t>
                      </a:r>
                      <a:endParaRPr lang="ko-KR" altLang="en-US" sz="6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Verification</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r h="2563370">
                <a:tc>
                  <a:txBody>
                    <a:bodyPr/>
                    <a:lstStyle/>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(System/SW)</a:t>
                      </a:r>
                    </a:p>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Requirements</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12700" cmpd="sng">
                      <a:noFill/>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563370">
                <a:tc>
                  <a:txBody>
                    <a:bodyPr/>
                    <a:lstStyle/>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Design</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12700" cmpd="sng">
                      <a:noFill/>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113" name="TextBox 112"/>
          <p:cNvSpPr txBox="1"/>
          <p:nvPr/>
        </p:nvSpPr>
        <p:spPr>
          <a:xfrm>
            <a:off x="1313544" y="1616061"/>
            <a:ext cx="981194"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Customer</a:t>
            </a:r>
            <a:br>
              <a:rPr lang="en-US" altLang="ko-KR" sz="800" b="0" dirty="0" smtClean="0">
                <a:latin typeface="LG스마트체 Regular" panose="020B0600000101010101" pitchFamily="50" charset="-127"/>
                <a:ea typeface="LG스마트체 Regular" panose="020B0600000101010101" pitchFamily="50" charset="-127"/>
              </a:rPr>
            </a:br>
            <a:r>
              <a:rPr lang="en-US" altLang="ko-KR" sz="800" b="0" dirty="0" smtClean="0">
                <a:latin typeface="LG스마트체 Regular" panose="020B0600000101010101" pitchFamily="50" charset="-127"/>
                <a:ea typeface="LG스마트체 Regular" panose="020B0600000101010101" pitchFamily="50" charset="-127"/>
              </a:rPr>
              <a:t>Requirement</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15" name="TextBox 114"/>
          <p:cNvSpPr txBox="1"/>
          <p:nvPr/>
        </p:nvSpPr>
        <p:spPr>
          <a:xfrm>
            <a:off x="7384254" y="5275829"/>
            <a:ext cx="100894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SW design</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24" name="TextBox 123"/>
          <p:cNvSpPr txBox="1"/>
          <p:nvPr/>
        </p:nvSpPr>
        <p:spPr>
          <a:xfrm>
            <a:off x="1313544" y="5962533"/>
            <a:ext cx="98762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SW Design Review</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26" name="TextBox 125"/>
          <p:cNvSpPr txBox="1"/>
          <p:nvPr/>
        </p:nvSpPr>
        <p:spPr>
          <a:xfrm>
            <a:off x="2518182" y="3376704"/>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Cybersecurity Plan </a:t>
            </a:r>
          </a:p>
        </p:txBody>
      </p:sp>
      <p:sp>
        <p:nvSpPr>
          <p:cNvPr id="128" name="TextBox 127"/>
          <p:cNvSpPr txBox="1"/>
          <p:nvPr/>
        </p:nvSpPr>
        <p:spPr>
          <a:xfrm>
            <a:off x="2518123" y="2512608"/>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Requirement</a:t>
            </a:r>
          </a:p>
          <a:p>
            <a:pPr algn="ctr"/>
            <a:r>
              <a:rPr lang="en-US" altLang="ko-KR" dirty="0" smtClean="0"/>
              <a:t>Management</a:t>
            </a:r>
            <a:endParaRPr lang="ko-KR" altLang="en-US" dirty="0"/>
          </a:p>
        </p:txBody>
      </p:sp>
      <p:sp>
        <p:nvSpPr>
          <p:cNvPr id="129" name="TextBox 128"/>
          <p:cNvSpPr txBox="1"/>
          <p:nvPr/>
        </p:nvSpPr>
        <p:spPr>
          <a:xfrm>
            <a:off x="6325637" y="2512608"/>
            <a:ext cx="93365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smtClean="0"/>
              <a:t>SW Requirement</a:t>
            </a:r>
          </a:p>
          <a:p>
            <a:r>
              <a:rPr lang="en-US" altLang="ko-KR" sz="800" dirty="0" smtClean="0"/>
              <a:t>Management</a:t>
            </a:r>
            <a:endParaRPr lang="ko-KR" altLang="en-US" sz="800" dirty="0"/>
          </a:p>
        </p:txBody>
      </p:sp>
      <p:sp>
        <p:nvSpPr>
          <p:cNvPr id="130" name="TextBox 129"/>
          <p:cNvSpPr txBox="1"/>
          <p:nvPr/>
        </p:nvSpPr>
        <p:spPr>
          <a:xfrm>
            <a:off x="2518182" y="5968992"/>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SW Design</a:t>
            </a:r>
          </a:p>
          <a:p>
            <a:pPr algn="ctr"/>
            <a:r>
              <a:rPr lang="en-US" altLang="ko-KR" dirty="0"/>
              <a:t>Management</a:t>
            </a:r>
            <a:endParaRPr lang="ko-KR" altLang="en-US" dirty="0"/>
          </a:p>
        </p:txBody>
      </p:sp>
      <p:cxnSp>
        <p:nvCxnSpPr>
          <p:cNvPr id="137" name="직선 화살표 연결선 136"/>
          <p:cNvCxnSpPr>
            <a:stCxn id="126" idx="1"/>
            <a:endCxn id="138" idx="3"/>
          </p:cNvCxnSpPr>
          <p:nvPr/>
        </p:nvCxnSpPr>
        <p:spPr>
          <a:xfrm flipH="1">
            <a:off x="2265512" y="3474860"/>
            <a:ext cx="252670"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1313545" y="3376704"/>
            <a:ext cx="951967"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Cybersecurity Plan </a:t>
            </a:r>
          </a:p>
          <a:p>
            <a:pPr algn="ctr"/>
            <a:r>
              <a:rPr lang="en-US" altLang="ko-KR" sz="800" dirty="0" smtClean="0">
                <a:latin typeface="LG스마트체 Regular" panose="020B0600000101010101" pitchFamily="50" charset="-127"/>
                <a:ea typeface="LG스마트체 Regular" panose="020B0600000101010101" pitchFamily="50" charset="-127"/>
              </a:rPr>
              <a:t>Review</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44" name="TextBox 143"/>
          <p:cNvSpPr txBox="1"/>
          <p:nvPr/>
        </p:nvSpPr>
        <p:spPr>
          <a:xfrm>
            <a:off x="7441177" y="2189918"/>
            <a:ext cx="98011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a:t>Requirement</a:t>
            </a:r>
          </a:p>
          <a:p>
            <a:r>
              <a:rPr lang="en-US" altLang="ko-KR" sz="800" dirty="0"/>
              <a:t>Specification</a:t>
            </a:r>
            <a:endParaRPr lang="ko-KR" altLang="en-US" sz="800" dirty="0"/>
          </a:p>
        </p:txBody>
      </p:sp>
      <p:sp>
        <p:nvSpPr>
          <p:cNvPr id="145" name="TextBox 144"/>
          <p:cNvSpPr txBox="1"/>
          <p:nvPr/>
        </p:nvSpPr>
        <p:spPr>
          <a:xfrm>
            <a:off x="7439433" y="1834259"/>
            <a:ext cx="98185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Security Requirement</a:t>
            </a:r>
          </a:p>
          <a:p>
            <a:pPr algn="ctr"/>
            <a:r>
              <a:rPr lang="en-US" altLang="ko-KR" sz="800" b="0" dirty="0" smtClean="0">
                <a:latin typeface="LG스마트체 Regular" panose="020B0600000101010101" pitchFamily="50" charset="-127"/>
                <a:ea typeface="LG스마트체 Regular" panose="020B0600000101010101" pitchFamily="50" charset="-127"/>
              </a:rPr>
              <a:t>Analysis</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55" name="꺾인 연결선 154"/>
          <p:cNvCxnSpPr>
            <a:stCxn id="144" idx="2"/>
            <a:endCxn id="129" idx="3"/>
          </p:cNvCxnSpPr>
          <p:nvPr/>
        </p:nvCxnSpPr>
        <p:spPr>
          <a:xfrm rot="5400000">
            <a:off x="7482995" y="2162526"/>
            <a:ext cx="224534" cy="671943"/>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p:cNvCxnSpPr>
            <a:stCxn id="238" idx="3"/>
            <a:endCxn id="115" idx="1"/>
          </p:cNvCxnSpPr>
          <p:nvPr/>
        </p:nvCxnSpPr>
        <p:spPr>
          <a:xfrm>
            <a:off x="3584788" y="5373963"/>
            <a:ext cx="3799466" cy="2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2518123" y="1915430"/>
            <a:ext cx="1066725" cy="382556"/>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r>
              <a:rPr lang="en-US" altLang="ko-KR" sz="800" dirty="0"/>
              <a:t>Cybersecurity </a:t>
            </a:r>
            <a:endParaRPr lang="en-US" altLang="ko-KR" sz="800" dirty="0" smtClean="0"/>
          </a:p>
          <a:p>
            <a:r>
              <a:rPr lang="en-US" altLang="ko-KR" sz="800" dirty="0" smtClean="0"/>
              <a:t>Requirement Analysis &amp; </a:t>
            </a:r>
          </a:p>
          <a:p>
            <a:r>
              <a:rPr lang="en-US" altLang="ko-KR" sz="800" dirty="0" smtClean="0"/>
              <a:t>Cybersecurity</a:t>
            </a:r>
            <a:r>
              <a:rPr lang="en-US" altLang="ko-KR" sz="800" dirty="0"/>
              <a:t> </a:t>
            </a:r>
            <a:r>
              <a:rPr lang="en-US" altLang="ko-KR" sz="800" dirty="0" smtClean="0"/>
              <a:t>TARA</a:t>
            </a:r>
            <a:endParaRPr lang="ko-KR" altLang="en-US" sz="800" dirty="0"/>
          </a:p>
        </p:txBody>
      </p:sp>
      <p:sp>
        <p:nvSpPr>
          <p:cNvPr id="189" name="TextBox 188"/>
          <p:cNvSpPr txBox="1"/>
          <p:nvPr/>
        </p:nvSpPr>
        <p:spPr>
          <a:xfrm>
            <a:off x="2537130" y="3808752"/>
            <a:ext cx="1028711"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solidFill>
                  <a:srgbClr val="C00000"/>
                </a:solidFill>
                <a:latin typeface="LG스마트체 Regular" panose="020B0600000101010101" pitchFamily="50" charset="-127"/>
                <a:ea typeface="LG스마트체 Regular" panose="020B0600000101010101" pitchFamily="50" charset="-127"/>
              </a:defRPr>
            </a:lvl1pPr>
          </a:lstStyle>
          <a:p>
            <a:r>
              <a:rPr lang="en-US" altLang="ko-KR" sz="800" dirty="0"/>
              <a:t>Cybersecurity </a:t>
            </a:r>
            <a:r>
              <a:rPr lang="en-US" altLang="ko-KR" sz="800" dirty="0" smtClean="0"/>
              <a:t>Plan</a:t>
            </a:r>
          </a:p>
          <a:p>
            <a:r>
              <a:rPr lang="en-US" altLang="ko-KR" sz="800" dirty="0" smtClean="0"/>
              <a:t>Confirmation</a:t>
            </a:r>
            <a:endParaRPr lang="en-US" altLang="ko-KR" sz="800" dirty="0"/>
          </a:p>
        </p:txBody>
      </p:sp>
      <p:cxnSp>
        <p:nvCxnSpPr>
          <p:cNvPr id="200" name="직선 화살표 연결선 199"/>
          <p:cNvCxnSpPr>
            <a:stCxn id="115" idx="2"/>
            <a:endCxn id="204" idx="0"/>
          </p:cNvCxnSpPr>
          <p:nvPr/>
        </p:nvCxnSpPr>
        <p:spPr>
          <a:xfrm>
            <a:off x="7888726" y="5472141"/>
            <a:ext cx="0" cy="203677"/>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직선 화살표 연결선 207"/>
          <p:cNvCxnSpPr>
            <a:stCxn id="130" idx="1"/>
            <a:endCxn id="124" idx="3"/>
          </p:cNvCxnSpPr>
          <p:nvPr/>
        </p:nvCxnSpPr>
        <p:spPr>
          <a:xfrm flipH="1" flipV="1">
            <a:off x="2301166" y="6060689"/>
            <a:ext cx="217016" cy="645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1313545" y="2512608"/>
            <a:ext cx="951967"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dirty="0" smtClean="0">
                <a:latin typeface="LG스마트체 Regular" panose="020B0600000101010101" pitchFamily="50" charset="-127"/>
                <a:ea typeface="LG스마트체 Regular" panose="020B0600000101010101" pitchFamily="50" charset="-127"/>
              </a:rPr>
              <a:t>Requirement</a:t>
            </a:r>
          </a:p>
          <a:p>
            <a:pPr algn="ctr"/>
            <a:r>
              <a:rPr lang="en-US" altLang="ko-KR" sz="800" b="0" dirty="0" smtClean="0">
                <a:latin typeface="LG스마트체 Regular" panose="020B0600000101010101" pitchFamily="50" charset="-127"/>
                <a:ea typeface="LG스마트체 Regular" panose="020B0600000101010101" pitchFamily="50" charset="-127"/>
              </a:rPr>
              <a:t>Confirmation</a:t>
            </a:r>
          </a:p>
        </p:txBody>
      </p:sp>
      <p:cxnSp>
        <p:nvCxnSpPr>
          <p:cNvPr id="214" name="직선 화살표 연결선 213"/>
          <p:cNvCxnSpPr>
            <a:stCxn id="128" idx="1"/>
            <a:endCxn id="213" idx="3"/>
          </p:cNvCxnSpPr>
          <p:nvPr/>
        </p:nvCxnSpPr>
        <p:spPr>
          <a:xfrm flipH="1">
            <a:off x="2265512" y="2610764"/>
            <a:ext cx="252611"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5" name="직사각형 214"/>
          <p:cNvSpPr/>
          <p:nvPr/>
        </p:nvSpPr>
        <p:spPr>
          <a:xfrm>
            <a:off x="4902198" y="1429710"/>
            <a:ext cx="1482534"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Requirement Engineering Unit</a:t>
            </a:r>
          </a:p>
        </p:txBody>
      </p:sp>
      <p:sp>
        <p:nvSpPr>
          <p:cNvPr id="217" name="TextBox 216"/>
          <p:cNvSpPr txBox="1"/>
          <p:nvPr/>
        </p:nvSpPr>
        <p:spPr>
          <a:xfrm>
            <a:off x="8663737" y="784416"/>
            <a:ext cx="1066725"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solidFill>
                  <a:srgbClr val="C00000"/>
                </a:solidFill>
                <a:latin typeface="LG스마트체 Regular" panose="020B0600000101010101" pitchFamily="50" charset="-127"/>
                <a:ea typeface="LG스마트체 Regular" panose="020B0600000101010101" pitchFamily="50" charset="-127"/>
              </a:rPr>
              <a:t>Confirmation</a:t>
            </a:r>
            <a:br>
              <a:rPr lang="en-US" altLang="ko-KR" sz="800" b="0" dirty="0" smtClean="0">
                <a:solidFill>
                  <a:srgbClr val="C00000"/>
                </a:solidFill>
                <a:latin typeface="LG스마트체 Regular" panose="020B0600000101010101" pitchFamily="50" charset="-127"/>
                <a:ea typeface="LG스마트체 Regular" panose="020B0600000101010101" pitchFamily="50" charset="-127"/>
              </a:rPr>
            </a:br>
            <a:r>
              <a:rPr lang="en-US" altLang="ko-KR" sz="800" b="0" dirty="0" smtClean="0">
                <a:solidFill>
                  <a:srgbClr val="C00000"/>
                </a:solidFill>
                <a:latin typeface="LG스마트체 Regular" panose="020B0600000101010101" pitchFamily="50" charset="-127"/>
                <a:ea typeface="LG스마트체 Regular" panose="020B0600000101010101" pitchFamily="50" charset="-127"/>
              </a:rPr>
              <a:t>(Assessment)</a:t>
            </a:r>
            <a:endParaRPr lang="ko-KR" altLang="en-US" sz="800" b="0" dirty="0">
              <a:solidFill>
                <a:srgbClr val="C00000"/>
              </a:solidFill>
              <a:latin typeface="LG스마트체 Regular" panose="020B0600000101010101" pitchFamily="50" charset="-127"/>
              <a:ea typeface="LG스마트체 Regular" panose="020B0600000101010101" pitchFamily="50" charset="-127"/>
            </a:endParaRPr>
          </a:p>
        </p:txBody>
      </p:sp>
      <p:sp>
        <p:nvSpPr>
          <p:cNvPr id="220" name="TextBox 219"/>
          <p:cNvSpPr txBox="1"/>
          <p:nvPr/>
        </p:nvSpPr>
        <p:spPr>
          <a:xfrm>
            <a:off x="7558683" y="784416"/>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r>
              <a:rPr lang="en-US" altLang="ko-KR" dirty="0" smtClean="0"/>
              <a:t>Activities</a:t>
            </a:r>
            <a:endParaRPr lang="ko-KR" altLang="en-US" dirty="0"/>
          </a:p>
        </p:txBody>
      </p:sp>
      <p:sp>
        <p:nvSpPr>
          <p:cNvPr id="221" name="TextBox 220"/>
          <p:cNvSpPr txBox="1"/>
          <p:nvPr/>
        </p:nvSpPr>
        <p:spPr>
          <a:xfrm>
            <a:off x="2537130" y="6329032"/>
            <a:ext cx="1028711"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solidFill>
                  <a:srgbClr val="C00000"/>
                </a:solidFill>
                <a:latin typeface="LG스마트체 Regular" panose="020B0600000101010101" pitchFamily="50" charset="-127"/>
                <a:ea typeface="LG스마트체 Regular" panose="020B0600000101010101" pitchFamily="50" charset="-127"/>
              </a:defRPr>
            </a:lvl1pPr>
          </a:lstStyle>
          <a:p>
            <a:r>
              <a:rPr lang="en-US" altLang="ko-KR" sz="800" dirty="0" smtClean="0"/>
              <a:t>SW Design</a:t>
            </a:r>
          </a:p>
          <a:p>
            <a:r>
              <a:rPr lang="en-US" altLang="ko-KR" sz="800" dirty="0" smtClean="0"/>
              <a:t> Review / Confirmation</a:t>
            </a:r>
            <a:endParaRPr lang="en-US" altLang="ko-KR" sz="800" dirty="0"/>
          </a:p>
        </p:txBody>
      </p:sp>
      <p:sp>
        <p:nvSpPr>
          <p:cNvPr id="224" name="TextBox 223"/>
          <p:cNvSpPr txBox="1"/>
          <p:nvPr/>
        </p:nvSpPr>
        <p:spPr>
          <a:xfrm>
            <a:off x="2537130" y="3016664"/>
            <a:ext cx="1028711"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solidFill>
                  <a:srgbClr val="C00000"/>
                </a:solidFill>
                <a:latin typeface="LG스마트체 Regular" panose="020B0600000101010101" pitchFamily="50" charset="-127"/>
                <a:ea typeface="LG스마트체 Regular" panose="020B0600000101010101" pitchFamily="50" charset="-127"/>
              </a:defRPr>
            </a:lvl1pPr>
          </a:lstStyle>
          <a:p>
            <a:r>
              <a:rPr lang="en-US" altLang="ko-KR" sz="800" dirty="0" smtClean="0"/>
              <a:t>Requirement</a:t>
            </a:r>
          </a:p>
          <a:p>
            <a:r>
              <a:rPr lang="en-US" altLang="ko-KR" sz="800" dirty="0" smtClean="0"/>
              <a:t>Review / Confirmation</a:t>
            </a:r>
            <a:endParaRPr lang="en-US" altLang="ko-KR" sz="800" dirty="0"/>
          </a:p>
        </p:txBody>
      </p:sp>
      <p:cxnSp>
        <p:nvCxnSpPr>
          <p:cNvPr id="148" name="꺾인 연결선 147"/>
          <p:cNvCxnSpPr>
            <a:stCxn id="129" idx="2"/>
            <a:endCxn id="227" idx="3"/>
          </p:cNvCxnSpPr>
          <p:nvPr/>
        </p:nvCxnSpPr>
        <p:spPr>
          <a:xfrm rot="5400000">
            <a:off x="6202291" y="2576433"/>
            <a:ext cx="457687" cy="722661"/>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5190195" y="1616061"/>
            <a:ext cx="879608"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a:t>Customer Requirement</a:t>
            </a:r>
          </a:p>
          <a:p>
            <a:r>
              <a:rPr lang="en-US" altLang="ko-KR" sz="800" dirty="0"/>
              <a:t>Management</a:t>
            </a:r>
            <a:endParaRPr lang="ko-KR" altLang="en-US" sz="800" dirty="0"/>
          </a:p>
        </p:txBody>
      </p:sp>
      <p:cxnSp>
        <p:nvCxnSpPr>
          <p:cNvPr id="4" name="직선 화살표 연결선 3"/>
          <p:cNvCxnSpPr>
            <a:stCxn id="113" idx="3"/>
            <a:endCxn id="118" idx="1"/>
          </p:cNvCxnSpPr>
          <p:nvPr/>
        </p:nvCxnSpPr>
        <p:spPr>
          <a:xfrm>
            <a:off x="2294738" y="1714217"/>
            <a:ext cx="2895457"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직사각형 145"/>
          <p:cNvSpPr/>
          <p:nvPr/>
        </p:nvSpPr>
        <p:spPr>
          <a:xfrm>
            <a:off x="2242093" y="1743141"/>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a:t>
            </a:r>
          </a:p>
        </p:txBody>
      </p:sp>
      <p:sp>
        <p:nvSpPr>
          <p:cNvPr id="188" name="직사각형 187"/>
          <p:cNvSpPr/>
          <p:nvPr/>
        </p:nvSpPr>
        <p:spPr>
          <a:xfrm>
            <a:off x="2160553" y="2725470"/>
            <a:ext cx="1793866" cy="415498"/>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 (Review)</a:t>
            </a:r>
            <a:br>
              <a:rPr lang="en-US" altLang="ko-KR" sz="700" b="0" dirty="0" smtClean="0">
                <a:solidFill>
                  <a:srgbClr val="006600"/>
                </a:solidFill>
                <a:latin typeface="LG스마트체 Regular" panose="020B0600000101010101" pitchFamily="50" charset="-127"/>
                <a:ea typeface="LG스마트체 Regular" panose="020B0600000101010101" pitchFamily="50" charset="-127"/>
              </a:rPr>
            </a:br>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Assessor (Confirmation)</a:t>
            </a:r>
          </a:p>
        </p:txBody>
      </p:sp>
      <p:cxnSp>
        <p:nvCxnSpPr>
          <p:cNvPr id="199" name="직선 화살표 연결선 198"/>
          <p:cNvCxnSpPr>
            <a:stCxn id="224" idx="0"/>
            <a:endCxn id="128" idx="2"/>
          </p:cNvCxnSpPr>
          <p:nvPr/>
        </p:nvCxnSpPr>
        <p:spPr>
          <a:xfrm flipV="1">
            <a:off x="3051486" y="2708920"/>
            <a:ext cx="0" cy="30774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200"/>
          <p:cNvCxnSpPr>
            <a:stCxn id="189" idx="0"/>
            <a:endCxn id="126" idx="2"/>
          </p:cNvCxnSpPr>
          <p:nvPr/>
        </p:nvCxnSpPr>
        <p:spPr>
          <a:xfrm flipH="1" flipV="1">
            <a:off x="3051485" y="3573016"/>
            <a:ext cx="1" cy="23573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2" name="직사각형 201"/>
          <p:cNvSpPr/>
          <p:nvPr/>
        </p:nvSpPr>
        <p:spPr>
          <a:xfrm>
            <a:off x="2242093" y="3588985"/>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Assessor</a:t>
            </a:r>
          </a:p>
        </p:txBody>
      </p:sp>
      <p:sp>
        <p:nvSpPr>
          <p:cNvPr id="211" name="TextBox 210"/>
          <p:cNvSpPr txBox="1"/>
          <p:nvPr/>
        </p:nvSpPr>
        <p:spPr>
          <a:xfrm>
            <a:off x="2518123" y="4668576"/>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pPr algn="ctr"/>
            <a:r>
              <a:rPr lang="en-US" altLang="ko-KR" sz="800" dirty="0" smtClean="0"/>
              <a:t>Update</a:t>
            </a:r>
            <a:r>
              <a:rPr lang="en-US" altLang="ko-KR" sz="800" dirty="0"/>
              <a:t> </a:t>
            </a:r>
            <a:r>
              <a:rPr lang="en-US" altLang="ko-KR" sz="800" dirty="0" smtClean="0"/>
              <a:t>TARA</a:t>
            </a:r>
          </a:p>
          <a:p>
            <a:pPr algn="ctr"/>
            <a:r>
              <a:rPr lang="en-US" altLang="ko-KR" sz="800" dirty="0" smtClean="0"/>
              <a:t>Guide</a:t>
            </a:r>
            <a:endParaRPr lang="ko-KR" altLang="en-US" sz="800" dirty="0"/>
          </a:p>
        </p:txBody>
      </p:sp>
      <p:sp>
        <p:nvSpPr>
          <p:cNvPr id="212" name="직사각형 211"/>
          <p:cNvSpPr/>
          <p:nvPr/>
        </p:nvSpPr>
        <p:spPr>
          <a:xfrm>
            <a:off x="2242093" y="4487914"/>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a:t>
            </a:r>
          </a:p>
        </p:txBody>
      </p:sp>
      <p:sp>
        <p:nvSpPr>
          <p:cNvPr id="227" name="TextBox 226"/>
          <p:cNvSpPr txBox="1"/>
          <p:nvPr/>
        </p:nvSpPr>
        <p:spPr>
          <a:xfrm>
            <a:off x="5190195" y="3047838"/>
            <a:ext cx="879608" cy="237537"/>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smtClean="0"/>
              <a:t>Requirement</a:t>
            </a:r>
          </a:p>
          <a:p>
            <a:r>
              <a:rPr lang="en-US" altLang="ko-KR" sz="800" dirty="0" smtClean="0"/>
              <a:t>Verification Review</a:t>
            </a:r>
            <a:endParaRPr lang="ko-KR" altLang="en-US" sz="800" dirty="0"/>
          </a:p>
        </p:txBody>
      </p:sp>
      <p:sp>
        <p:nvSpPr>
          <p:cNvPr id="229" name="직사각형 228"/>
          <p:cNvSpPr/>
          <p:nvPr/>
        </p:nvSpPr>
        <p:spPr>
          <a:xfrm>
            <a:off x="4902198" y="2852936"/>
            <a:ext cx="1482534"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Requirement Engineering Unit</a:t>
            </a:r>
          </a:p>
        </p:txBody>
      </p:sp>
      <p:sp>
        <p:nvSpPr>
          <p:cNvPr id="237" name="TextBox 236"/>
          <p:cNvSpPr txBox="1"/>
          <p:nvPr/>
        </p:nvSpPr>
        <p:spPr>
          <a:xfrm>
            <a:off x="7384254" y="4338209"/>
            <a:ext cx="100894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System design</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238" name="TextBox 237"/>
          <p:cNvSpPr txBox="1"/>
          <p:nvPr/>
        </p:nvSpPr>
        <p:spPr>
          <a:xfrm>
            <a:off x="2518182" y="5275807"/>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r>
              <a:rPr lang="en-US" altLang="ko-KR" dirty="0"/>
              <a:t>Cybersecurity </a:t>
            </a:r>
            <a:r>
              <a:rPr lang="en-US" altLang="ko-KR" dirty="0" smtClean="0"/>
              <a:t>SW</a:t>
            </a:r>
          </a:p>
          <a:p>
            <a:r>
              <a:rPr lang="en-US" altLang="ko-KR" dirty="0" smtClean="0"/>
              <a:t>Design </a:t>
            </a:r>
            <a:r>
              <a:rPr lang="en-US" altLang="ko-KR" dirty="0"/>
              <a:t>Guide</a:t>
            </a:r>
            <a:endParaRPr lang="ko-KR" altLang="en-US" dirty="0"/>
          </a:p>
        </p:txBody>
      </p:sp>
      <p:cxnSp>
        <p:nvCxnSpPr>
          <p:cNvPr id="241" name="꺾인 연결선 240"/>
          <p:cNvCxnSpPr>
            <a:stCxn id="92" idx="3"/>
            <a:endCxn id="237" idx="0"/>
          </p:cNvCxnSpPr>
          <p:nvPr/>
        </p:nvCxnSpPr>
        <p:spPr>
          <a:xfrm>
            <a:off x="3584848" y="4266948"/>
            <a:ext cx="4303878" cy="71261"/>
          </a:xfrm>
          <a:prstGeom prst="bentConnector2">
            <a:avLst/>
          </a:prstGeom>
          <a:ln w="31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a:stCxn id="237" idx="2"/>
            <a:endCxn id="243" idx="0"/>
          </p:cNvCxnSpPr>
          <p:nvPr/>
        </p:nvCxnSpPr>
        <p:spPr>
          <a:xfrm>
            <a:off x="7888726" y="4534521"/>
            <a:ext cx="0" cy="133185"/>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518123" y="5676688"/>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pPr algn="ctr"/>
            <a:r>
              <a:rPr lang="en-US" altLang="ko-KR" sz="800" dirty="0" smtClean="0"/>
              <a:t>Update</a:t>
            </a:r>
            <a:r>
              <a:rPr lang="en-US" altLang="ko-KR" sz="800" dirty="0"/>
              <a:t> </a:t>
            </a:r>
            <a:r>
              <a:rPr lang="en-US" altLang="ko-KR" sz="800" dirty="0" smtClean="0"/>
              <a:t>TARA</a:t>
            </a:r>
          </a:p>
          <a:p>
            <a:pPr algn="ctr"/>
            <a:r>
              <a:rPr lang="en-US" altLang="ko-KR" sz="800" dirty="0" smtClean="0"/>
              <a:t>Guide</a:t>
            </a:r>
            <a:endParaRPr lang="ko-KR" altLang="en-US" sz="800" dirty="0"/>
          </a:p>
        </p:txBody>
      </p:sp>
      <p:sp>
        <p:nvSpPr>
          <p:cNvPr id="247" name="직사각형 246"/>
          <p:cNvSpPr/>
          <p:nvPr/>
        </p:nvSpPr>
        <p:spPr>
          <a:xfrm>
            <a:off x="2242093" y="5495061"/>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a:t>
            </a:r>
          </a:p>
        </p:txBody>
      </p:sp>
      <p:cxnSp>
        <p:nvCxnSpPr>
          <p:cNvPr id="248" name="직선 화살표 연결선 247"/>
          <p:cNvCxnSpPr>
            <a:stCxn id="211" idx="3"/>
            <a:endCxn id="243" idx="1"/>
          </p:cNvCxnSpPr>
          <p:nvPr/>
        </p:nvCxnSpPr>
        <p:spPr>
          <a:xfrm flipV="1">
            <a:off x="3584848" y="4765862"/>
            <a:ext cx="3799406" cy="8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직선 화살표 연결선 248"/>
          <p:cNvCxnSpPr>
            <a:stCxn id="246" idx="3"/>
            <a:endCxn id="204" idx="1"/>
          </p:cNvCxnSpPr>
          <p:nvPr/>
        </p:nvCxnSpPr>
        <p:spPr>
          <a:xfrm flipV="1">
            <a:off x="3584848" y="5773974"/>
            <a:ext cx="3799406" cy="8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꺾인 연결선 256"/>
          <p:cNvCxnSpPr>
            <a:stCxn id="118" idx="3"/>
            <a:endCxn id="145" idx="0"/>
          </p:cNvCxnSpPr>
          <p:nvPr/>
        </p:nvCxnSpPr>
        <p:spPr>
          <a:xfrm>
            <a:off x="6069803" y="1714217"/>
            <a:ext cx="1860558" cy="120042"/>
          </a:xfrm>
          <a:prstGeom prst="bentConnector2">
            <a:avLst/>
          </a:prstGeom>
          <a:ln w="31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21" idx="0"/>
            <a:endCxn id="130" idx="2"/>
          </p:cNvCxnSpPr>
          <p:nvPr/>
        </p:nvCxnSpPr>
        <p:spPr>
          <a:xfrm flipH="1" flipV="1">
            <a:off x="3051485" y="6165304"/>
            <a:ext cx="1" cy="163728"/>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5190195" y="5083690"/>
            <a:ext cx="91493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r>
              <a:rPr lang="en-US" altLang="ko-KR" sz="800" dirty="0">
                <a:latin typeface="LG스마트체 Regular" panose="020B0600000101010101" pitchFamily="50" charset="-127"/>
                <a:ea typeface="LG스마트체 Regular" panose="020B0600000101010101" pitchFamily="50" charset="-127"/>
              </a:rPr>
              <a:t>System design</a:t>
            </a:r>
          </a:p>
          <a:p>
            <a:r>
              <a:rPr lang="en-US" altLang="ko-KR" sz="800" dirty="0">
                <a:latin typeface="LG스마트체 Regular" panose="020B0600000101010101" pitchFamily="50" charset="-127"/>
                <a:ea typeface="LG스마트체 Regular" panose="020B0600000101010101" pitchFamily="50" charset="-127"/>
              </a:rPr>
              <a:t>Verification Review</a:t>
            </a:r>
          </a:p>
        </p:txBody>
      </p:sp>
      <p:sp>
        <p:nvSpPr>
          <p:cNvPr id="260" name="직사각형 259"/>
          <p:cNvSpPr/>
          <p:nvPr/>
        </p:nvSpPr>
        <p:spPr>
          <a:xfrm>
            <a:off x="4875408" y="4913703"/>
            <a:ext cx="1482534"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System Safety Unit</a:t>
            </a:r>
          </a:p>
        </p:txBody>
      </p:sp>
      <p:sp>
        <p:nvSpPr>
          <p:cNvPr id="261" name="TextBox 260"/>
          <p:cNvSpPr txBox="1"/>
          <p:nvPr/>
        </p:nvSpPr>
        <p:spPr>
          <a:xfrm>
            <a:off x="3872880" y="6257024"/>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r>
              <a:rPr lang="en-US" altLang="ko-KR" dirty="0"/>
              <a:t>SW design</a:t>
            </a:r>
          </a:p>
          <a:p>
            <a:r>
              <a:rPr lang="en-US" altLang="ko-KR" dirty="0"/>
              <a:t>Verification Review</a:t>
            </a:r>
          </a:p>
        </p:txBody>
      </p:sp>
      <p:cxnSp>
        <p:nvCxnSpPr>
          <p:cNvPr id="263" name="꺾인 연결선 262"/>
          <p:cNvCxnSpPr>
            <a:endCxn id="116" idx="3"/>
          </p:cNvCxnSpPr>
          <p:nvPr/>
        </p:nvCxnSpPr>
        <p:spPr>
          <a:xfrm rot="10800000" flipV="1">
            <a:off x="7263497" y="4534521"/>
            <a:ext cx="785847" cy="399046"/>
          </a:xfrm>
          <a:prstGeom prst="bentConnector3">
            <a:avLst>
              <a:gd name="adj1" fmla="val -10334"/>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7384254" y="4667706"/>
            <a:ext cx="100894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Update TARA</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91" name="꺾인 연결선 90"/>
          <p:cNvCxnSpPr>
            <a:stCxn id="116" idx="1"/>
            <a:endCxn id="130" idx="3"/>
          </p:cNvCxnSpPr>
          <p:nvPr/>
        </p:nvCxnSpPr>
        <p:spPr>
          <a:xfrm rot="10800000" flipV="1">
            <a:off x="3584788" y="4933566"/>
            <a:ext cx="2736642" cy="1133581"/>
          </a:xfrm>
          <a:prstGeom prst="bentConnector3">
            <a:avLst>
              <a:gd name="adj1" fmla="val 93004"/>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131" idx="1"/>
            <a:endCxn id="130" idx="3"/>
          </p:cNvCxnSpPr>
          <p:nvPr/>
        </p:nvCxnSpPr>
        <p:spPr>
          <a:xfrm flipH="1">
            <a:off x="3584788" y="6051085"/>
            <a:ext cx="2736642" cy="1606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꺾인 연결선 264"/>
          <p:cNvCxnSpPr>
            <a:endCxn id="131" idx="3"/>
          </p:cNvCxnSpPr>
          <p:nvPr/>
        </p:nvCxnSpPr>
        <p:spPr>
          <a:xfrm rot="10800000" flipV="1">
            <a:off x="7263496" y="5497541"/>
            <a:ext cx="785848" cy="553544"/>
          </a:xfrm>
          <a:prstGeom prst="bentConnector3">
            <a:avLst>
              <a:gd name="adj1" fmla="val -6024"/>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7384254" y="5675818"/>
            <a:ext cx="100894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Update TARA</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267" name="직사각형 266"/>
          <p:cNvSpPr/>
          <p:nvPr/>
        </p:nvSpPr>
        <p:spPr>
          <a:xfrm>
            <a:off x="2160553" y="6532622"/>
            <a:ext cx="1793866" cy="415498"/>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 (Review)</a:t>
            </a:r>
            <a:br>
              <a:rPr lang="en-US" altLang="ko-KR" sz="700" b="0" dirty="0" smtClean="0">
                <a:solidFill>
                  <a:srgbClr val="006600"/>
                </a:solidFill>
                <a:latin typeface="LG스마트체 Regular" panose="020B0600000101010101" pitchFamily="50" charset="-127"/>
                <a:ea typeface="LG스마트체 Regular" panose="020B0600000101010101" pitchFamily="50" charset="-127"/>
              </a:rPr>
            </a:br>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Assessor (Confirmation)</a:t>
            </a:r>
          </a:p>
        </p:txBody>
      </p:sp>
      <p:sp>
        <p:nvSpPr>
          <p:cNvPr id="92" name="TextBox 91"/>
          <p:cNvSpPr txBox="1"/>
          <p:nvPr/>
        </p:nvSpPr>
        <p:spPr>
          <a:xfrm>
            <a:off x="2518123" y="4168792"/>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r>
              <a:rPr lang="en-US" altLang="ko-KR" sz="800" dirty="0" smtClean="0"/>
              <a:t>Cybersecurity System</a:t>
            </a:r>
          </a:p>
          <a:p>
            <a:r>
              <a:rPr lang="en-US" altLang="ko-KR" sz="800" dirty="0" smtClean="0"/>
              <a:t>Design </a:t>
            </a:r>
            <a:r>
              <a:rPr lang="en-US" altLang="ko-KR" sz="800" dirty="0"/>
              <a:t>Guide</a:t>
            </a:r>
            <a:endParaRPr lang="ko-KR" altLang="en-US" sz="800" dirty="0"/>
          </a:p>
        </p:txBody>
      </p:sp>
      <p:sp>
        <p:nvSpPr>
          <p:cNvPr id="95" name="직사각형 94"/>
          <p:cNvSpPr/>
          <p:nvPr/>
        </p:nvSpPr>
        <p:spPr>
          <a:xfrm>
            <a:off x="2242093" y="5067989"/>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a:t>
            </a:r>
          </a:p>
        </p:txBody>
      </p:sp>
      <p:cxnSp>
        <p:nvCxnSpPr>
          <p:cNvPr id="89" name="직선 화살표 연결선 88"/>
          <p:cNvCxnSpPr>
            <a:stCxn id="145" idx="2"/>
            <a:endCxn id="144" idx="0"/>
          </p:cNvCxnSpPr>
          <p:nvPr/>
        </p:nvCxnSpPr>
        <p:spPr>
          <a:xfrm>
            <a:off x="7930361" y="2030571"/>
            <a:ext cx="872" cy="159347"/>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a:stCxn id="181" idx="2"/>
            <a:endCxn id="128" idx="0"/>
          </p:cNvCxnSpPr>
          <p:nvPr/>
        </p:nvCxnSpPr>
        <p:spPr>
          <a:xfrm>
            <a:off x="3051486" y="2297986"/>
            <a:ext cx="0" cy="214622"/>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a:stCxn id="128" idx="3"/>
            <a:endCxn id="129" idx="1"/>
          </p:cNvCxnSpPr>
          <p:nvPr/>
        </p:nvCxnSpPr>
        <p:spPr>
          <a:xfrm>
            <a:off x="3584848" y="2610764"/>
            <a:ext cx="2740789"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325637" y="1834259"/>
            <a:ext cx="93365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a:t>Security Requirement</a:t>
            </a:r>
          </a:p>
          <a:p>
            <a:r>
              <a:rPr lang="en-US" altLang="ko-KR" sz="800" dirty="0" smtClean="0"/>
              <a:t>Management</a:t>
            </a:r>
            <a:endParaRPr lang="ko-KR" altLang="en-US" sz="800" dirty="0"/>
          </a:p>
        </p:txBody>
      </p:sp>
      <p:cxnSp>
        <p:nvCxnSpPr>
          <p:cNvPr id="104" name="직선 화살표 연결선 103"/>
          <p:cNvCxnSpPr>
            <a:stCxn id="102" idx="3"/>
            <a:endCxn id="145" idx="1"/>
          </p:cNvCxnSpPr>
          <p:nvPr/>
        </p:nvCxnSpPr>
        <p:spPr>
          <a:xfrm>
            <a:off x="7259290" y="1932415"/>
            <a:ext cx="180143"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190195" y="4338209"/>
            <a:ext cx="91493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r>
              <a:rPr lang="en-US" altLang="ko-KR" sz="800" dirty="0">
                <a:latin typeface="LG스마트체 Regular" panose="020B0600000101010101" pitchFamily="50" charset="-127"/>
                <a:ea typeface="LG스마트체 Regular" panose="020B0600000101010101" pitchFamily="50" charset="-127"/>
              </a:rPr>
              <a:t>System design</a:t>
            </a:r>
          </a:p>
          <a:p>
            <a:r>
              <a:rPr lang="en-US" altLang="ko-KR" sz="800" dirty="0" smtClean="0">
                <a:latin typeface="LG스마트체 Regular" panose="020B0600000101010101" pitchFamily="50" charset="-127"/>
                <a:ea typeface="LG스마트체 Regular" panose="020B0600000101010101" pitchFamily="50" charset="-127"/>
              </a:rPr>
              <a:t>Guide</a:t>
            </a:r>
            <a:endParaRPr lang="en-US" altLang="ko-KR" sz="800" dirty="0">
              <a:latin typeface="LG스마트체 Regular" panose="020B0600000101010101" pitchFamily="50" charset="-127"/>
              <a:ea typeface="LG스마트체 Regular" panose="020B0600000101010101" pitchFamily="50" charset="-127"/>
            </a:endParaRPr>
          </a:p>
        </p:txBody>
      </p:sp>
      <p:cxnSp>
        <p:nvCxnSpPr>
          <p:cNvPr id="110" name="직선 화살표 연결선 109"/>
          <p:cNvCxnSpPr>
            <a:stCxn id="109" idx="3"/>
            <a:endCxn id="237" idx="1"/>
          </p:cNvCxnSpPr>
          <p:nvPr/>
        </p:nvCxnSpPr>
        <p:spPr>
          <a:xfrm>
            <a:off x="6105128" y="4436365"/>
            <a:ext cx="1279126"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321430" y="4835411"/>
            <a:ext cx="94206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System Design</a:t>
            </a:r>
          </a:p>
          <a:p>
            <a:pPr algn="ctr"/>
            <a:r>
              <a:rPr lang="en-US" altLang="ko-KR" sz="800" dirty="0" smtClean="0">
                <a:latin typeface="LG스마트체 Regular" panose="020B0600000101010101" pitchFamily="50" charset="-127"/>
                <a:ea typeface="LG스마트체 Regular" panose="020B0600000101010101" pitchFamily="50" charset="-127"/>
              </a:rPr>
              <a:t>Management</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21" name="꺾인 연결선 120"/>
          <p:cNvCxnSpPr>
            <a:stCxn id="116" idx="2"/>
            <a:endCxn id="259" idx="3"/>
          </p:cNvCxnSpPr>
          <p:nvPr/>
        </p:nvCxnSpPr>
        <p:spPr>
          <a:xfrm rot="5400000">
            <a:off x="6373735" y="4763117"/>
            <a:ext cx="150123" cy="687335"/>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321430" y="5952929"/>
            <a:ext cx="94206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SW Design</a:t>
            </a:r>
          </a:p>
          <a:p>
            <a:pPr algn="ctr"/>
            <a:r>
              <a:rPr lang="en-US" altLang="ko-KR" sz="800" dirty="0" smtClean="0">
                <a:latin typeface="LG스마트체 Regular" panose="020B0600000101010101" pitchFamily="50" charset="-127"/>
                <a:ea typeface="LG스마트체 Regular" panose="020B0600000101010101" pitchFamily="50" charset="-127"/>
              </a:rPr>
              <a:t>Management</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35" name="꺾인 연결선 134"/>
          <p:cNvCxnSpPr>
            <a:stCxn id="131" idx="2"/>
            <a:endCxn id="261" idx="3"/>
          </p:cNvCxnSpPr>
          <p:nvPr/>
        </p:nvCxnSpPr>
        <p:spPr>
          <a:xfrm rot="5400000">
            <a:off x="5763006" y="5325722"/>
            <a:ext cx="205939" cy="1852977"/>
          </a:xfrm>
          <a:prstGeom prst="bentConnector2">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3872880" y="5478826"/>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r>
              <a:rPr lang="en-US" altLang="ko-KR" dirty="0"/>
              <a:t>SW design</a:t>
            </a:r>
          </a:p>
          <a:p>
            <a:r>
              <a:rPr lang="en-US" altLang="ko-KR" dirty="0" smtClean="0"/>
              <a:t>Guide</a:t>
            </a:r>
            <a:endParaRPr lang="en-US" altLang="ko-KR" dirty="0"/>
          </a:p>
        </p:txBody>
      </p:sp>
      <p:cxnSp>
        <p:nvCxnSpPr>
          <p:cNvPr id="140" name="꺾인 연결선 139"/>
          <p:cNvCxnSpPr>
            <a:stCxn id="115" idx="0"/>
            <a:endCxn id="139" idx="3"/>
          </p:cNvCxnSpPr>
          <p:nvPr/>
        </p:nvCxnSpPr>
        <p:spPr>
          <a:xfrm rot="16200000" flipH="1" flipV="1">
            <a:off x="6263529" y="3951785"/>
            <a:ext cx="301153" cy="2949240"/>
          </a:xfrm>
          <a:prstGeom prst="bentConnector4">
            <a:avLst>
              <a:gd name="adj1" fmla="val -47795"/>
              <a:gd name="adj2" fmla="val 29558"/>
            </a:avLst>
          </a:prstGeom>
          <a:ln w="31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직사각형 149"/>
          <p:cNvSpPr/>
          <p:nvPr/>
        </p:nvSpPr>
        <p:spPr>
          <a:xfrm>
            <a:off x="2242093" y="2353647"/>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51" name="직사각형 150"/>
          <p:cNvSpPr/>
          <p:nvPr/>
        </p:nvSpPr>
        <p:spPr>
          <a:xfrm>
            <a:off x="2242093" y="3208873"/>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52" name="직사각형 151"/>
          <p:cNvSpPr/>
          <p:nvPr/>
        </p:nvSpPr>
        <p:spPr>
          <a:xfrm>
            <a:off x="2242093" y="5833501"/>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53" name="직사각형 152"/>
          <p:cNvSpPr/>
          <p:nvPr/>
        </p:nvSpPr>
        <p:spPr>
          <a:xfrm>
            <a:off x="2242093" y="3989000"/>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Architect</a:t>
            </a:r>
          </a:p>
        </p:txBody>
      </p:sp>
      <p:sp>
        <p:nvSpPr>
          <p:cNvPr id="165" name="직사각형 164"/>
          <p:cNvSpPr/>
          <p:nvPr/>
        </p:nvSpPr>
        <p:spPr>
          <a:xfrm>
            <a:off x="4875408" y="4168390"/>
            <a:ext cx="1482534"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System Safety Unit</a:t>
            </a:r>
          </a:p>
        </p:txBody>
      </p:sp>
    </p:spTree>
    <p:extLst>
      <p:ext uri="{BB962C8B-B14F-4D97-AF65-F5344CB8AC3E}">
        <p14:creationId xmlns:p14="http://schemas.microsoft.com/office/powerpoint/2010/main" val="323203577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3</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Cybersecurity Development Detail Activities (2/2)</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12" name="표 111"/>
          <p:cNvGraphicFramePr>
            <a:graphicFrameLocks noGrp="1"/>
          </p:cNvGraphicFramePr>
          <p:nvPr>
            <p:extLst>
              <p:ext uri="{D42A27DB-BD31-4B8C-83A1-F6EECF244321}">
                <p14:modId xmlns:p14="http://schemas.microsoft.com/office/powerpoint/2010/main" val="3459934049"/>
              </p:ext>
            </p:extLst>
          </p:nvPr>
        </p:nvGraphicFramePr>
        <p:xfrm>
          <a:off x="89408" y="1089487"/>
          <a:ext cx="9616121" cy="5575540"/>
        </p:xfrm>
        <a:graphic>
          <a:graphicData uri="http://schemas.openxmlformats.org/drawingml/2006/table">
            <a:tbl>
              <a:tblPr firstRow="1" bandRow="1">
                <a:tableStyleId>{5C22544A-7EE6-4342-B048-85BDC9FD1C3A}</a:tableStyleId>
              </a:tblPr>
              <a:tblGrid>
                <a:gridCol w="1124921">
                  <a:extLst>
                    <a:ext uri="{9D8B030D-6E8A-4147-A177-3AD203B41FA5}">
                      <a16:colId xmlns="" xmlns:a16="http://schemas.microsoft.com/office/drawing/2014/main" val="20000"/>
                    </a:ext>
                  </a:extLst>
                </a:gridCol>
                <a:gridCol w="1150486">
                  <a:extLst>
                    <a:ext uri="{9D8B030D-6E8A-4147-A177-3AD203B41FA5}">
                      <a16:colId xmlns="" xmlns:a16="http://schemas.microsoft.com/office/drawing/2014/main" val="20001"/>
                    </a:ext>
                  </a:extLst>
                </a:gridCol>
                <a:gridCol w="1361152">
                  <a:extLst>
                    <a:ext uri="{9D8B030D-6E8A-4147-A177-3AD203B41FA5}">
                      <a16:colId xmlns="" xmlns:a16="http://schemas.microsoft.com/office/drawing/2014/main" val="20002"/>
                    </a:ext>
                  </a:extLst>
                </a:gridCol>
                <a:gridCol w="1361152">
                  <a:extLst>
                    <a:ext uri="{9D8B030D-6E8A-4147-A177-3AD203B41FA5}">
                      <a16:colId xmlns="" xmlns:a16="http://schemas.microsoft.com/office/drawing/2014/main" val="20003"/>
                    </a:ext>
                  </a:extLst>
                </a:gridCol>
                <a:gridCol w="1103385">
                  <a:extLst>
                    <a:ext uri="{9D8B030D-6E8A-4147-A177-3AD203B41FA5}">
                      <a16:colId xmlns="" xmlns:a16="http://schemas.microsoft.com/office/drawing/2014/main" val="20004"/>
                    </a:ext>
                  </a:extLst>
                </a:gridCol>
                <a:gridCol w="1170971">
                  <a:extLst>
                    <a:ext uri="{9D8B030D-6E8A-4147-A177-3AD203B41FA5}">
                      <a16:colId xmlns="" xmlns:a16="http://schemas.microsoft.com/office/drawing/2014/main" val="20005"/>
                    </a:ext>
                  </a:extLst>
                </a:gridCol>
                <a:gridCol w="1097785">
                  <a:extLst>
                    <a:ext uri="{9D8B030D-6E8A-4147-A177-3AD203B41FA5}">
                      <a16:colId xmlns="" xmlns:a16="http://schemas.microsoft.com/office/drawing/2014/main" val="20006"/>
                    </a:ext>
                  </a:extLst>
                </a:gridCol>
                <a:gridCol w="1246269">
                  <a:extLst>
                    <a:ext uri="{9D8B030D-6E8A-4147-A177-3AD203B41FA5}">
                      <a16:colId xmlns="" xmlns:a16="http://schemas.microsoft.com/office/drawing/2014/main" val="20007"/>
                    </a:ext>
                  </a:extLst>
                </a:gridCol>
              </a:tblGrid>
              <a:tr h="323289">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Category</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12700" cmpd="sng">
                      <a:noFill/>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OEM</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Cyber Security Development</a:t>
                      </a:r>
                      <a:endParaRPr lang="ko-KR" altLang="en-US" sz="10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SW Engineering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(SW Architect Unit)</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SW Engineering</a:t>
                      </a:r>
                    </a:p>
                    <a:p>
                      <a:pPr algn="ctr" latinLnBrk="1"/>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(Engineering</a:t>
                      </a:r>
                      <a:r>
                        <a:rPr lang="en-US" altLang="ko-KR" sz="600" b="1" baseline="0" dirty="0" smtClean="0">
                          <a:solidFill>
                            <a:schemeClr val="tx1"/>
                          </a:solidFill>
                          <a:latin typeface="LG스마트체 Regular" panose="020B0600000101010101" pitchFamily="50" charset="-127"/>
                          <a:ea typeface="LG스마트체 Regular" panose="020B0600000101010101" pitchFamily="50" charset="-127"/>
                        </a:rPr>
                        <a:t> System</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rgbClr val="FF0000"/>
                          </a:solidFill>
                          <a:latin typeface="LG스마트체 Regular" panose="020B0600000101010101" pitchFamily="50" charset="-127"/>
                          <a:ea typeface="LG스마트체 Regular" panose="020B0600000101010101" pitchFamily="50" charset="-127"/>
                        </a:rPr>
                        <a:t>PL</a:t>
                      </a: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900" b="1" dirty="0" smtClean="0">
                          <a:solidFill>
                            <a:srgbClr val="FF0000"/>
                          </a:solidFill>
                          <a:latin typeface="LG스마트체 Regular" panose="020B0600000101010101" pitchFamily="50" charset="-127"/>
                          <a:ea typeface="LG스마트체 Regular" panose="020B0600000101010101" pitchFamily="50" charset="-127"/>
                        </a:rPr>
                        <a:t>DEV</a:t>
                      </a:r>
                    </a:p>
                    <a:p>
                      <a:pPr algn="ctr" latinLnBrk="1"/>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(SW/HW Developer)</a:t>
                      </a:r>
                      <a:endParaRPr lang="ko-KR" altLang="en-US" sz="6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Verification</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r h="2563370">
                <a:tc>
                  <a:txBody>
                    <a:bodyPr/>
                    <a:lstStyle/>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Implementation / </a:t>
                      </a:r>
                    </a:p>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Verification</a:t>
                      </a:r>
                    </a:p>
                  </a:txBody>
                  <a:tcPr marL="36000" marR="36000" marT="72000" marB="72000">
                    <a:lnL w="12700" cmpd="sng">
                      <a:noFill/>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563370">
                <a:tc>
                  <a:txBody>
                    <a:bodyPr/>
                    <a:lstStyle/>
                    <a:p>
                      <a:pPr algn="ctr" latinLnBrk="1"/>
                      <a:r>
                        <a:rPr lang="en-US" altLang="ko-KR" sz="1000" dirty="0" smtClean="0">
                          <a:solidFill>
                            <a:schemeClr val="tx1"/>
                          </a:solidFill>
                          <a:latin typeface="LG스마트체 Regular" panose="020B0600000101010101" pitchFamily="50" charset="-127"/>
                          <a:ea typeface="LG스마트체 Regular" panose="020B0600000101010101" pitchFamily="50" charset="-127"/>
                        </a:rPr>
                        <a:t>Update</a:t>
                      </a:r>
                    </a:p>
                  </a:txBody>
                  <a:tcPr marL="36000" marR="36000" marT="72000" marB="72000">
                    <a:lnL w="12700" cmpd="sng">
                      <a:noFill/>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100" dirty="0">
                        <a:solidFill>
                          <a:schemeClr val="tx1"/>
                        </a:solidFill>
                        <a:latin typeface="LG스마트체 Regular" panose="020B0600000101010101" pitchFamily="50" charset="-127"/>
                        <a:ea typeface="LG스마트체 Regular" panose="020B0600000101010101" pitchFamily="50" charset="-127"/>
                      </a:endParaRPr>
                    </a:p>
                  </a:txBody>
                  <a:tcPr marL="36000" marR="36000" marT="72000" marB="7200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bl>
          </a:graphicData>
        </a:graphic>
      </p:graphicFrame>
      <p:sp>
        <p:nvSpPr>
          <p:cNvPr id="217" name="TextBox 216"/>
          <p:cNvSpPr txBox="1"/>
          <p:nvPr/>
        </p:nvSpPr>
        <p:spPr>
          <a:xfrm>
            <a:off x="8663737" y="784416"/>
            <a:ext cx="1066725"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solidFill>
                  <a:srgbClr val="C00000"/>
                </a:solidFill>
                <a:latin typeface="LG스마트체 Regular" panose="020B0600000101010101" pitchFamily="50" charset="-127"/>
                <a:ea typeface="LG스마트체 Regular" panose="020B0600000101010101" pitchFamily="50" charset="-127"/>
              </a:rPr>
              <a:t>Confirmation</a:t>
            </a:r>
            <a:br>
              <a:rPr lang="en-US" altLang="ko-KR" sz="800" b="0" dirty="0" smtClean="0">
                <a:solidFill>
                  <a:srgbClr val="C00000"/>
                </a:solidFill>
                <a:latin typeface="LG스마트체 Regular" panose="020B0600000101010101" pitchFamily="50" charset="-127"/>
                <a:ea typeface="LG스마트체 Regular" panose="020B0600000101010101" pitchFamily="50" charset="-127"/>
              </a:rPr>
            </a:br>
            <a:r>
              <a:rPr lang="en-US" altLang="ko-KR" sz="800" b="0" dirty="0" smtClean="0">
                <a:solidFill>
                  <a:srgbClr val="C00000"/>
                </a:solidFill>
                <a:latin typeface="LG스마트체 Regular" panose="020B0600000101010101" pitchFamily="50" charset="-127"/>
                <a:ea typeface="LG스마트체 Regular" panose="020B0600000101010101" pitchFamily="50" charset="-127"/>
              </a:rPr>
              <a:t>(Assessment)</a:t>
            </a:r>
            <a:endParaRPr lang="ko-KR" altLang="en-US" sz="800" b="0" dirty="0">
              <a:solidFill>
                <a:srgbClr val="C00000"/>
              </a:solidFill>
              <a:latin typeface="LG스마트체 Regular" panose="020B0600000101010101" pitchFamily="50" charset="-127"/>
              <a:ea typeface="LG스마트체 Regular" panose="020B0600000101010101" pitchFamily="50" charset="-127"/>
            </a:endParaRPr>
          </a:p>
        </p:txBody>
      </p:sp>
      <p:sp>
        <p:nvSpPr>
          <p:cNvPr id="220" name="TextBox 219"/>
          <p:cNvSpPr txBox="1"/>
          <p:nvPr/>
        </p:nvSpPr>
        <p:spPr>
          <a:xfrm>
            <a:off x="7558683" y="784416"/>
            <a:ext cx="106672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r>
              <a:rPr lang="en-US" altLang="ko-KR" dirty="0" smtClean="0"/>
              <a:t>Activities</a:t>
            </a:r>
            <a:endParaRPr lang="ko-KR" altLang="en-US" dirty="0"/>
          </a:p>
        </p:txBody>
      </p:sp>
      <p:sp>
        <p:nvSpPr>
          <p:cNvPr id="82" name="TextBox 81"/>
          <p:cNvSpPr txBox="1"/>
          <p:nvPr/>
        </p:nvSpPr>
        <p:spPr>
          <a:xfrm>
            <a:off x="7429939" y="1576504"/>
            <a:ext cx="954031"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Security</a:t>
            </a:r>
          </a:p>
          <a:p>
            <a:pPr algn="ctr"/>
            <a:r>
              <a:rPr lang="en-US" altLang="ko-KR" sz="800" b="0" dirty="0" smtClean="0">
                <a:latin typeface="LG스마트체 Regular" panose="020B0600000101010101" pitchFamily="50" charset="-127"/>
                <a:ea typeface="LG스마트체 Regular" panose="020B0600000101010101" pitchFamily="50" charset="-127"/>
              </a:rPr>
              <a:t>Implementation guide</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83" name="TextBox 82"/>
          <p:cNvSpPr txBox="1"/>
          <p:nvPr/>
        </p:nvSpPr>
        <p:spPr>
          <a:xfrm>
            <a:off x="7450205" y="1878692"/>
            <a:ext cx="913499"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dirty="0" smtClean="0">
                <a:latin typeface="LG스마트체 Regular" panose="020B0600000101010101" pitchFamily="50" charset="-127"/>
                <a:ea typeface="LG스마트체 Regular" panose="020B0600000101010101" pitchFamily="50" charset="-127"/>
              </a:rPr>
              <a:t>Implementation</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7422414" y="2188599"/>
            <a:ext cx="969080"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SW </a:t>
            </a:r>
            <a:r>
              <a:rPr lang="en-US" altLang="ko-KR" dirty="0" smtClean="0"/>
              <a:t>Verification</a:t>
            </a:r>
            <a:br>
              <a:rPr lang="en-US" altLang="ko-KR" dirty="0" smtClean="0"/>
            </a:br>
            <a:r>
              <a:rPr lang="en-US" altLang="ko-KR" dirty="0" smtClean="0"/>
              <a:t>(</a:t>
            </a:r>
            <a:r>
              <a:rPr lang="en-US" altLang="ko-KR" dirty="0"/>
              <a:t>UT/IT)</a:t>
            </a:r>
            <a:endParaRPr lang="ko-KR" altLang="en-US" dirty="0"/>
          </a:p>
        </p:txBody>
      </p:sp>
      <p:sp>
        <p:nvSpPr>
          <p:cNvPr id="85" name="TextBox 84"/>
          <p:cNvSpPr txBox="1"/>
          <p:nvPr/>
        </p:nvSpPr>
        <p:spPr>
          <a:xfrm>
            <a:off x="8559073" y="2496343"/>
            <a:ext cx="105285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Test Report</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89" name="TextBox 88"/>
          <p:cNvSpPr txBox="1"/>
          <p:nvPr/>
        </p:nvSpPr>
        <p:spPr>
          <a:xfrm>
            <a:off x="8559073" y="2188621"/>
            <a:ext cx="105285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smtClean="0"/>
              <a:t>SW/System</a:t>
            </a:r>
          </a:p>
          <a:p>
            <a:pPr algn="ctr"/>
            <a:r>
              <a:rPr lang="en-US" altLang="ko-KR" dirty="0" smtClean="0"/>
              <a:t>Verification</a:t>
            </a:r>
            <a:endParaRPr lang="ko-KR" altLang="en-US" dirty="0"/>
          </a:p>
        </p:txBody>
      </p:sp>
      <p:sp>
        <p:nvSpPr>
          <p:cNvPr id="90" name="TextBox 89"/>
          <p:cNvSpPr txBox="1"/>
          <p:nvPr/>
        </p:nvSpPr>
        <p:spPr>
          <a:xfrm>
            <a:off x="7407271" y="2496343"/>
            <a:ext cx="99936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Test Report</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92" name="TextBox 91"/>
          <p:cNvSpPr txBox="1"/>
          <p:nvPr/>
        </p:nvSpPr>
        <p:spPr>
          <a:xfrm>
            <a:off x="2544936" y="3088672"/>
            <a:ext cx="103991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Cybersecurity Case</a:t>
            </a:r>
            <a:endParaRPr lang="ko-KR" altLang="en-US" dirty="0"/>
          </a:p>
        </p:txBody>
      </p:sp>
      <p:cxnSp>
        <p:nvCxnSpPr>
          <p:cNvPr id="93" name="직선 화살표 연결선 92"/>
          <p:cNvCxnSpPr>
            <a:stCxn id="83" idx="2"/>
            <a:endCxn id="84" idx="0"/>
          </p:cNvCxnSpPr>
          <p:nvPr/>
        </p:nvCxnSpPr>
        <p:spPr>
          <a:xfrm flipH="1">
            <a:off x="7906954" y="2075004"/>
            <a:ext cx="1" cy="1135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stCxn id="84" idx="2"/>
            <a:endCxn id="90" idx="0"/>
          </p:cNvCxnSpPr>
          <p:nvPr/>
        </p:nvCxnSpPr>
        <p:spPr>
          <a:xfrm>
            <a:off x="7906954" y="2384911"/>
            <a:ext cx="0" cy="1114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a:stCxn id="89" idx="2"/>
            <a:endCxn id="85" idx="0"/>
          </p:cNvCxnSpPr>
          <p:nvPr/>
        </p:nvCxnSpPr>
        <p:spPr>
          <a:xfrm>
            <a:off x="9085501" y="2384933"/>
            <a:ext cx="0" cy="11141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544936" y="5884245"/>
            <a:ext cx="107360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Update</a:t>
            </a:r>
          </a:p>
          <a:p>
            <a:pPr algn="ctr"/>
            <a:r>
              <a:rPr lang="en-US" altLang="ko-KR" dirty="0"/>
              <a:t>Cybersecurity Case</a:t>
            </a:r>
            <a:endParaRPr lang="ko-KR" altLang="en-US" dirty="0"/>
          </a:p>
        </p:txBody>
      </p:sp>
      <p:sp>
        <p:nvSpPr>
          <p:cNvPr id="117" name="TextBox 116"/>
          <p:cNvSpPr txBox="1"/>
          <p:nvPr/>
        </p:nvSpPr>
        <p:spPr>
          <a:xfrm>
            <a:off x="2544936" y="3592728"/>
            <a:ext cx="1039912"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solidFill>
                  <a:srgbClr val="C00000"/>
                </a:solidFill>
                <a:latin typeface="LG스마트체 Regular" panose="020B0600000101010101" pitchFamily="50" charset="-127"/>
                <a:ea typeface="LG스마트체 Regular" panose="020B0600000101010101" pitchFamily="50" charset="-127"/>
              </a:defRPr>
            </a:lvl1pPr>
          </a:lstStyle>
          <a:p>
            <a:r>
              <a:rPr lang="en-US" altLang="ko-KR" sz="800" dirty="0" smtClean="0"/>
              <a:t>Cybersecurity</a:t>
            </a:r>
          </a:p>
          <a:p>
            <a:r>
              <a:rPr lang="en-US" altLang="ko-KR" sz="800" dirty="0" smtClean="0"/>
              <a:t>Assessment</a:t>
            </a:r>
            <a:endParaRPr lang="ko-KR" altLang="en-US" sz="800" dirty="0"/>
          </a:p>
        </p:txBody>
      </p:sp>
      <p:sp>
        <p:nvSpPr>
          <p:cNvPr id="119" name="TextBox 118"/>
          <p:cNvSpPr txBox="1"/>
          <p:nvPr/>
        </p:nvSpPr>
        <p:spPr>
          <a:xfrm>
            <a:off x="2561781" y="6307811"/>
            <a:ext cx="1039912" cy="196312"/>
          </a:xfrm>
          <a:prstGeom prst="rect">
            <a:avLst/>
          </a:prstGeom>
          <a:solidFill>
            <a:srgbClr val="FFFF00"/>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solidFill>
                  <a:srgbClr val="C00000"/>
                </a:solidFill>
                <a:latin typeface="LG스마트체 Regular" panose="020B0600000101010101" pitchFamily="50" charset="-127"/>
                <a:ea typeface="LG스마트체 Regular" panose="020B0600000101010101" pitchFamily="50" charset="-127"/>
              </a:defRPr>
            </a:lvl1pPr>
          </a:lstStyle>
          <a:p>
            <a:r>
              <a:rPr lang="en-US" altLang="ko-KR" sz="800" dirty="0" smtClean="0"/>
              <a:t>Cybersecurity</a:t>
            </a:r>
          </a:p>
          <a:p>
            <a:r>
              <a:rPr lang="en-US" altLang="ko-KR" sz="800" dirty="0" smtClean="0"/>
              <a:t>Assessment</a:t>
            </a:r>
            <a:endParaRPr lang="ko-KR" altLang="en-US" sz="800" dirty="0"/>
          </a:p>
        </p:txBody>
      </p:sp>
      <p:sp>
        <p:nvSpPr>
          <p:cNvPr id="121" name="TextBox 120"/>
          <p:cNvSpPr txBox="1"/>
          <p:nvPr/>
        </p:nvSpPr>
        <p:spPr>
          <a:xfrm>
            <a:off x="1280594" y="3088672"/>
            <a:ext cx="98119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Cybersecurity Assessment </a:t>
            </a:r>
          </a:p>
          <a:p>
            <a:pPr algn="ctr"/>
            <a:r>
              <a:rPr lang="en-US" altLang="ko-KR" sz="800" dirty="0">
                <a:latin typeface="LG스마트체 Regular" panose="020B0600000101010101" pitchFamily="50" charset="-127"/>
                <a:ea typeface="LG스마트체 Regular" panose="020B0600000101010101" pitchFamily="50" charset="-127"/>
              </a:rPr>
              <a:t>Report Review </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23" name="TextBox 122"/>
          <p:cNvSpPr txBox="1"/>
          <p:nvPr/>
        </p:nvSpPr>
        <p:spPr>
          <a:xfrm>
            <a:off x="1280594" y="5884245"/>
            <a:ext cx="106660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Cybersecurity </a:t>
            </a:r>
            <a:r>
              <a:rPr lang="en-US" altLang="ko-KR" sz="800" b="0" dirty="0">
                <a:latin typeface="LG스마트체 Regular" panose="020B0600000101010101" pitchFamily="50" charset="-127"/>
                <a:ea typeface="LG스마트체 Regular" panose="020B0600000101010101" pitchFamily="50" charset="-127"/>
              </a:rPr>
              <a:t>Assessment </a:t>
            </a:r>
          </a:p>
          <a:p>
            <a:pPr algn="ctr"/>
            <a:r>
              <a:rPr lang="en-US" altLang="ko-KR" sz="800" dirty="0">
                <a:latin typeface="LG스마트체 Regular" panose="020B0600000101010101" pitchFamily="50" charset="-127"/>
                <a:ea typeface="LG스마트체 Regular" panose="020B0600000101010101" pitchFamily="50" charset="-127"/>
              </a:rPr>
              <a:t>Report Review </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25" name="직선 화살표 연결선 124"/>
          <p:cNvCxnSpPr>
            <a:stCxn id="92" idx="1"/>
            <a:endCxn id="121" idx="3"/>
          </p:cNvCxnSpPr>
          <p:nvPr/>
        </p:nvCxnSpPr>
        <p:spPr>
          <a:xfrm flipH="1">
            <a:off x="2261787" y="3186828"/>
            <a:ext cx="283149"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101" idx="1"/>
            <a:endCxn id="123" idx="3"/>
          </p:cNvCxnSpPr>
          <p:nvPr/>
        </p:nvCxnSpPr>
        <p:spPr>
          <a:xfrm flipH="1">
            <a:off x="2347200" y="5982401"/>
            <a:ext cx="197736"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544936" y="2656624"/>
            <a:ext cx="103991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pPr algn="ctr"/>
            <a:r>
              <a:rPr lang="en-US" altLang="ko-KR" sz="800" dirty="0" smtClean="0"/>
              <a:t>Cybersecurity Test</a:t>
            </a:r>
          </a:p>
          <a:p>
            <a:pPr algn="ctr"/>
            <a:r>
              <a:rPr lang="en-US" altLang="ko-KR" sz="800" dirty="0" smtClean="0"/>
              <a:t>Management</a:t>
            </a:r>
            <a:endParaRPr lang="ko-KR" altLang="en-US" sz="800" dirty="0"/>
          </a:p>
        </p:txBody>
      </p:sp>
      <p:cxnSp>
        <p:nvCxnSpPr>
          <p:cNvPr id="134" name="꺾인 연결선 133"/>
          <p:cNvCxnSpPr>
            <a:stCxn id="90" idx="2"/>
            <a:endCxn id="131" idx="3"/>
          </p:cNvCxnSpPr>
          <p:nvPr/>
        </p:nvCxnSpPr>
        <p:spPr>
          <a:xfrm rot="5400000">
            <a:off x="5714839" y="562664"/>
            <a:ext cx="62125" cy="432210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305638" y="2442374"/>
            <a:ext cx="1630787" cy="215444"/>
          </a:xfrm>
          <a:prstGeom prst="rect">
            <a:avLst/>
          </a:prstGeom>
        </p:spPr>
        <p:txBody>
          <a:bodyPr wrap="square">
            <a:spAutoFit/>
          </a:bodyPr>
          <a:lstStyle/>
          <a:p>
            <a:r>
              <a:rPr lang="en-US" altLang="ko-KR" sz="800" dirty="0" smtClean="0">
                <a:solidFill>
                  <a:srgbClr val="006600"/>
                </a:solidFill>
                <a:latin typeface="LG스마트체 Regular" panose="020B0600000101010101" pitchFamily="50" charset="-127"/>
                <a:ea typeface="LG스마트체 Regular" panose="020B0600000101010101" pitchFamily="50" charset="-127"/>
              </a:rPr>
              <a:t>CSVTM</a:t>
            </a:r>
            <a:endParaRPr lang="en-US" altLang="ko-KR" sz="800" dirty="0">
              <a:solidFill>
                <a:srgbClr val="006600"/>
              </a:solidFill>
              <a:latin typeface="LG스마트체 Regular" panose="020B0600000101010101" pitchFamily="50" charset="-127"/>
              <a:ea typeface="LG스마트체 Regular" panose="020B0600000101010101" pitchFamily="50" charset="-127"/>
            </a:endParaRPr>
          </a:p>
        </p:txBody>
      </p:sp>
      <p:sp>
        <p:nvSpPr>
          <p:cNvPr id="153" name="TextBox 152"/>
          <p:cNvSpPr txBox="1"/>
          <p:nvPr/>
        </p:nvSpPr>
        <p:spPr>
          <a:xfrm>
            <a:off x="5190195" y="1878692"/>
            <a:ext cx="91493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Static / MISRA</a:t>
            </a:r>
          </a:p>
          <a:p>
            <a:pPr algn="ctr"/>
            <a:r>
              <a:rPr lang="en-US" altLang="ko-KR" sz="800" dirty="0" smtClean="0">
                <a:latin typeface="LG스마트체 Regular" panose="020B0600000101010101" pitchFamily="50" charset="-127"/>
                <a:ea typeface="LG스마트체 Regular" panose="020B0600000101010101" pitchFamily="50" charset="-127"/>
              </a:rPr>
              <a:t>Management &amp; Guide</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54" name="직사각형 153"/>
          <p:cNvSpPr/>
          <p:nvPr/>
        </p:nvSpPr>
        <p:spPr>
          <a:xfrm>
            <a:off x="4880992" y="1700808"/>
            <a:ext cx="1482534"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DevOps Unit</a:t>
            </a:r>
          </a:p>
        </p:txBody>
      </p:sp>
      <p:sp>
        <p:nvSpPr>
          <p:cNvPr id="156" name="직사각형 155"/>
          <p:cNvSpPr/>
          <p:nvPr/>
        </p:nvSpPr>
        <p:spPr>
          <a:xfrm>
            <a:off x="2242093" y="3382393"/>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Assessor</a:t>
            </a:r>
          </a:p>
        </p:txBody>
      </p:sp>
      <p:cxnSp>
        <p:nvCxnSpPr>
          <p:cNvPr id="161" name="직선 화살표 연결선 160"/>
          <p:cNvCxnSpPr>
            <a:stCxn id="92" idx="0"/>
            <a:endCxn id="131" idx="2"/>
          </p:cNvCxnSpPr>
          <p:nvPr/>
        </p:nvCxnSpPr>
        <p:spPr>
          <a:xfrm flipV="1">
            <a:off x="3064892" y="2852936"/>
            <a:ext cx="0" cy="235736"/>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직선 화살표 연결선 161"/>
          <p:cNvCxnSpPr>
            <a:stCxn id="117" idx="0"/>
            <a:endCxn id="92" idx="2"/>
          </p:cNvCxnSpPr>
          <p:nvPr/>
        </p:nvCxnSpPr>
        <p:spPr>
          <a:xfrm flipV="1">
            <a:off x="3064892" y="3284984"/>
            <a:ext cx="0" cy="30774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2561781" y="4358734"/>
            <a:ext cx="103991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pPr algn="ctr"/>
            <a:r>
              <a:rPr lang="en-US" altLang="ko-KR" sz="800" dirty="0" smtClean="0"/>
              <a:t>Cybersecurity Change</a:t>
            </a:r>
          </a:p>
          <a:p>
            <a:pPr algn="ctr"/>
            <a:r>
              <a:rPr lang="en-US" altLang="ko-KR" sz="800" dirty="0" smtClean="0"/>
              <a:t>Management</a:t>
            </a:r>
            <a:endParaRPr lang="ko-KR" altLang="en-US" sz="800" dirty="0"/>
          </a:p>
        </p:txBody>
      </p:sp>
      <p:cxnSp>
        <p:nvCxnSpPr>
          <p:cNvPr id="164" name="직선 화살표 연결선 163"/>
          <p:cNvCxnSpPr>
            <a:stCxn id="119" idx="0"/>
            <a:endCxn id="101" idx="2"/>
          </p:cNvCxnSpPr>
          <p:nvPr/>
        </p:nvCxnSpPr>
        <p:spPr>
          <a:xfrm flipV="1">
            <a:off x="3081737" y="6080557"/>
            <a:ext cx="0" cy="227254"/>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직사각형 164"/>
          <p:cNvSpPr/>
          <p:nvPr/>
        </p:nvSpPr>
        <p:spPr>
          <a:xfrm>
            <a:off x="2242093" y="6126199"/>
            <a:ext cx="1630787"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Cybersecurity Assessor</a:t>
            </a:r>
          </a:p>
        </p:txBody>
      </p:sp>
      <p:sp>
        <p:nvSpPr>
          <p:cNvPr id="178" name="TextBox 177"/>
          <p:cNvSpPr txBox="1"/>
          <p:nvPr/>
        </p:nvSpPr>
        <p:spPr>
          <a:xfrm>
            <a:off x="6308399" y="4358734"/>
            <a:ext cx="954031"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r>
              <a:rPr lang="en-US" altLang="ko-KR" sz="800" dirty="0" smtClean="0">
                <a:latin typeface="LG스마트체 Regular" panose="020B0600000101010101" pitchFamily="50" charset="-127"/>
                <a:ea typeface="LG스마트체 Regular" panose="020B0600000101010101" pitchFamily="50" charset="-127"/>
              </a:rPr>
              <a:t>Change</a:t>
            </a:r>
          </a:p>
          <a:p>
            <a:r>
              <a:rPr lang="en-US" altLang="ko-KR" sz="800" dirty="0" smtClean="0">
                <a:latin typeface="LG스마트체 Regular" panose="020B0600000101010101" pitchFamily="50" charset="-127"/>
                <a:ea typeface="LG스마트체 Regular" panose="020B0600000101010101" pitchFamily="50" charset="-127"/>
              </a:rPr>
              <a:t>Management</a:t>
            </a:r>
            <a:endParaRPr lang="ko-KR" altLang="en-US" sz="800" dirty="0">
              <a:latin typeface="LG스마트체 Regular" panose="020B0600000101010101" pitchFamily="50" charset="-127"/>
              <a:ea typeface="LG스마트체 Regular" panose="020B0600000101010101" pitchFamily="50" charset="-127"/>
            </a:endParaRPr>
          </a:p>
        </p:txBody>
      </p:sp>
      <p:sp>
        <p:nvSpPr>
          <p:cNvPr id="216" name="TextBox 215"/>
          <p:cNvSpPr txBox="1"/>
          <p:nvPr/>
        </p:nvSpPr>
        <p:spPr>
          <a:xfrm>
            <a:off x="7427197" y="4358734"/>
            <a:ext cx="954031"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r>
              <a:rPr lang="en-US" altLang="ko-KR" sz="800" dirty="0" smtClean="0">
                <a:latin typeface="LG스마트체 Regular" panose="020B0600000101010101" pitchFamily="50" charset="-127"/>
                <a:ea typeface="LG스마트체 Regular" panose="020B0600000101010101" pitchFamily="50" charset="-127"/>
              </a:rPr>
              <a:t>Change</a:t>
            </a:r>
          </a:p>
          <a:p>
            <a:r>
              <a:rPr lang="en-US" altLang="ko-KR" sz="800" dirty="0" smtClean="0">
                <a:latin typeface="LG스마트체 Regular" panose="020B0600000101010101" pitchFamily="50" charset="-127"/>
                <a:ea typeface="LG스마트체 Regular" panose="020B0600000101010101" pitchFamily="50" charset="-127"/>
              </a:rPr>
              <a:t>Impact </a:t>
            </a:r>
            <a:r>
              <a:rPr lang="en-US" altLang="ko-KR" sz="800" dirty="0">
                <a:latin typeface="LG스마트체 Regular" panose="020B0600000101010101" pitchFamily="50" charset="-127"/>
                <a:ea typeface="LG스마트체 Regular" panose="020B0600000101010101" pitchFamily="50" charset="-127"/>
              </a:rPr>
              <a:t>Analysis</a:t>
            </a:r>
            <a:endParaRPr lang="ko-KR" altLang="en-US" sz="800" dirty="0">
              <a:latin typeface="LG스마트체 Regular" panose="020B0600000101010101" pitchFamily="50" charset="-127"/>
              <a:ea typeface="LG스마트체 Regular" panose="020B0600000101010101" pitchFamily="50" charset="-127"/>
            </a:endParaRPr>
          </a:p>
        </p:txBody>
      </p:sp>
      <p:sp>
        <p:nvSpPr>
          <p:cNvPr id="223" name="TextBox 222"/>
          <p:cNvSpPr txBox="1"/>
          <p:nvPr/>
        </p:nvSpPr>
        <p:spPr>
          <a:xfrm>
            <a:off x="1313544" y="4112551"/>
            <a:ext cx="981194"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Customer</a:t>
            </a:r>
            <a:br>
              <a:rPr lang="en-US" altLang="ko-KR" sz="800" b="0" dirty="0" smtClean="0">
                <a:latin typeface="LG스마트체 Regular" panose="020B0600000101010101" pitchFamily="50" charset="-127"/>
                <a:ea typeface="LG스마트체 Regular" panose="020B0600000101010101" pitchFamily="50" charset="-127"/>
              </a:rPr>
            </a:br>
            <a:r>
              <a:rPr lang="en-US" altLang="ko-KR" sz="800" b="0" dirty="0" smtClean="0">
                <a:latin typeface="LG스마트체 Regular" panose="020B0600000101010101" pitchFamily="50" charset="-127"/>
                <a:ea typeface="LG스마트체 Regular" panose="020B0600000101010101" pitchFamily="50" charset="-127"/>
              </a:rPr>
              <a:t>Change Request</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225" name="직사각형 224"/>
          <p:cNvSpPr/>
          <p:nvPr/>
        </p:nvSpPr>
        <p:spPr>
          <a:xfrm>
            <a:off x="4902198" y="3926200"/>
            <a:ext cx="1482534" cy="200055"/>
          </a:xfrm>
          <a:prstGeom prst="rect">
            <a:avLst/>
          </a:prstGeom>
        </p:spPr>
        <p:txBody>
          <a:bodyPr wrap="square">
            <a:spAutoFit/>
          </a:bodyPr>
          <a:lstStyle/>
          <a:p>
            <a:r>
              <a:rPr lang="en-US" altLang="ko-KR" sz="700" b="0" dirty="0" smtClean="0">
                <a:solidFill>
                  <a:srgbClr val="006600"/>
                </a:solidFill>
                <a:latin typeface="LG스마트체 Regular" panose="020B0600000101010101" pitchFamily="50" charset="-127"/>
                <a:ea typeface="LG스마트체 Regular" panose="020B0600000101010101" pitchFamily="50" charset="-127"/>
              </a:rPr>
              <a:t>Requirement Engineering Unit</a:t>
            </a:r>
          </a:p>
        </p:txBody>
      </p:sp>
      <p:sp>
        <p:nvSpPr>
          <p:cNvPr id="226" name="TextBox 225"/>
          <p:cNvSpPr txBox="1"/>
          <p:nvPr/>
        </p:nvSpPr>
        <p:spPr>
          <a:xfrm>
            <a:off x="5190195" y="4112551"/>
            <a:ext cx="879608"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lgn="ctr">
              <a:defRPr sz="900" b="0">
                <a:latin typeface="LG스마트체 Regular" panose="020B0600000101010101" pitchFamily="50" charset="-127"/>
                <a:ea typeface="LG스마트체 Regular" panose="020B0600000101010101" pitchFamily="50" charset="-127"/>
              </a:defRPr>
            </a:lvl1pPr>
          </a:lstStyle>
          <a:p>
            <a:r>
              <a:rPr lang="en-US" altLang="ko-KR" sz="800" dirty="0"/>
              <a:t>Customer Requirement</a:t>
            </a:r>
          </a:p>
          <a:p>
            <a:r>
              <a:rPr lang="en-US" altLang="ko-KR" sz="800" dirty="0"/>
              <a:t>Management</a:t>
            </a:r>
            <a:endParaRPr lang="ko-KR" altLang="en-US" sz="800" dirty="0"/>
          </a:p>
        </p:txBody>
      </p:sp>
      <p:cxnSp>
        <p:nvCxnSpPr>
          <p:cNvPr id="230" name="직선 화살표 연결선 229"/>
          <p:cNvCxnSpPr>
            <a:stCxn id="223" idx="3"/>
            <a:endCxn id="226" idx="1"/>
          </p:cNvCxnSpPr>
          <p:nvPr/>
        </p:nvCxnSpPr>
        <p:spPr>
          <a:xfrm>
            <a:off x="2294738" y="4210707"/>
            <a:ext cx="2895457"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꺾인 연결선 230"/>
          <p:cNvCxnSpPr>
            <a:stCxn id="226" idx="3"/>
            <a:endCxn id="178" idx="0"/>
          </p:cNvCxnSpPr>
          <p:nvPr/>
        </p:nvCxnSpPr>
        <p:spPr>
          <a:xfrm>
            <a:off x="6069803" y="4210707"/>
            <a:ext cx="715612" cy="148027"/>
          </a:xfrm>
          <a:prstGeom prst="bentConnector2">
            <a:avLst/>
          </a:prstGeom>
          <a:ln w="31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꺾인 연결선 234"/>
          <p:cNvCxnSpPr>
            <a:stCxn id="226" idx="3"/>
            <a:endCxn id="216" idx="0"/>
          </p:cNvCxnSpPr>
          <p:nvPr/>
        </p:nvCxnSpPr>
        <p:spPr>
          <a:xfrm>
            <a:off x="6069803" y="4210707"/>
            <a:ext cx="1834410" cy="148027"/>
          </a:xfrm>
          <a:prstGeom prst="bentConnector2">
            <a:avLst/>
          </a:prstGeom>
          <a:ln w="31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7142874" y="1395341"/>
            <a:ext cx="1482534"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Security Unit / MCU Unit</a:t>
            </a:r>
          </a:p>
        </p:txBody>
      </p:sp>
      <p:cxnSp>
        <p:nvCxnSpPr>
          <p:cNvPr id="78" name="직선 화살표 연결선 77"/>
          <p:cNvCxnSpPr>
            <a:stCxn id="82" idx="2"/>
            <a:endCxn id="83" idx="0"/>
          </p:cNvCxnSpPr>
          <p:nvPr/>
        </p:nvCxnSpPr>
        <p:spPr>
          <a:xfrm>
            <a:off x="7906955" y="1772816"/>
            <a:ext cx="0" cy="10587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꺾인 연결선 90"/>
          <p:cNvCxnSpPr>
            <a:stCxn id="85" idx="2"/>
            <a:endCxn id="131" idx="3"/>
          </p:cNvCxnSpPr>
          <p:nvPr/>
        </p:nvCxnSpPr>
        <p:spPr>
          <a:xfrm rot="5400000">
            <a:off x="6304113" y="-26609"/>
            <a:ext cx="62125" cy="550065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p:cNvCxnSpPr>
            <a:stCxn id="153" idx="3"/>
            <a:endCxn id="83" idx="1"/>
          </p:cNvCxnSpPr>
          <p:nvPr/>
        </p:nvCxnSpPr>
        <p:spPr>
          <a:xfrm>
            <a:off x="6105128" y="1976848"/>
            <a:ext cx="1345077"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163" idx="3"/>
            <a:endCxn id="178" idx="1"/>
          </p:cNvCxnSpPr>
          <p:nvPr/>
        </p:nvCxnSpPr>
        <p:spPr>
          <a:xfrm>
            <a:off x="3601693" y="4456890"/>
            <a:ext cx="2706706"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a:stCxn id="178" idx="3"/>
            <a:endCxn id="216" idx="1"/>
          </p:cNvCxnSpPr>
          <p:nvPr/>
        </p:nvCxnSpPr>
        <p:spPr>
          <a:xfrm>
            <a:off x="7262430" y="4456890"/>
            <a:ext cx="164767"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7450205" y="4725144"/>
            <a:ext cx="913499"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dirty="0" smtClean="0">
                <a:latin typeface="LG스마트체 Regular" panose="020B0600000101010101" pitchFamily="50" charset="-127"/>
                <a:ea typeface="LG스마트체 Regular" panose="020B0600000101010101" pitchFamily="50" charset="-127"/>
              </a:rPr>
              <a:t>Implementation</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32" name="TextBox 131"/>
          <p:cNvSpPr txBox="1"/>
          <p:nvPr/>
        </p:nvSpPr>
        <p:spPr>
          <a:xfrm>
            <a:off x="7422414" y="5035051"/>
            <a:ext cx="969080"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a:t>SW </a:t>
            </a:r>
            <a:r>
              <a:rPr lang="en-US" altLang="ko-KR" dirty="0" smtClean="0"/>
              <a:t>Verification</a:t>
            </a:r>
            <a:br>
              <a:rPr lang="en-US" altLang="ko-KR" dirty="0" smtClean="0"/>
            </a:br>
            <a:r>
              <a:rPr lang="en-US" altLang="ko-KR" dirty="0" smtClean="0"/>
              <a:t>(</a:t>
            </a:r>
            <a:r>
              <a:rPr lang="en-US" altLang="ko-KR" dirty="0"/>
              <a:t>UT/IT)</a:t>
            </a:r>
            <a:endParaRPr lang="ko-KR" altLang="en-US" dirty="0"/>
          </a:p>
        </p:txBody>
      </p:sp>
      <p:sp>
        <p:nvSpPr>
          <p:cNvPr id="133" name="TextBox 132"/>
          <p:cNvSpPr txBox="1"/>
          <p:nvPr/>
        </p:nvSpPr>
        <p:spPr>
          <a:xfrm>
            <a:off x="8559073" y="5342795"/>
            <a:ext cx="105285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Test Report</a:t>
            </a:r>
            <a:endParaRPr lang="ko-KR" altLang="en-US" sz="800" b="0" dirty="0">
              <a:latin typeface="LG스마트체 Regular" panose="020B0600000101010101" pitchFamily="50" charset="-127"/>
              <a:ea typeface="LG스마트체 Regular" panose="020B0600000101010101" pitchFamily="50" charset="-127"/>
            </a:endParaRPr>
          </a:p>
        </p:txBody>
      </p:sp>
      <p:sp>
        <p:nvSpPr>
          <p:cNvPr id="136" name="TextBox 135"/>
          <p:cNvSpPr txBox="1"/>
          <p:nvPr/>
        </p:nvSpPr>
        <p:spPr>
          <a:xfrm>
            <a:off x="8559073" y="5035073"/>
            <a:ext cx="1052855"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800" b="0">
                <a:latin typeface="LG스마트체 Regular" panose="020B0600000101010101" pitchFamily="50" charset="-127"/>
                <a:ea typeface="LG스마트체 Regular" panose="020B0600000101010101" pitchFamily="50" charset="-127"/>
              </a:defRPr>
            </a:lvl1pPr>
          </a:lstStyle>
          <a:p>
            <a:pPr algn="ctr"/>
            <a:r>
              <a:rPr lang="en-US" altLang="ko-KR" dirty="0" smtClean="0"/>
              <a:t>SW/System</a:t>
            </a:r>
          </a:p>
          <a:p>
            <a:pPr algn="ctr"/>
            <a:r>
              <a:rPr lang="en-US" altLang="ko-KR" dirty="0" smtClean="0"/>
              <a:t>Verification</a:t>
            </a:r>
            <a:endParaRPr lang="ko-KR" altLang="en-US" dirty="0"/>
          </a:p>
        </p:txBody>
      </p:sp>
      <p:sp>
        <p:nvSpPr>
          <p:cNvPr id="137" name="TextBox 136"/>
          <p:cNvSpPr txBox="1"/>
          <p:nvPr/>
        </p:nvSpPr>
        <p:spPr>
          <a:xfrm>
            <a:off x="7407271" y="5342795"/>
            <a:ext cx="999366"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Test Report</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38" name="직선 화살표 연결선 137"/>
          <p:cNvCxnSpPr>
            <a:stCxn id="130" idx="2"/>
            <a:endCxn id="132" idx="0"/>
          </p:cNvCxnSpPr>
          <p:nvPr/>
        </p:nvCxnSpPr>
        <p:spPr>
          <a:xfrm flipH="1">
            <a:off x="7906954" y="4921456"/>
            <a:ext cx="1" cy="1135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p:cNvCxnSpPr>
            <a:stCxn id="132" idx="2"/>
            <a:endCxn id="137" idx="0"/>
          </p:cNvCxnSpPr>
          <p:nvPr/>
        </p:nvCxnSpPr>
        <p:spPr>
          <a:xfrm>
            <a:off x="7906954" y="5231363"/>
            <a:ext cx="0" cy="11143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a:stCxn id="136" idx="2"/>
            <a:endCxn id="133" idx="0"/>
          </p:cNvCxnSpPr>
          <p:nvPr/>
        </p:nvCxnSpPr>
        <p:spPr>
          <a:xfrm>
            <a:off x="9085501" y="5231385"/>
            <a:ext cx="0" cy="11141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꺾인 연결선 140"/>
          <p:cNvCxnSpPr>
            <a:stCxn id="137" idx="2"/>
            <a:endCxn id="160" idx="3"/>
          </p:cNvCxnSpPr>
          <p:nvPr/>
        </p:nvCxnSpPr>
        <p:spPr>
          <a:xfrm rot="5400000">
            <a:off x="5714795" y="3426006"/>
            <a:ext cx="79059" cy="4305261"/>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5190195" y="4725144"/>
            <a:ext cx="914933"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p>
            <a:pPr algn="ctr"/>
            <a:r>
              <a:rPr lang="en-US" altLang="ko-KR" sz="800" b="0" dirty="0" smtClean="0">
                <a:latin typeface="LG스마트체 Regular" panose="020B0600000101010101" pitchFamily="50" charset="-127"/>
                <a:ea typeface="LG스마트체 Regular" panose="020B0600000101010101" pitchFamily="50" charset="-127"/>
              </a:rPr>
              <a:t>Static / MISRA</a:t>
            </a:r>
          </a:p>
          <a:p>
            <a:pPr algn="ctr"/>
            <a:r>
              <a:rPr lang="en-US" altLang="ko-KR" sz="800" dirty="0" smtClean="0">
                <a:latin typeface="LG스마트체 Regular" panose="020B0600000101010101" pitchFamily="50" charset="-127"/>
                <a:ea typeface="LG스마트체 Regular" panose="020B0600000101010101" pitchFamily="50" charset="-127"/>
              </a:rPr>
              <a:t>Management &amp; Guide</a:t>
            </a:r>
            <a:endParaRPr lang="ko-KR" altLang="en-US" sz="800" b="0" dirty="0">
              <a:latin typeface="LG스마트체 Regular" panose="020B0600000101010101" pitchFamily="50" charset="-127"/>
              <a:ea typeface="LG스마트체 Regular" panose="020B0600000101010101" pitchFamily="50" charset="-127"/>
            </a:endParaRPr>
          </a:p>
        </p:txBody>
      </p:sp>
      <p:cxnSp>
        <p:nvCxnSpPr>
          <p:cNvPr id="143" name="직선 화살표 연결선 142"/>
          <p:cNvCxnSpPr>
            <a:stCxn id="216" idx="2"/>
            <a:endCxn id="130" idx="0"/>
          </p:cNvCxnSpPr>
          <p:nvPr/>
        </p:nvCxnSpPr>
        <p:spPr>
          <a:xfrm>
            <a:off x="7904213" y="4555046"/>
            <a:ext cx="2742" cy="1700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꺾인 연결선 144"/>
          <p:cNvCxnSpPr>
            <a:stCxn id="133" idx="2"/>
            <a:endCxn id="160" idx="3"/>
          </p:cNvCxnSpPr>
          <p:nvPr/>
        </p:nvCxnSpPr>
        <p:spPr>
          <a:xfrm rot="5400000">
            <a:off x="6304068" y="2836732"/>
            <a:ext cx="79059" cy="548380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a:stCxn id="142" idx="3"/>
            <a:endCxn id="130" idx="1"/>
          </p:cNvCxnSpPr>
          <p:nvPr/>
        </p:nvCxnSpPr>
        <p:spPr>
          <a:xfrm>
            <a:off x="6105128" y="4823300"/>
            <a:ext cx="1345077"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4880992" y="4544660"/>
            <a:ext cx="1482534"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DevOps Unit</a:t>
            </a:r>
          </a:p>
        </p:txBody>
      </p:sp>
      <p:sp>
        <p:nvSpPr>
          <p:cNvPr id="155" name="직사각형 154"/>
          <p:cNvSpPr/>
          <p:nvPr/>
        </p:nvSpPr>
        <p:spPr>
          <a:xfrm>
            <a:off x="2305638" y="2866108"/>
            <a:ext cx="1630787"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57" name="직사각형 156"/>
          <p:cNvSpPr/>
          <p:nvPr/>
        </p:nvSpPr>
        <p:spPr>
          <a:xfrm>
            <a:off x="2305638" y="4153670"/>
            <a:ext cx="1630787"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58" name="직사각형 157"/>
          <p:cNvSpPr/>
          <p:nvPr/>
        </p:nvSpPr>
        <p:spPr>
          <a:xfrm>
            <a:off x="2305638" y="5695696"/>
            <a:ext cx="1630787"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Cybersecurity Manager</a:t>
            </a:r>
          </a:p>
        </p:txBody>
      </p:sp>
      <p:sp>
        <p:nvSpPr>
          <p:cNvPr id="160" name="TextBox 159"/>
          <p:cNvSpPr txBox="1"/>
          <p:nvPr/>
        </p:nvSpPr>
        <p:spPr>
          <a:xfrm>
            <a:off x="2561781" y="5520010"/>
            <a:ext cx="1039912" cy="196312"/>
          </a:xfrm>
          <a:prstGeom prst="rect">
            <a:avLst/>
          </a:prstGeom>
          <a:solidFill>
            <a:schemeClr val="bg1">
              <a:lumMod val="95000"/>
            </a:schemeClr>
          </a:solidFill>
          <a:ln w="3175">
            <a:solidFill>
              <a:schemeClr val="tx1">
                <a:lumMod val="50000"/>
                <a:lumOff val="50000"/>
              </a:schemeClr>
            </a:solidFill>
          </a:ln>
        </p:spPr>
        <p:txBody>
          <a:bodyPr wrap="none" tIns="36000" bIns="36000" rtlCol="0" anchor="ctr" anchorCtr="0">
            <a:noAutofit/>
          </a:bodyPr>
          <a:lstStyle>
            <a:defPPr>
              <a:defRPr lang="ko-KR"/>
            </a:defPPr>
            <a:lvl1pPr>
              <a:defRPr sz="900" b="0">
                <a:latin typeface="LG스마트체 Regular" panose="020B0600000101010101" pitchFamily="50" charset="-127"/>
                <a:ea typeface="LG스마트체 Regular" panose="020B0600000101010101" pitchFamily="50" charset="-127"/>
              </a:defRPr>
            </a:lvl1pPr>
          </a:lstStyle>
          <a:p>
            <a:pPr algn="ctr"/>
            <a:r>
              <a:rPr lang="en-US" altLang="ko-KR" sz="800" dirty="0" smtClean="0"/>
              <a:t>Cybersecurity Test</a:t>
            </a:r>
          </a:p>
          <a:p>
            <a:pPr algn="ctr"/>
            <a:r>
              <a:rPr lang="en-US" altLang="ko-KR" sz="800" dirty="0" smtClean="0"/>
              <a:t>Management</a:t>
            </a:r>
            <a:endParaRPr lang="ko-KR" altLang="en-US" sz="800" dirty="0"/>
          </a:p>
        </p:txBody>
      </p:sp>
      <p:sp>
        <p:nvSpPr>
          <p:cNvPr id="166" name="직사각형 165"/>
          <p:cNvSpPr/>
          <p:nvPr/>
        </p:nvSpPr>
        <p:spPr>
          <a:xfrm>
            <a:off x="2305638" y="5314227"/>
            <a:ext cx="1630787" cy="215444"/>
          </a:xfrm>
          <a:prstGeom prst="rect">
            <a:avLst/>
          </a:prstGeom>
        </p:spPr>
        <p:txBody>
          <a:bodyPr wrap="square">
            <a:spAutoFit/>
          </a:bodyPr>
          <a:lstStyle/>
          <a:p>
            <a:r>
              <a:rPr lang="en-US" altLang="ko-KR" sz="800" b="0" dirty="0" smtClean="0">
                <a:solidFill>
                  <a:srgbClr val="006600"/>
                </a:solidFill>
                <a:latin typeface="LG스마트체 Regular" panose="020B0600000101010101" pitchFamily="50" charset="-127"/>
                <a:ea typeface="LG스마트체 Regular" panose="020B0600000101010101" pitchFamily="50" charset="-127"/>
              </a:rPr>
              <a:t>CSVTM</a:t>
            </a:r>
          </a:p>
        </p:txBody>
      </p:sp>
      <p:cxnSp>
        <p:nvCxnSpPr>
          <p:cNvPr id="170" name="직선 화살표 연결선 169"/>
          <p:cNvCxnSpPr>
            <a:stCxn id="101" idx="0"/>
            <a:endCxn id="160" idx="2"/>
          </p:cNvCxnSpPr>
          <p:nvPr/>
        </p:nvCxnSpPr>
        <p:spPr>
          <a:xfrm flipV="1">
            <a:off x="3081737" y="5716322"/>
            <a:ext cx="0" cy="167923"/>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2548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4</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800" kern="0" dirty="0">
                <a:solidFill>
                  <a:schemeClr val="tx1"/>
                </a:solidFill>
                <a:latin typeface="LG스마트체 Regular" panose="020B0600000101010101" pitchFamily="50" charset="-127"/>
                <a:ea typeface="LG스마트체 Regular" panose="020B0600000101010101" pitchFamily="50" charset="-127"/>
              </a:rPr>
              <a:t>Management of cybersecurity </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issues (1/4)</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18" name="TextBox 17"/>
          <p:cNvSpPr txBox="1"/>
          <p:nvPr/>
        </p:nvSpPr>
        <p:spPr>
          <a:xfrm>
            <a:off x="198208" y="670701"/>
            <a:ext cx="8859248" cy="1650452"/>
          </a:xfrm>
          <a:prstGeom prst="rect">
            <a:avLst/>
          </a:prstGeom>
          <a:noFill/>
        </p:spPr>
        <p:txBody>
          <a:bodyPr wrap="square" rtlCol="0">
            <a:spAutoFit/>
          </a:bodyPr>
          <a:lstStyle/>
          <a:p>
            <a:pPr lvl="0" algn="l">
              <a:lnSpc>
                <a:spcPct val="150000"/>
              </a:lnSpc>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285750" lvl="0" indent="-285750" algn="l">
              <a:lnSpc>
                <a:spcPct val="150000"/>
              </a:lnSpc>
              <a:buFont typeface="Wingdings" panose="05000000000000000000" pitchFamily="2" charset="2"/>
              <a:buChar char="q"/>
            </a:pPr>
            <a:r>
              <a:rPr lang="en-US" altLang="ko-KR" b="1" dirty="0">
                <a:solidFill>
                  <a:schemeClr val="tx1"/>
                </a:solidFill>
                <a:latin typeface="LG스마트체 Regular" panose="020B0600000101010101" pitchFamily="50" charset="-127"/>
                <a:ea typeface="LG스마트체 Regular" panose="020B0600000101010101" pitchFamily="50" charset="-127"/>
              </a:rPr>
              <a:t>Classification of </a:t>
            </a:r>
            <a:r>
              <a:rPr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issues</a:t>
            </a:r>
          </a:p>
          <a:p>
            <a:pPr marL="285750" lvl="0" indent="-285750" algn="l">
              <a:lnSpc>
                <a:spcPct val="150000"/>
              </a:lnSpc>
              <a:buFont typeface="Wingdings" panose="05000000000000000000" pitchFamily="2" charset="2"/>
              <a:buChar char="q"/>
            </a:pPr>
            <a:endParaRPr lang="en-US" altLang="ko-KR"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Cybersecurity </a:t>
            </a:r>
            <a:r>
              <a:rPr lang="en-US" altLang="ko-KR" sz="1100" b="1" dirty="0">
                <a:solidFill>
                  <a:srgbClr val="FF0000"/>
                </a:solidFill>
                <a:latin typeface="LG스마트체 Regular" panose="020B0600000101010101" pitchFamily="50" charset="-127"/>
                <a:ea typeface="LG스마트체 Regular" panose="020B0600000101010101" pitchFamily="50" charset="-127"/>
              </a:rPr>
              <a:t>issues can be categorized into General Cybersecurity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Issues </a:t>
            </a:r>
            <a:r>
              <a:rPr lang="en-US" altLang="ko-KR" sz="1100" b="1" dirty="0">
                <a:solidFill>
                  <a:srgbClr val="FF0000"/>
                </a:solidFill>
                <a:latin typeface="LG스마트체 Regular" panose="020B0600000101010101" pitchFamily="50" charset="-127"/>
                <a:ea typeface="LG스마트체 Regular" panose="020B0600000101010101" pitchFamily="50" charset="-127"/>
              </a:rPr>
              <a:t>and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General/Emergency Cybersecurity Incident issues. The three types </a:t>
            </a:r>
            <a:r>
              <a:rPr lang="en-US" altLang="ko-KR" sz="1100" b="1" dirty="0">
                <a:solidFill>
                  <a:srgbClr val="FF0000"/>
                </a:solidFill>
                <a:latin typeface="LG스마트체 Regular" panose="020B0600000101010101" pitchFamily="50" charset="-127"/>
                <a:ea typeface="LG스마트체 Regular" panose="020B0600000101010101" pitchFamily="50" charset="-127"/>
              </a:rPr>
              <a:t>of issues have different escalation mechanisms</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a:t>
            </a:r>
          </a:p>
          <a:p>
            <a:pPr lvl="1" algn="l">
              <a:lnSpc>
                <a:spcPct val="150000"/>
              </a:lnSpc>
            </a:pPr>
            <a:endParaRPr lang="en-US" altLang="ko-KR" sz="1050" b="1" dirty="0" smtClean="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317669297"/>
              </p:ext>
            </p:extLst>
          </p:nvPr>
        </p:nvGraphicFramePr>
        <p:xfrm>
          <a:off x="776536" y="2348880"/>
          <a:ext cx="8064896" cy="2265680"/>
        </p:xfrm>
        <a:graphic>
          <a:graphicData uri="http://schemas.openxmlformats.org/drawingml/2006/table">
            <a:tbl>
              <a:tblPr firstRow="1" bandRow="1">
                <a:tableStyleId>{5940675A-B579-460E-94D1-54222C63F5DA}</a:tableStyleId>
              </a:tblPr>
              <a:tblGrid>
                <a:gridCol w="2791695">
                  <a:extLst>
                    <a:ext uri="{9D8B030D-6E8A-4147-A177-3AD203B41FA5}">
                      <a16:colId xmlns:a16="http://schemas.microsoft.com/office/drawing/2014/main" xmlns="" val="20000"/>
                    </a:ext>
                  </a:extLst>
                </a:gridCol>
                <a:gridCol w="5273201">
                  <a:extLst>
                    <a:ext uri="{9D8B030D-6E8A-4147-A177-3AD203B41FA5}">
                      <a16:colId xmlns:a16="http://schemas.microsoft.com/office/drawing/2014/main" xmlns="" val="20001"/>
                    </a:ext>
                  </a:extLst>
                </a:gridCol>
              </a:tblGrid>
              <a:tr h="370840">
                <a:tc>
                  <a:txBody>
                    <a:bodyPr/>
                    <a:lstStyle/>
                    <a:p>
                      <a:pPr latinLnBrk="1"/>
                      <a:r>
                        <a:rPr lang="en-US" altLang="ko-KR" sz="1100" b="1" dirty="0" smtClean="0">
                          <a:latin typeface="LG스마트체 Regular" panose="020B0600000101010101" pitchFamily="50" charset="-127"/>
                          <a:ea typeface="LG스마트체 Regular" panose="020B0600000101010101" pitchFamily="50" charset="-127"/>
                        </a:rPr>
                        <a:t>Type of Issues</a:t>
                      </a:r>
                      <a:endParaRPr lang="ko-KR" altLang="en-US" sz="1100" b="1"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latinLnBrk="1"/>
                      <a:r>
                        <a:rPr lang="en-US" altLang="ko-KR" sz="1100" b="1" dirty="0" smtClean="0">
                          <a:latin typeface="LG스마트체 Regular" panose="020B0600000101010101" pitchFamily="50" charset="-127"/>
                          <a:ea typeface="LG스마트체 Regular" panose="020B0600000101010101" pitchFamily="50" charset="-127"/>
                        </a:rPr>
                        <a:t>Description</a:t>
                      </a:r>
                      <a:endParaRPr lang="ko-KR" altLang="en-US" sz="1100" b="1">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370840">
                <a:tc>
                  <a:txBody>
                    <a:bodyPr/>
                    <a:lstStyle/>
                    <a:p>
                      <a:pPr latinLnBrk="1"/>
                      <a:r>
                        <a:rPr lang="en-US" altLang="ko-KR" sz="1100" dirty="0" smtClean="0">
                          <a:latin typeface="LG스마트체 Regular" panose="020B0600000101010101" pitchFamily="50" charset="-127"/>
                          <a:ea typeface="LG스마트체 Regular" panose="020B0600000101010101" pitchFamily="50" charset="-127"/>
                        </a:rPr>
                        <a:t>General</a:t>
                      </a:r>
                      <a:r>
                        <a:rPr lang="en-US" altLang="ko-KR" sz="1100" baseline="0" dirty="0" smtClean="0">
                          <a:latin typeface="LG스마트체 Regular" panose="020B0600000101010101" pitchFamily="50" charset="-127"/>
                          <a:ea typeface="LG스마트체 Regular" panose="020B0600000101010101" pitchFamily="50" charset="-127"/>
                        </a:rPr>
                        <a:t> </a:t>
                      </a:r>
                      <a:r>
                        <a:rPr lang="en-US" altLang="ko-KR" sz="1100" dirty="0" smtClean="0">
                          <a:latin typeface="LG스마트체 Regular" panose="020B0600000101010101" pitchFamily="50" charset="-127"/>
                          <a:ea typeface="LG스마트체 Regular" panose="020B0600000101010101" pitchFamily="50" charset="-127"/>
                        </a:rPr>
                        <a:t>Cybersecurity</a:t>
                      </a:r>
                      <a:r>
                        <a:rPr lang="en-US" altLang="ko-KR" sz="1100" baseline="0" dirty="0" smtClean="0">
                          <a:latin typeface="LG스마트체 Regular" panose="020B0600000101010101" pitchFamily="50" charset="-127"/>
                          <a:ea typeface="LG스마트체 Regular" panose="020B0600000101010101" pitchFamily="50" charset="-127"/>
                        </a:rPr>
                        <a:t> issues</a:t>
                      </a:r>
                      <a:endParaRPr lang="ko-KR" altLang="en-US" sz="110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LG스마트체 Regular" panose="020B0600000101010101" pitchFamily="50" charset="-127"/>
                          <a:ea typeface="LG스마트체 Regular" panose="020B0600000101010101" pitchFamily="50" charset="-127"/>
                        </a:rPr>
                        <a:t>Issues that reported during product development.</a:t>
                      </a:r>
                      <a:endParaRPr lang="ko-KR" altLang="en-US" sz="1100" dirty="0" smtClean="0">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General Cybersecurity incident issues</a:t>
                      </a:r>
                      <a:endParaRPr lang="ko-KR" altLang="en-US" sz="11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Issues that reported from Threat Monitoring Source listed</a:t>
                      </a: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t> at</a:t>
                      </a:r>
                      <a:b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b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hlinkClick r:id="rId2"/>
                        </a:rPr>
                        <a:t>http://collab.lge.com/main/x/MIfMUQ</a:t>
                      </a:r>
                      <a:endParaRPr lang="en-US" altLang="ko-KR" sz="1100" baseline="0" dirty="0" smtClean="0">
                        <a:solidFill>
                          <a:srgbClr val="FF0000"/>
                        </a:solidFill>
                        <a:latin typeface="LG스마트체 Regular" panose="020B0600000101010101" pitchFamily="50" charset="-127"/>
                        <a:ea typeface="LG스마트체 Regular"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t>General Cybersecurity Incident issues do not meet the Emergency Cybersecurity Incident Issue criteria.</a:t>
                      </a:r>
                    </a:p>
                  </a:txBody>
                  <a:tcPr anchor="ctr"/>
                </a:tc>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Emergency Cybersecurity incident issues</a:t>
                      </a:r>
                      <a:endParaRPr lang="ko-KR" altLang="en-US" sz="11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Issues that reported from Threat Monitoring Source listed</a:t>
                      </a: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t> at</a:t>
                      </a:r>
                      <a:b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b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hlinkClick r:id="rId2"/>
                        </a:rPr>
                        <a:t>http://collab.lge.com/main/x/MIfMUQ</a:t>
                      </a:r>
                      <a:endParaRPr lang="en-US" altLang="ko-KR" sz="1100" baseline="0" dirty="0" smtClean="0">
                        <a:solidFill>
                          <a:srgbClr val="FF0000"/>
                        </a:solidFill>
                        <a:latin typeface="LG스마트체 Regular" panose="020B0600000101010101" pitchFamily="50" charset="-127"/>
                        <a:ea typeface="LG스마트체 Regular"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latin typeface="LG스마트체 Regular" panose="020B0600000101010101" pitchFamily="50" charset="-127"/>
                          <a:ea typeface="LG스마트체 Regular" panose="020B0600000101010101" pitchFamily="50" charset="-127"/>
                        </a:rPr>
                        <a:t>Ex) In case, a CVSS Severity Critical (Score 9.0-10.0) or higher vulnerability or a vulnerability affecting your product is disclosed in the media.</a:t>
                      </a:r>
                    </a:p>
                  </a:txBody>
                  <a:tcPr anchor="ctr"/>
                </a:tc>
              </a:tr>
            </a:tbl>
          </a:graphicData>
        </a:graphic>
      </p:graphicFrame>
    </p:spTree>
    <p:extLst>
      <p:ext uri="{BB962C8B-B14F-4D97-AF65-F5344CB8AC3E}">
        <p14:creationId xmlns:p14="http://schemas.microsoft.com/office/powerpoint/2010/main" val="106468445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4</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800" kern="0" dirty="0">
                <a:solidFill>
                  <a:schemeClr val="tx1"/>
                </a:solidFill>
                <a:latin typeface="LG스마트체 Regular" panose="020B0600000101010101" pitchFamily="50" charset="-127"/>
                <a:ea typeface="LG스마트체 Regular" panose="020B0600000101010101" pitchFamily="50" charset="-127"/>
              </a:rPr>
              <a:t>Management of cybersecurity </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issues (2/4)</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18" name="TextBox 17"/>
          <p:cNvSpPr txBox="1"/>
          <p:nvPr/>
        </p:nvSpPr>
        <p:spPr>
          <a:xfrm>
            <a:off x="202152" y="4509120"/>
            <a:ext cx="9147280" cy="1361911"/>
          </a:xfrm>
          <a:prstGeom prst="rect">
            <a:avLst/>
          </a:prstGeom>
          <a:noFill/>
        </p:spPr>
        <p:txBody>
          <a:bodyPr wrap="square" rtlCol="0">
            <a:spAutoFit/>
          </a:bodyPr>
          <a:lstStyle/>
          <a:p>
            <a:pPr lvl="0" algn="l">
              <a:lnSpc>
                <a:spcPct val="150000"/>
              </a:lnSpc>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a:solidFill>
                  <a:srgbClr val="FF0000"/>
                </a:solidFill>
                <a:latin typeface="LG스마트체 Regular" panose="020B0600000101010101" pitchFamily="50" charset="-127"/>
                <a:ea typeface="LG스마트체 Regular" panose="020B0600000101010101" pitchFamily="50" charset="-127"/>
              </a:rPr>
              <a:t>General issues including Cybersecurity issues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follow the escalation mechanism described at the Project Monitoring and Control Plan in PMP document for each projects.</a:t>
            </a:r>
          </a:p>
          <a:p>
            <a:pPr marL="742950" lvl="1" indent="-285750" algn="l">
              <a:lnSpc>
                <a:spcPct val="150000"/>
              </a:lnSpc>
              <a:buFont typeface="Arial" panose="020B0604020202020204" pitchFamily="34" charset="0"/>
              <a:buChar char="•"/>
            </a:pP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If </a:t>
            </a:r>
            <a:r>
              <a:rPr lang="en-US" altLang="ko-KR" sz="1100" b="1" dirty="0">
                <a:solidFill>
                  <a:srgbClr val="FF0000"/>
                </a:solidFill>
                <a:latin typeface="LG스마트체 Regular" panose="020B0600000101010101" pitchFamily="50" charset="-127"/>
                <a:ea typeface="LG스마트체 Regular" panose="020B0600000101010101" pitchFamily="50" charset="-127"/>
              </a:rPr>
              <a:t>an issue is not resolved(there is no analysis result or patch) until a certain period of time after it is opened to the person in charge, it is escalated and the issue level rises</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a:t>
            </a:r>
          </a:p>
        </p:txBody>
      </p:sp>
      <p:graphicFrame>
        <p:nvGraphicFramePr>
          <p:cNvPr id="7" name="표 6"/>
          <p:cNvGraphicFramePr>
            <a:graphicFrameLocks noGrp="1"/>
          </p:cNvGraphicFramePr>
          <p:nvPr>
            <p:extLst>
              <p:ext uri="{D42A27DB-BD31-4B8C-83A1-F6EECF244321}">
                <p14:modId xmlns:p14="http://schemas.microsoft.com/office/powerpoint/2010/main" val="2180029363"/>
              </p:ext>
            </p:extLst>
          </p:nvPr>
        </p:nvGraphicFramePr>
        <p:xfrm>
          <a:off x="4088904" y="1493342"/>
          <a:ext cx="4680520" cy="2655738"/>
        </p:xfrm>
        <a:graphic>
          <a:graphicData uri="http://schemas.openxmlformats.org/drawingml/2006/table">
            <a:tbl>
              <a:tblPr firstRow="1" bandRow="1">
                <a:tableStyleId>{5940675A-B579-460E-94D1-54222C63F5DA}</a:tableStyleId>
              </a:tblPr>
              <a:tblGrid>
                <a:gridCol w="778707">
                  <a:extLst>
                    <a:ext uri="{9D8B030D-6E8A-4147-A177-3AD203B41FA5}">
                      <a16:colId xmlns:a16="http://schemas.microsoft.com/office/drawing/2014/main" xmlns="" val="20000"/>
                    </a:ext>
                  </a:extLst>
                </a:gridCol>
                <a:gridCol w="962567">
                  <a:extLst>
                    <a:ext uri="{9D8B030D-6E8A-4147-A177-3AD203B41FA5}">
                      <a16:colId xmlns:a16="http://schemas.microsoft.com/office/drawing/2014/main" xmlns="" val="20001"/>
                    </a:ext>
                  </a:extLst>
                </a:gridCol>
                <a:gridCol w="1575109">
                  <a:extLst>
                    <a:ext uri="{9D8B030D-6E8A-4147-A177-3AD203B41FA5}">
                      <a16:colId xmlns:a16="http://schemas.microsoft.com/office/drawing/2014/main" xmlns="" val="20002"/>
                    </a:ext>
                  </a:extLst>
                </a:gridCol>
                <a:gridCol w="1364137">
                  <a:extLst>
                    <a:ext uri="{9D8B030D-6E8A-4147-A177-3AD203B41FA5}">
                      <a16:colId xmlns:a16="http://schemas.microsoft.com/office/drawing/2014/main" xmlns="" val="20003"/>
                    </a:ext>
                  </a:extLst>
                </a:gridCol>
              </a:tblGrid>
              <a:tr h="583023">
                <a:tc>
                  <a:txBody>
                    <a:bodyPr/>
                    <a:lstStyle/>
                    <a:p>
                      <a:pPr algn="ctr" latinLnBrk="1"/>
                      <a:r>
                        <a:rPr lang="en-US" altLang="ko-KR" sz="900" dirty="0">
                          <a:latin typeface="맑은 고딕" panose="020B0503020000020004" pitchFamily="50" charset="-127"/>
                          <a:ea typeface="맑은 고딕" panose="020B0503020000020004" pitchFamily="50" charset="-127"/>
                        </a:rPr>
                        <a:t>Level</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solidFill>
                      <a:schemeClr val="bg1">
                        <a:lumMod val="85000"/>
                      </a:schemeClr>
                    </a:solidFill>
                  </a:tcPr>
                </a:tc>
                <a:tc>
                  <a:txBody>
                    <a:bodyPr/>
                    <a:lstStyle/>
                    <a:p>
                      <a:pPr algn="ctr" latinLnBrk="1"/>
                      <a:r>
                        <a:rPr lang="en-US" altLang="ko-KR" sz="900" dirty="0">
                          <a:latin typeface="맑은 고딕" panose="020B0503020000020004" pitchFamily="50" charset="-127"/>
                          <a:ea typeface="맑은 고딕" panose="020B0503020000020004" pitchFamily="50" charset="-127"/>
                        </a:rPr>
                        <a:t>Report to</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solidFill>
                      <a:schemeClr val="bg1">
                        <a:lumMod val="85000"/>
                      </a:schemeClr>
                    </a:solidFill>
                  </a:tcPr>
                </a:tc>
                <a:tc>
                  <a:txBody>
                    <a:bodyPr/>
                    <a:lstStyle/>
                    <a:p>
                      <a:pPr algn="ctr" latinLnBrk="1"/>
                      <a:r>
                        <a:rPr lang="en-US" altLang="ko-KR" sz="900" dirty="0">
                          <a:latin typeface="맑은 고딕" panose="020B0503020000020004" pitchFamily="50" charset="-127"/>
                          <a:ea typeface="맑은 고딕" panose="020B0503020000020004" pitchFamily="50" charset="-127"/>
                        </a:rPr>
                        <a:t>Escalation Criteria</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solidFill>
                      <a:schemeClr val="bg1">
                        <a:lumMod val="85000"/>
                      </a:schemeClr>
                    </a:solidFill>
                  </a:tcPr>
                </a:tc>
                <a:tc>
                  <a:txBody>
                    <a:bodyPr/>
                    <a:lstStyle/>
                    <a:p>
                      <a:pPr algn="ctr" latinLnBrk="1"/>
                      <a:r>
                        <a:rPr lang="en-US" altLang="ko-KR" sz="900" dirty="0">
                          <a:latin typeface="맑은 고딕" panose="020B0503020000020004" pitchFamily="50" charset="-127"/>
                          <a:ea typeface="맑은 고딕" panose="020B0503020000020004" pitchFamily="50" charset="-127"/>
                        </a:rPr>
                        <a:t>Escalation</a:t>
                      </a:r>
                      <a:r>
                        <a:rPr lang="en-US" altLang="ko-KR" sz="900" baseline="0" dirty="0">
                          <a:latin typeface="맑은 고딕" panose="020B0503020000020004" pitchFamily="50" charset="-127"/>
                          <a:ea typeface="맑은 고딕" panose="020B0503020000020004" pitchFamily="50" charset="-127"/>
                        </a:rPr>
                        <a:t> Method</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solidFill>
                      <a:schemeClr val="bg1">
                        <a:lumMod val="85000"/>
                      </a:schemeClr>
                    </a:solidFill>
                  </a:tcPr>
                </a:tc>
                <a:extLst>
                  <a:ext uri="{0D108BD9-81ED-4DB2-BD59-A6C34878D82A}">
                    <a16:rowId xmlns:a16="http://schemas.microsoft.com/office/drawing/2014/main" xmlns="" val="10000"/>
                  </a:ext>
                </a:extLst>
              </a:tr>
              <a:tr h="690905">
                <a:tc>
                  <a:txBody>
                    <a:bodyPr/>
                    <a:lstStyle/>
                    <a:p>
                      <a:pPr latinLnBrk="1"/>
                      <a:r>
                        <a:rPr lang="en-US" altLang="ko-KR" sz="900" dirty="0" smtClean="0">
                          <a:latin typeface="맑은 고딕" panose="020B0503020000020004" pitchFamily="50" charset="-127"/>
                          <a:ea typeface="맑은 고딕" panose="020B0503020000020004" pitchFamily="50" charset="-127"/>
                        </a:rPr>
                        <a:t>Level-3</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algn="ctr" latinLnBrk="1"/>
                      <a:r>
                        <a:rPr lang="en-US" altLang="ko-KR" sz="900" baseline="0" dirty="0" smtClean="0">
                          <a:latin typeface="맑은 고딕" panose="020B0503020000020004" pitchFamily="50" charset="-127"/>
                          <a:ea typeface="맑은 고딕" panose="020B0503020000020004" pitchFamily="50" charset="-127"/>
                        </a:rPr>
                        <a:t>Customer</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맑은 고딕" pitchFamily="50" charset="-127"/>
                          <a:ea typeface="맑은 고딕" pitchFamily="50" charset="-127"/>
                        </a:rPr>
                        <a:t>Unresolved issues for O</a:t>
                      </a:r>
                      <a:r>
                        <a:rPr lang="en-US" altLang="ko-KR" sz="900" dirty="0" smtClean="0">
                          <a:solidFill>
                            <a:schemeClr val="tx1"/>
                          </a:solidFill>
                          <a:latin typeface="맑은 고딕" pitchFamily="50" charset="-127"/>
                          <a:ea typeface="맑은 고딕" pitchFamily="50" charset="-127"/>
                        </a:rPr>
                        <a:t>ver 4</a:t>
                      </a:r>
                      <a:r>
                        <a:rPr lang="en-US" altLang="ko-KR" sz="900" baseline="0" dirty="0" smtClean="0">
                          <a:solidFill>
                            <a:schemeClr val="tx1"/>
                          </a:solidFill>
                          <a:latin typeface="맑은 고딕" pitchFamily="50" charset="-127"/>
                          <a:ea typeface="맑은 고딕" pitchFamily="50" charset="-127"/>
                        </a:rPr>
                        <a:t> weeks </a:t>
                      </a:r>
                      <a:r>
                        <a:rPr lang="en-US" altLang="ko-KR" sz="900" dirty="0" smtClean="0">
                          <a:latin typeface="맑은 고딕" pitchFamily="50" charset="-127"/>
                          <a:ea typeface="맑은 고딕" pitchFamily="50" charset="-127"/>
                        </a:rPr>
                        <a:t>since reported.</a:t>
                      </a:r>
                      <a:endParaRPr lang="ko-KR" altLang="en-US" sz="900" dirty="0">
                        <a:solidFill>
                          <a:schemeClr val="tx1"/>
                        </a:solidFill>
                        <a:latin typeface="맑은 고딕" panose="020B0503020000020004" pitchFamily="50" charset="-127"/>
                        <a:ea typeface="맑은 고딕" panose="020B0503020000020004" pitchFamily="50" charset="-127"/>
                      </a:endParaRPr>
                    </a:p>
                  </a:txBody>
                  <a:tcPr marL="84779" marR="84779" marT="42385" marB="42385" anchor="ctr"/>
                </a:tc>
                <a:tc rowSpan="3">
                  <a:txBody>
                    <a:bodyPr/>
                    <a:lstStyle/>
                    <a:p>
                      <a:pPr latinLnBrk="1"/>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Conference Call / Email and recorded at VLM for each project.</a:t>
                      </a:r>
                    </a:p>
                    <a:p>
                      <a:pPr latinLnBrk="1"/>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extLst>
                  <a:ext uri="{0D108BD9-81ED-4DB2-BD59-A6C34878D82A}">
                    <a16:rowId xmlns:a16="http://schemas.microsoft.com/office/drawing/2014/main" xmlns="" val="10002"/>
                  </a:ext>
                </a:extLst>
              </a:tr>
              <a:tr h="690905">
                <a:tc>
                  <a:txBody>
                    <a:bodyPr/>
                    <a:lstStyle/>
                    <a:p>
                      <a:pPr latinLnBrk="1"/>
                      <a:r>
                        <a:rPr lang="en-US" altLang="ko-KR" sz="900" dirty="0">
                          <a:latin typeface="맑은 고딕" panose="020B0503020000020004" pitchFamily="50" charset="-127"/>
                          <a:ea typeface="맑은 고딕" panose="020B0503020000020004" pitchFamily="50" charset="-127"/>
                        </a:rPr>
                        <a:t>Level-2</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algn="ctr" latinLnBrk="1"/>
                      <a:r>
                        <a:rPr lang="en-US" altLang="ko-KR" sz="900" dirty="0" smtClean="0">
                          <a:solidFill>
                            <a:srgbClr val="FF0000"/>
                          </a:solidFill>
                          <a:latin typeface="맑은 고딕" panose="020B0503020000020004" pitchFamily="50" charset="-127"/>
                          <a:ea typeface="맑은 고딕" panose="020B0503020000020004" pitchFamily="50" charset="-127"/>
                        </a:rPr>
                        <a:t>Cyber</a:t>
                      </a:r>
                      <a:r>
                        <a:rPr lang="en-US" altLang="ko-KR" sz="900" baseline="0" dirty="0" smtClean="0">
                          <a:solidFill>
                            <a:srgbClr val="FF0000"/>
                          </a:solidFill>
                          <a:latin typeface="맑은 고딕" panose="020B0503020000020004" pitchFamily="50" charset="-127"/>
                          <a:ea typeface="맑은 고딕" panose="020B0503020000020004" pitchFamily="50" charset="-127"/>
                        </a:rPr>
                        <a:t>security VP</a:t>
                      </a:r>
                      <a:endParaRPr lang="ko-KR" altLang="en-US" sz="900" dirty="0">
                        <a:solidFill>
                          <a:srgbClr val="FF0000"/>
                        </a:solidFill>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맑은 고딕" pitchFamily="50" charset="-127"/>
                          <a:ea typeface="맑은 고딕" pitchFamily="50" charset="-127"/>
                        </a:rPr>
                        <a:t>Unresolved issues for </a:t>
                      </a:r>
                      <a:r>
                        <a:rPr lang="en-US" altLang="ko-KR" sz="900" dirty="0" smtClean="0">
                          <a:solidFill>
                            <a:schemeClr val="tx1"/>
                          </a:solidFill>
                          <a:latin typeface="맑은 고딕" pitchFamily="50" charset="-127"/>
                          <a:ea typeface="맑은 고딕" pitchFamily="50" charset="-127"/>
                        </a:rPr>
                        <a:t>Over </a:t>
                      </a:r>
                      <a:r>
                        <a:rPr lang="en-US" altLang="ko-KR" sz="900" dirty="0">
                          <a:solidFill>
                            <a:schemeClr val="tx1"/>
                          </a:solidFill>
                          <a:latin typeface="맑은 고딕" pitchFamily="50" charset="-127"/>
                          <a:ea typeface="맑은 고딕" pitchFamily="50" charset="-127"/>
                        </a:rPr>
                        <a:t>3 </a:t>
                      </a:r>
                      <a:r>
                        <a:rPr lang="en-US" altLang="ko-KR" sz="900" dirty="0" smtClean="0">
                          <a:solidFill>
                            <a:schemeClr val="tx1"/>
                          </a:solidFill>
                          <a:latin typeface="맑은 고딕" pitchFamily="50" charset="-127"/>
                          <a:ea typeface="맑은 고딕" pitchFamily="50" charset="-127"/>
                        </a:rPr>
                        <a:t>weeks </a:t>
                      </a:r>
                      <a:r>
                        <a:rPr lang="en-US" altLang="ko-KR" sz="900" dirty="0" smtClean="0">
                          <a:latin typeface="맑은 고딕" pitchFamily="50" charset="-127"/>
                          <a:ea typeface="맑은 고딕" pitchFamily="50" charset="-127"/>
                        </a:rPr>
                        <a:t>since reported</a:t>
                      </a:r>
                      <a:r>
                        <a:rPr lang="en-US" altLang="ko-KR" sz="900" dirty="0" smtClean="0">
                          <a:solidFill>
                            <a:schemeClr val="tx1"/>
                          </a:solidFill>
                          <a:latin typeface="맑은 고딕" pitchFamily="50" charset="-127"/>
                          <a:ea typeface="맑은 고딕" pitchFamily="50" charset="-127"/>
                        </a:rPr>
                        <a:t>.</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vMerge="1">
                  <a:txBody>
                    <a:bodyPr/>
                    <a:lstStyle/>
                    <a:p>
                      <a:pPr latinLnBrk="1"/>
                      <a:endParaRPr lang="ko-KR" altLang="en-US" sz="10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xmlns="" val="10003"/>
                  </a:ext>
                </a:extLst>
              </a:tr>
              <a:tr h="690905">
                <a:tc>
                  <a:txBody>
                    <a:bodyPr/>
                    <a:lstStyle/>
                    <a:p>
                      <a:pPr latinLnBrk="1"/>
                      <a:r>
                        <a:rPr lang="en-US" altLang="ko-KR" sz="900" dirty="0" smtClean="0">
                          <a:latin typeface="맑은 고딕" panose="020B0503020000020004" pitchFamily="50" charset="-127"/>
                          <a:ea typeface="맑은 고딕" panose="020B0503020000020004" pitchFamily="50" charset="-127"/>
                        </a:rPr>
                        <a:t>Level-1</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algn="ctr" latinLnBrk="1"/>
                      <a:r>
                        <a:rPr lang="en-US" altLang="ko-KR" sz="900" dirty="0" smtClean="0">
                          <a:latin typeface="맑은 고딕" panose="020B0503020000020004" pitchFamily="50" charset="-127"/>
                          <a:ea typeface="맑은 고딕" panose="020B0503020000020004" pitchFamily="50" charset="-127"/>
                        </a:rPr>
                        <a:t>Team Leader</a:t>
                      </a:r>
                      <a:endParaRPr lang="ko-KR" altLang="en-US" sz="900" dirty="0">
                        <a:latin typeface="맑은 고딕" panose="020B0503020000020004" pitchFamily="50" charset="-127"/>
                        <a:ea typeface="맑은 고딕" panose="020B0503020000020004" pitchFamily="50" charset="-127"/>
                      </a:endParaRPr>
                    </a:p>
                  </a:txBody>
                  <a:tcPr marL="84779" marR="84779" marT="42385" marB="42385"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맑은 고딕" pitchFamily="50" charset="-127"/>
                          <a:ea typeface="맑은 고딕" pitchFamily="50" charset="-127"/>
                        </a:rPr>
                        <a:t>Unresolved issues for over 1 week since reported.</a:t>
                      </a:r>
                      <a:endParaRPr lang="ko-KR" altLang="en-US" sz="900" dirty="0">
                        <a:solidFill>
                          <a:schemeClr val="tx1"/>
                        </a:solidFill>
                        <a:latin typeface="맑은 고딕" panose="020B0503020000020004" pitchFamily="50" charset="-127"/>
                        <a:ea typeface="맑은 고딕" panose="020B0503020000020004" pitchFamily="50" charset="-127"/>
                      </a:endParaRPr>
                    </a:p>
                  </a:txBody>
                  <a:tcPr marL="84779" marR="84779" marT="42385" marB="42385" anchor="ctr"/>
                </a:tc>
                <a:tc vMerge="1">
                  <a:txBody>
                    <a:bodyPr/>
                    <a:lstStyle/>
                    <a:p>
                      <a:pPr latinLnBrk="1"/>
                      <a:endParaRPr lang="ko-KR" altLang="en-US" sz="1000" dirty="0">
                        <a:latin typeface="맑은 고딕" panose="020B0503020000020004" pitchFamily="50" charset="-127"/>
                        <a:ea typeface="맑은 고딕" panose="020B0503020000020004" pitchFamily="50" charset="-127"/>
                      </a:endParaRPr>
                    </a:p>
                  </a:txBody>
                  <a:tcPr/>
                </a:tc>
                <a:extLst>
                  <a:ext uri="{0D108BD9-81ED-4DB2-BD59-A6C34878D82A}">
                    <a16:rowId xmlns:a16="http://schemas.microsoft.com/office/drawing/2014/main" xmlns="" val="10004"/>
                  </a:ext>
                </a:extLst>
              </a:tr>
            </a:tbl>
          </a:graphicData>
        </a:graphic>
      </p:graphicFrame>
      <p:sp>
        <p:nvSpPr>
          <p:cNvPr id="9" name="직사각형 8"/>
          <p:cNvSpPr/>
          <p:nvPr/>
        </p:nvSpPr>
        <p:spPr>
          <a:xfrm>
            <a:off x="1506790" y="2627795"/>
            <a:ext cx="2081978" cy="1428881"/>
          </a:xfrm>
          <a:prstGeom prst="rect">
            <a:avLst/>
          </a:prstGeom>
          <a:solidFill>
            <a:schemeClr val="bg1">
              <a:lumMod val="95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100" dirty="0">
              <a:solidFill>
                <a:schemeClr val="tx1"/>
              </a:solidFill>
              <a:latin typeface="맑은 고딕" panose="020B0503020000020004" pitchFamily="50" charset="-127"/>
              <a:ea typeface="맑은 고딕" panose="020B0503020000020004" pitchFamily="50" charset="-127"/>
            </a:endParaRPr>
          </a:p>
        </p:txBody>
      </p:sp>
      <p:sp>
        <p:nvSpPr>
          <p:cNvPr id="10" name="Rectangle 56"/>
          <p:cNvSpPr>
            <a:spLocks noChangeArrowheads="1"/>
          </p:cNvSpPr>
          <p:nvPr/>
        </p:nvSpPr>
        <p:spPr bwMode="auto">
          <a:xfrm>
            <a:off x="1649663" y="3501008"/>
            <a:ext cx="1231889" cy="334096"/>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ctr"/>
          <a:lstStyle/>
          <a:p>
            <a:pPr algn="ctr" fontAlgn="auto">
              <a:spcBef>
                <a:spcPts val="0"/>
              </a:spcBef>
              <a:spcAft>
                <a:spcPts val="0"/>
              </a:spcAft>
              <a:defRPr/>
            </a:pPr>
            <a:r>
              <a:rPr kumimoji="0" lang="en-US" altLang="ko-KR" sz="1100" b="1" kern="0" dirty="0" smtClean="0">
                <a:latin typeface="맑은 고딕" pitchFamily="50" charset="-127"/>
                <a:ea typeface="맑은 고딕" pitchFamily="50" charset="-127"/>
              </a:rPr>
              <a:t>Project Leader</a:t>
            </a:r>
            <a:endParaRPr kumimoji="0" lang="en-US" altLang="ko-KR" sz="1100" b="1" kern="0" dirty="0">
              <a:latin typeface="맑은 고딕" pitchFamily="50" charset="-127"/>
              <a:ea typeface="맑은 고딕" pitchFamily="50" charset="-127"/>
            </a:endParaRPr>
          </a:p>
        </p:txBody>
      </p:sp>
      <p:cxnSp>
        <p:nvCxnSpPr>
          <p:cNvPr id="12" name="직선 연결선 11"/>
          <p:cNvCxnSpPr>
            <a:stCxn id="10" idx="0"/>
          </p:cNvCxnSpPr>
          <p:nvPr/>
        </p:nvCxnSpPr>
        <p:spPr>
          <a:xfrm flipH="1" flipV="1">
            <a:off x="2264343" y="3126231"/>
            <a:ext cx="1265" cy="374777"/>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56"/>
          <p:cNvSpPr>
            <a:spLocks noChangeArrowheads="1"/>
          </p:cNvSpPr>
          <p:nvPr/>
        </p:nvSpPr>
        <p:spPr bwMode="auto">
          <a:xfrm>
            <a:off x="1649663" y="2780928"/>
            <a:ext cx="1231889" cy="33409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ctr"/>
          <a:lstStyle/>
          <a:p>
            <a:pPr algn="ctr" fontAlgn="auto">
              <a:spcBef>
                <a:spcPts val="0"/>
              </a:spcBef>
              <a:spcAft>
                <a:spcPts val="0"/>
              </a:spcAft>
              <a:defRPr/>
            </a:pPr>
            <a:r>
              <a:rPr kumimoji="0" lang="en-US" altLang="ko-KR" sz="1100" b="1" kern="0" dirty="0">
                <a:latin typeface="맑은 고딕" pitchFamily="50" charset="-127"/>
                <a:ea typeface="맑은 고딕" pitchFamily="50" charset="-127"/>
              </a:rPr>
              <a:t>Team Leader</a:t>
            </a:r>
          </a:p>
        </p:txBody>
      </p:sp>
      <p:sp>
        <p:nvSpPr>
          <p:cNvPr id="14" name="Rectangle 56"/>
          <p:cNvSpPr>
            <a:spLocks noChangeArrowheads="1"/>
          </p:cNvSpPr>
          <p:nvPr/>
        </p:nvSpPr>
        <p:spPr bwMode="auto">
          <a:xfrm>
            <a:off x="1649663" y="2132856"/>
            <a:ext cx="1231889" cy="33409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ctr"/>
          <a:lstStyle/>
          <a:p>
            <a:pPr algn="ctr" fontAlgn="auto">
              <a:spcBef>
                <a:spcPts val="0"/>
              </a:spcBef>
              <a:spcAft>
                <a:spcPts val="0"/>
              </a:spcAft>
              <a:defRPr/>
            </a:pPr>
            <a:r>
              <a:rPr kumimoji="0" lang="en-US" altLang="ko-KR" sz="1100" b="1" kern="0" dirty="0" smtClean="0">
                <a:solidFill>
                  <a:srgbClr val="FF0000"/>
                </a:solidFill>
                <a:latin typeface="맑은 고딕" pitchFamily="50" charset="-127"/>
                <a:ea typeface="맑은 고딕" pitchFamily="50" charset="-127"/>
              </a:rPr>
              <a:t>Cybersecurity VP</a:t>
            </a:r>
            <a:endParaRPr kumimoji="0" lang="en-US" altLang="ko-KR" sz="1100" b="1" kern="0" dirty="0">
              <a:solidFill>
                <a:srgbClr val="FF0000"/>
              </a:solidFill>
              <a:latin typeface="맑은 고딕" pitchFamily="50" charset="-127"/>
              <a:ea typeface="맑은 고딕" pitchFamily="50" charset="-127"/>
            </a:endParaRPr>
          </a:p>
        </p:txBody>
      </p:sp>
      <p:sp>
        <p:nvSpPr>
          <p:cNvPr id="15" name="Rectangle 56"/>
          <p:cNvSpPr>
            <a:spLocks noChangeArrowheads="1"/>
          </p:cNvSpPr>
          <p:nvPr/>
        </p:nvSpPr>
        <p:spPr bwMode="auto">
          <a:xfrm>
            <a:off x="1638552" y="1493341"/>
            <a:ext cx="1231888" cy="334097"/>
          </a:xfrm>
          <a:prstGeom prst="rect">
            <a:avLst/>
          </a:prstGeom>
          <a:solidFill>
            <a:schemeClr val="bg1">
              <a:lumMod val="75000"/>
            </a:schemeClr>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ctr"/>
          <a:lstStyle/>
          <a:p>
            <a:pPr algn="ctr" fontAlgn="auto">
              <a:spcBef>
                <a:spcPts val="0"/>
              </a:spcBef>
              <a:spcAft>
                <a:spcPts val="0"/>
              </a:spcAft>
              <a:defRPr/>
            </a:pPr>
            <a:r>
              <a:rPr kumimoji="0" lang="en-US" altLang="ko-KR" sz="1100" b="1" kern="0" dirty="0" smtClean="0">
                <a:latin typeface="맑은 고딕" pitchFamily="50" charset="-127"/>
                <a:ea typeface="맑은 고딕" pitchFamily="50" charset="-127"/>
              </a:rPr>
              <a:t>Customer</a:t>
            </a:r>
            <a:endParaRPr kumimoji="0" lang="en-US" altLang="ko-KR" sz="1100" b="1" kern="0" dirty="0">
              <a:latin typeface="맑은 고딕" pitchFamily="50" charset="-127"/>
              <a:ea typeface="맑은 고딕" pitchFamily="50" charset="-127"/>
            </a:endParaRPr>
          </a:p>
        </p:txBody>
      </p:sp>
      <p:cxnSp>
        <p:nvCxnSpPr>
          <p:cNvPr id="16" name="직선 연결선 15"/>
          <p:cNvCxnSpPr>
            <a:stCxn id="13" idx="0"/>
            <a:endCxn id="14" idx="2"/>
          </p:cNvCxnSpPr>
          <p:nvPr/>
        </p:nvCxnSpPr>
        <p:spPr>
          <a:xfrm flipV="1">
            <a:off x="2265608" y="2466953"/>
            <a:ext cx="0" cy="313975"/>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4" idx="0"/>
          </p:cNvCxnSpPr>
          <p:nvPr/>
        </p:nvCxnSpPr>
        <p:spPr>
          <a:xfrm flipH="1" flipV="1">
            <a:off x="2264343" y="1827438"/>
            <a:ext cx="1265" cy="305418"/>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57"/>
          <p:cNvSpPr txBox="1">
            <a:spLocks noChangeArrowheads="1"/>
          </p:cNvSpPr>
          <p:nvPr/>
        </p:nvSpPr>
        <p:spPr bwMode="auto">
          <a:xfrm>
            <a:off x="2857015" y="3065237"/>
            <a:ext cx="8286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1000" dirty="0">
                <a:latin typeface="맑은 고딕" panose="020B0503020000020004" pitchFamily="50" charset="-127"/>
                <a:ea typeface="맑은 고딕" panose="020B0503020000020004" pitchFamily="50" charset="-127"/>
              </a:rPr>
              <a:t>Share all issues and risks</a:t>
            </a:r>
          </a:p>
        </p:txBody>
      </p:sp>
      <p:sp>
        <p:nvSpPr>
          <p:cNvPr id="20" name="포인트가 8개인 별 19"/>
          <p:cNvSpPr/>
          <p:nvPr/>
        </p:nvSpPr>
        <p:spPr bwMode="auto">
          <a:xfrm>
            <a:off x="812214" y="3126230"/>
            <a:ext cx="1271627" cy="403271"/>
          </a:xfrm>
          <a:prstGeom prst="star8">
            <a:avLst/>
          </a:prstGeom>
          <a:solidFill>
            <a:srgbClr val="CC0000">
              <a:alpha val="50000"/>
            </a:srgb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latinLnBrk="1" hangingPunct="1">
              <a:defRPr/>
            </a:pPr>
            <a:r>
              <a:rPr lang="de-DE" sz="1000" b="1" dirty="0">
                <a:solidFill>
                  <a:srgbClr val="FFFFCD"/>
                </a:solidFill>
                <a:latin typeface="맑은 고딕" pitchFamily="50" charset="-127"/>
                <a:ea typeface="맑은 고딕" pitchFamily="50" charset="-127"/>
              </a:rPr>
              <a:t>Level-1 </a:t>
            </a:r>
          </a:p>
          <a:p>
            <a:pPr algn="ctr" eaLnBrk="1" latinLnBrk="1" hangingPunct="1">
              <a:defRPr/>
            </a:pPr>
            <a:r>
              <a:rPr lang="de-DE" sz="1000" b="1" dirty="0">
                <a:solidFill>
                  <a:srgbClr val="FFFFCD"/>
                </a:solidFill>
                <a:latin typeface="맑은 고딕" pitchFamily="50" charset="-127"/>
                <a:ea typeface="맑은 고딕" pitchFamily="50" charset="-127"/>
              </a:rPr>
              <a:t>Escalation</a:t>
            </a:r>
          </a:p>
        </p:txBody>
      </p:sp>
      <p:sp>
        <p:nvSpPr>
          <p:cNvPr id="21" name="포인트가 8개인 별 20"/>
          <p:cNvSpPr/>
          <p:nvPr/>
        </p:nvSpPr>
        <p:spPr bwMode="auto">
          <a:xfrm>
            <a:off x="763782" y="2423228"/>
            <a:ext cx="1271627" cy="403271"/>
          </a:xfrm>
          <a:prstGeom prst="star8">
            <a:avLst/>
          </a:prstGeom>
          <a:solidFill>
            <a:srgbClr val="CC0000">
              <a:alpha val="50000"/>
            </a:srgb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latinLnBrk="1" hangingPunct="1">
              <a:defRPr/>
            </a:pPr>
            <a:r>
              <a:rPr lang="de-DE" sz="1000" b="1" dirty="0">
                <a:solidFill>
                  <a:srgbClr val="FFFFCD"/>
                </a:solidFill>
                <a:latin typeface="맑은 고딕" pitchFamily="50" charset="-127"/>
                <a:ea typeface="맑은 고딕" pitchFamily="50" charset="-127"/>
              </a:rPr>
              <a:t>Level-2 </a:t>
            </a:r>
          </a:p>
          <a:p>
            <a:pPr algn="ctr" eaLnBrk="1" latinLnBrk="1" hangingPunct="1">
              <a:defRPr/>
            </a:pPr>
            <a:r>
              <a:rPr lang="de-DE" sz="1000" b="1" dirty="0">
                <a:solidFill>
                  <a:srgbClr val="FFFFCD"/>
                </a:solidFill>
                <a:latin typeface="맑은 고딕" pitchFamily="50" charset="-127"/>
                <a:ea typeface="맑은 고딕" pitchFamily="50" charset="-127"/>
              </a:rPr>
              <a:t>Escalation</a:t>
            </a:r>
          </a:p>
        </p:txBody>
      </p:sp>
      <p:sp>
        <p:nvSpPr>
          <p:cNvPr id="22" name="포인트가 8개인 별 21"/>
          <p:cNvSpPr/>
          <p:nvPr/>
        </p:nvSpPr>
        <p:spPr bwMode="auto">
          <a:xfrm>
            <a:off x="763781" y="1779160"/>
            <a:ext cx="1271627" cy="403271"/>
          </a:xfrm>
          <a:prstGeom prst="star8">
            <a:avLst/>
          </a:prstGeom>
          <a:solidFill>
            <a:srgbClr val="CC0000">
              <a:alpha val="50000"/>
            </a:srgb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latinLnBrk="1" hangingPunct="1">
              <a:defRPr/>
            </a:pPr>
            <a:r>
              <a:rPr lang="de-DE" sz="1000" b="1" dirty="0">
                <a:solidFill>
                  <a:srgbClr val="FFFFCD"/>
                </a:solidFill>
                <a:latin typeface="맑은 고딕" pitchFamily="50" charset="-127"/>
                <a:ea typeface="맑은 고딕" pitchFamily="50" charset="-127"/>
              </a:rPr>
              <a:t>Level-3 </a:t>
            </a:r>
          </a:p>
          <a:p>
            <a:pPr algn="ctr" eaLnBrk="1" latinLnBrk="1" hangingPunct="1">
              <a:defRPr/>
            </a:pPr>
            <a:r>
              <a:rPr lang="de-DE" sz="1000" b="1" dirty="0">
                <a:solidFill>
                  <a:srgbClr val="FFFFCD"/>
                </a:solidFill>
                <a:latin typeface="맑은 고딕" pitchFamily="50" charset="-127"/>
                <a:ea typeface="맑은 고딕" pitchFamily="50" charset="-127"/>
              </a:rPr>
              <a:t>Escalation</a:t>
            </a:r>
          </a:p>
        </p:txBody>
      </p:sp>
      <p:sp>
        <p:nvSpPr>
          <p:cNvPr id="2" name="직사각형 1"/>
          <p:cNvSpPr/>
          <p:nvPr/>
        </p:nvSpPr>
        <p:spPr>
          <a:xfrm>
            <a:off x="200472" y="908720"/>
            <a:ext cx="2393604" cy="369332"/>
          </a:xfrm>
          <a:prstGeom prst="rect">
            <a:avLst/>
          </a:prstGeom>
        </p:spPr>
        <p:txBody>
          <a:bodyPr wrap="none">
            <a:spAutoFit/>
          </a:bodyPr>
          <a:lstStyle/>
          <a:p>
            <a:pPr marL="285750" indent="-285750" algn="l">
              <a:lnSpc>
                <a:spcPct val="150000"/>
              </a:lnSpc>
              <a:buFont typeface="Wingdings" panose="05000000000000000000" pitchFamily="2" charset="2"/>
              <a:buChar char="q"/>
            </a:pPr>
            <a:r>
              <a:rPr lang="en-US" altLang="ko-KR" b="1" dirty="0" smtClean="0">
                <a:solidFill>
                  <a:schemeClr val="tx1"/>
                </a:solidFill>
                <a:latin typeface="LG스마트체 Regular" panose="020B0600000101010101" pitchFamily="50" charset="-127"/>
                <a:ea typeface="LG스마트체 Regular" panose="020B0600000101010101" pitchFamily="50" charset="-127"/>
              </a:rPr>
              <a:t>General Cybersecurity issues</a:t>
            </a:r>
            <a:endParaRPr lang="en-US" altLang="ko-KR" b="1"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26234663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4</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800" kern="0" dirty="0">
                <a:solidFill>
                  <a:schemeClr val="tx1"/>
                </a:solidFill>
                <a:latin typeface="LG스마트체 Regular" panose="020B0600000101010101" pitchFamily="50" charset="-127"/>
                <a:ea typeface="LG스마트체 Regular" panose="020B0600000101010101" pitchFamily="50" charset="-127"/>
              </a:rPr>
              <a:t>Management of cybersecurity </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issues (3/4)</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9" name="TextBox 8"/>
          <p:cNvSpPr txBox="1"/>
          <p:nvPr/>
        </p:nvSpPr>
        <p:spPr>
          <a:xfrm>
            <a:off x="200472" y="908720"/>
            <a:ext cx="8136904" cy="4685898"/>
          </a:xfrm>
          <a:prstGeom prst="rect">
            <a:avLst/>
          </a:prstGeom>
          <a:noFill/>
        </p:spPr>
        <p:txBody>
          <a:bodyPr wrap="square" rtlCol="0">
            <a:spAutoFit/>
          </a:bodyPr>
          <a:lstStyle/>
          <a:p>
            <a:pPr marL="285750" lvl="0" indent="-285750" algn="l">
              <a:lnSpc>
                <a:spcPct val="150000"/>
              </a:lnSpc>
              <a:buFont typeface="Wingdings" panose="05000000000000000000" pitchFamily="2" charset="2"/>
              <a:buChar char="q"/>
            </a:pPr>
            <a:r>
              <a:rPr lang="en-US" altLang="ko-KR" b="1" dirty="0">
                <a:solidFill>
                  <a:srgbClr val="FF0000"/>
                </a:solidFill>
                <a:latin typeface="LG스마트체 Regular" panose="020B0600000101010101" pitchFamily="50" charset="-127"/>
                <a:ea typeface="LG스마트체 Regular" panose="020B0600000101010101" pitchFamily="50" charset="-127"/>
              </a:rPr>
              <a:t>General </a:t>
            </a:r>
            <a:r>
              <a:rPr lang="en-US" altLang="ko-KR" b="1" dirty="0" smtClean="0">
                <a:solidFill>
                  <a:srgbClr val="FF0000"/>
                </a:solidFill>
                <a:latin typeface="LG스마트체 Regular" panose="020B0600000101010101" pitchFamily="50" charset="-127"/>
                <a:ea typeface="LG스마트체 Regular" panose="020B0600000101010101" pitchFamily="50" charset="-127"/>
              </a:rPr>
              <a:t>Cybersecurity incident issues</a:t>
            </a:r>
            <a:endParaRPr lang="en-US" altLang="ko-KR"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For </a:t>
            </a:r>
            <a:r>
              <a:rPr lang="en-US" altLang="ko-KR" sz="1100" dirty="0">
                <a:solidFill>
                  <a:srgbClr val="FF0000"/>
                </a:solidFill>
                <a:latin typeface="LG스마트체 Regular" panose="020B0600000101010101" pitchFamily="50" charset="-127"/>
                <a:ea typeface="LG스마트체 Regular" panose="020B0600000101010101" pitchFamily="50" charset="-127"/>
              </a:rPr>
              <a:t>General </a:t>
            </a: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Cybersecurity incident issues, </a:t>
            </a:r>
            <a:r>
              <a:rPr lang="en-US" altLang="ko-KR" sz="1100" dirty="0">
                <a:solidFill>
                  <a:srgbClr val="FF0000"/>
                </a:solidFill>
                <a:latin typeface="LG스마트체 Regular" panose="020B0600000101010101" pitchFamily="50" charset="-127"/>
                <a:ea typeface="LG스마트체 Regular" panose="020B0600000101010101" pitchFamily="50" charset="-127"/>
              </a:rPr>
              <a:t>Escalation mechanism is as </a:t>
            </a: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follow.</a:t>
            </a:r>
          </a:p>
          <a:p>
            <a:pPr marL="742950" lvl="1" indent="-285750" algn="l">
              <a:lnSpc>
                <a:spcPct val="150000"/>
              </a:lnSpc>
              <a:buFont typeface="Arial" panose="020B0604020202020204" pitchFamily="34" charset="0"/>
              <a:buChar char="•"/>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lvl="1" algn="l">
              <a:lnSpc>
                <a:spcPct val="150000"/>
              </a:lnSpc>
            </a:pP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Issues </a:t>
            </a:r>
            <a:r>
              <a:rPr lang="en-US" altLang="ko-KR" sz="1100" b="1" dirty="0">
                <a:solidFill>
                  <a:srgbClr val="FF0000"/>
                </a:solidFill>
                <a:latin typeface="LG스마트체 Regular" panose="020B0600000101010101" pitchFamily="50" charset="-127"/>
                <a:ea typeface="LG스마트체 Regular" panose="020B0600000101010101" pitchFamily="50" charset="-127"/>
              </a:rPr>
              <a:t>corresponding to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General </a:t>
            </a:r>
            <a:r>
              <a:rPr lang="en-US" altLang="ko-KR" sz="1100" b="1" dirty="0">
                <a:solidFill>
                  <a:srgbClr val="FF0000"/>
                </a:solidFill>
                <a:latin typeface="LG스마트체 Regular" panose="020B0600000101010101" pitchFamily="50" charset="-127"/>
                <a:ea typeface="LG스마트체 Regular" panose="020B0600000101010101" pitchFamily="50" charset="-127"/>
              </a:rPr>
              <a:t>Cybersecurity Incidents follow the Incident Response Management Process.</a:t>
            </a:r>
            <a:br>
              <a:rPr lang="en-US" altLang="ko-KR" sz="1100" b="1" dirty="0">
                <a:solidFill>
                  <a:srgbClr val="FF0000"/>
                </a:solidFill>
                <a:latin typeface="LG스마트체 Regular" panose="020B0600000101010101" pitchFamily="50" charset="-127"/>
                <a:ea typeface="LG스마트체 Regular" panose="020B0600000101010101" pitchFamily="50" charset="-127"/>
              </a:rPr>
            </a:br>
            <a:r>
              <a:rPr lang="en-US" altLang="ko-KR" sz="1100" b="1" dirty="0">
                <a:solidFill>
                  <a:srgbClr val="FF0000"/>
                </a:solidFill>
                <a:latin typeface="LG스마트체 Regular" panose="020B0600000101010101" pitchFamily="50" charset="-127"/>
                <a:ea typeface="LG스마트체 Regular" panose="020B0600000101010101" pitchFamily="50" charset="-127"/>
              </a:rPr>
              <a:t>Incident Response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Management Process-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hlinkClick r:id="rId2"/>
              </a:rPr>
              <a:t>http</a:t>
            </a:r>
            <a:r>
              <a:rPr lang="en-US" altLang="ko-KR" sz="1100" b="1" dirty="0">
                <a:solidFill>
                  <a:srgbClr val="FF0000"/>
                </a:solidFill>
                <a:latin typeface="LG스마트체 Regular" panose="020B0600000101010101" pitchFamily="50" charset="-127"/>
                <a:ea typeface="LG스마트체 Regular" panose="020B0600000101010101" pitchFamily="50" charset="-127"/>
                <a:hlinkClick r:id="rId2"/>
              </a:rPr>
              <a:t>://</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hlinkClick r:id="rId2"/>
              </a:rPr>
              <a:t>collab.lge.com/main/x/Ys1PWg</a:t>
            </a: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a:solidFill>
                  <a:srgbClr val="FF0000"/>
                </a:solidFill>
                <a:latin typeface="LG스마트체 Regular" panose="020B0600000101010101" pitchFamily="50" charset="-127"/>
                <a:ea typeface="LG스마트체 Regular" panose="020B0600000101010101" pitchFamily="50" charset="-127"/>
              </a:rPr>
              <a:t>General Cybersecurity Incident issues do not meet the Emergency Cybersecurity Incident Issue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criteria.</a:t>
            </a:r>
          </a:p>
          <a:p>
            <a:pPr marL="742950" lvl="1" indent="-285750" algn="l">
              <a:lnSpc>
                <a:spcPct val="150000"/>
              </a:lnSpc>
              <a:buFont typeface="Arial" panose="020B0604020202020204" pitchFamily="34" charset="0"/>
              <a:buChar char="•"/>
            </a:pP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When </a:t>
            </a:r>
            <a:r>
              <a:rPr lang="en-US" altLang="ko-KR" sz="1100" b="1" dirty="0">
                <a:solidFill>
                  <a:srgbClr val="FF0000"/>
                </a:solidFill>
                <a:latin typeface="LG스마트체 Regular" panose="020B0600000101010101" pitchFamily="50" charset="-127"/>
                <a:ea typeface="LG스마트체 Regular" panose="020B0600000101010101" pitchFamily="50" charset="-127"/>
              </a:rPr>
              <a:t>spreading an incident issue, for projects under development, the escalation mechanism follows the Before SOP at level 2.</a:t>
            </a:r>
            <a:endParaRPr lang="en-US" altLang="ko-KR" sz="1100" b="1" dirty="0" smtClean="0">
              <a:solidFill>
                <a:srgbClr val="FF0000"/>
              </a:solidFill>
              <a:latin typeface="LG스마트체 Regular" panose="020B0600000101010101" pitchFamily="50" charset="-127"/>
              <a:ea typeface="LG스마트체 Regular" panose="020B0600000101010101" pitchFamily="50" charset="-127"/>
            </a:endParaRPr>
          </a:p>
        </p:txBody>
      </p:sp>
      <p:graphicFrame>
        <p:nvGraphicFramePr>
          <p:cNvPr id="12" name="표 11"/>
          <p:cNvGraphicFramePr>
            <a:graphicFrameLocks noGrp="1"/>
          </p:cNvGraphicFramePr>
          <p:nvPr>
            <p:extLst>
              <p:ext uri="{D42A27DB-BD31-4B8C-83A1-F6EECF244321}">
                <p14:modId xmlns:p14="http://schemas.microsoft.com/office/powerpoint/2010/main" val="3422828276"/>
              </p:ext>
            </p:extLst>
          </p:nvPr>
        </p:nvGraphicFramePr>
        <p:xfrm>
          <a:off x="1208584" y="1556792"/>
          <a:ext cx="6604000" cy="2433320"/>
        </p:xfrm>
        <a:graphic>
          <a:graphicData uri="http://schemas.openxmlformats.org/drawingml/2006/table">
            <a:tbl>
              <a:tblPr firstRow="1" bandRow="1">
                <a:tableStyleId>{5940675A-B579-460E-94D1-54222C63F5DA}</a:tableStyleId>
              </a:tblPr>
              <a:tblGrid>
                <a:gridCol w="1288752">
                  <a:extLst>
                    <a:ext uri="{9D8B030D-6E8A-4147-A177-3AD203B41FA5}">
                      <a16:colId xmlns:a16="http://schemas.microsoft.com/office/drawing/2014/main" xmlns="" val="20000"/>
                    </a:ext>
                  </a:extLst>
                </a:gridCol>
                <a:gridCol w="1328812">
                  <a:extLst>
                    <a:ext uri="{9D8B030D-6E8A-4147-A177-3AD203B41FA5}">
                      <a16:colId xmlns:a16="http://schemas.microsoft.com/office/drawing/2014/main" xmlns="" val="20001"/>
                    </a:ext>
                  </a:extLst>
                </a:gridCol>
                <a:gridCol w="1328812"/>
                <a:gridCol w="2657624">
                  <a:extLst>
                    <a:ext uri="{9D8B030D-6E8A-4147-A177-3AD203B41FA5}">
                      <a16:colId xmlns:a16="http://schemas.microsoft.com/office/drawing/2014/main" xmlns="" val="20002"/>
                    </a:ext>
                  </a:extLst>
                </a:gridCol>
              </a:tblGrid>
              <a:tr h="370840">
                <a:tc>
                  <a:txBody>
                    <a:bodyPr/>
                    <a:lstStyle/>
                    <a:p>
                      <a:pPr latinLnBrk="1"/>
                      <a:r>
                        <a:rPr lang="en-US" altLang="ko-KR" sz="1100" b="1" dirty="0" smtClean="0">
                          <a:latin typeface="LG스마트체 Regular" panose="020B0600000101010101" pitchFamily="50" charset="-127"/>
                          <a:ea typeface="LG스마트체 Regular" panose="020B0600000101010101" pitchFamily="50" charset="-127"/>
                        </a:rPr>
                        <a:t>Level</a:t>
                      </a:r>
                      <a:endParaRPr lang="ko-KR" altLang="en-US" sz="1100" b="1"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gridSpan="2">
                  <a:txBody>
                    <a:bodyPr/>
                    <a:lstStyle/>
                    <a:p>
                      <a:pPr algn="ctr" latinLnBrk="1"/>
                      <a:r>
                        <a:rPr lang="en-US" altLang="ko-KR" sz="1100" b="1" dirty="0" smtClean="0">
                          <a:latin typeface="LG스마트체 Regular" panose="020B0600000101010101" pitchFamily="50" charset="-127"/>
                          <a:ea typeface="LG스마트체 Regular" panose="020B0600000101010101" pitchFamily="50" charset="-127"/>
                        </a:rPr>
                        <a:t>Key Members</a:t>
                      </a:r>
                      <a:endParaRPr lang="ko-KR" altLang="en-US" sz="1100" b="1">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hMerge="1">
                  <a:txBody>
                    <a:bodyPr/>
                    <a:lstStyle/>
                    <a:p>
                      <a:pPr latinLnBrk="1"/>
                      <a:endParaRPr lang="ko-KR" altLang="en-US"/>
                    </a:p>
                  </a:txBody>
                  <a:tcPr/>
                </a:tc>
                <a:tc>
                  <a:txBody>
                    <a:bodyPr/>
                    <a:lstStyle/>
                    <a:p>
                      <a:pPr algn="ctr" latinLnBrk="1"/>
                      <a:r>
                        <a:rPr lang="en-US" altLang="ko-KR" sz="1100" b="1" dirty="0" smtClean="0">
                          <a:latin typeface="LG스마트체 Regular" panose="020B0600000101010101" pitchFamily="50" charset="-127"/>
                          <a:ea typeface="LG스마트체 Regular" panose="020B0600000101010101" pitchFamily="50" charset="-127"/>
                        </a:rPr>
                        <a:t>Due Time</a:t>
                      </a:r>
                      <a:endParaRPr lang="ko-KR" altLang="en-US" sz="1100" b="1">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370840">
                <a:tc>
                  <a:txBody>
                    <a:bodyPr/>
                    <a:lstStyle/>
                    <a:p>
                      <a:pPr latinLnBrk="1"/>
                      <a:r>
                        <a:rPr lang="en-US" altLang="ko-KR" sz="1100" dirty="0" smtClean="0">
                          <a:solidFill>
                            <a:srgbClr val="FF0000"/>
                          </a:solidFill>
                          <a:latin typeface="LG스마트체 Regular" panose="020B0600000101010101" pitchFamily="50" charset="-127"/>
                          <a:ea typeface="LG스마트체 Regular" panose="020B0600000101010101" pitchFamily="50" charset="-127"/>
                        </a:rPr>
                        <a:t>Level 4</a:t>
                      </a:r>
                      <a:endParaRPr lang="ko-KR" altLang="en-US" sz="1100" dirty="0">
                        <a:solidFill>
                          <a:srgbClr val="FF0000"/>
                        </a:solidFill>
                        <a:latin typeface="LG스마트체 Regular" panose="020B0600000101010101" pitchFamily="50" charset="-127"/>
                        <a:ea typeface="LG스마트체 Regular" panose="020B0600000101010101" pitchFamily="50" charset="-127"/>
                      </a:endParaRPr>
                    </a:p>
                  </a:txBody>
                  <a:tcPr anchor="ctr"/>
                </a:tc>
                <a:tc gridSpan="2">
                  <a:txBody>
                    <a:bodyPr/>
                    <a:lstStyle/>
                    <a:p>
                      <a:pPr algn="ctr" latinLnBrk="1"/>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Customer</a:t>
                      </a:r>
                      <a:endParaRPr lang="en-US" altLang="ko-KR" sz="1100" baseline="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effectLst/>
                          <a:latin typeface="LG스마트체 Regular" panose="020B0600000101010101" pitchFamily="50" charset="-127"/>
                          <a:ea typeface="LG스마트체 Regular" panose="020B0600000101010101" pitchFamily="50" charset="-127"/>
                        </a:rPr>
                        <a:t>4 weeks</a:t>
                      </a:r>
                      <a:endParaRPr lang="ko-KR" altLang="ko-KR" sz="1100" dirty="0" smtClean="0">
                        <a:solidFill>
                          <a:srgbClr val="FF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1"/>
                  </a:ext>
                </a:extLst>
              </a:tr>
              <a:tr h="142240">
                <a:tc>
                  <a:txBody>
                    <a:bodyPr/>
                    <a:lstStyle/>
                    <a:p>
                      <a:pPr latinLnBrk="1"/>
                      <a:r>
                        <a:rPr lang="en-US" altLang="ko-KR" sz="1100" dirty="0" smtClean="0">
                          <a:solidFill>
                            <a:srgbClr val="FF0000"/>
                          </a:solidFill>
                          <a:latin typeface="LG스마트체 Regular" panose="020B0600000101010101" pitchFamily="50" charset="-127"/>
                          <a:ea typeface="LG스마트체 Regular" panose="020B0600000101010101" pitchFamily="50" charset="-127"/>
                        </a:rPr>
                        <a:t>Level 3</a:t>
                      </a:r>
                      <a:endParaRPr lang="ko-KR" altLang="en-US" sz="1100" dirty="0">
                        <a:solidFill>
                          <a:srgbClr val="FF0000"/>
                        </a:solidFill>
                        <a:latin typeface="LG스마트체 Regular" panose="020B0600000101010101" pitchFamily="50" charset="-127"/>
                        <a:ea typeface="LG스마트체 Regular" panose="020B0600000101010101" pitchFamily="50" charset="-127"/>
                      </a:endParaRPr>
                    </a:p>
                  </a:txBody>
                  <a:tcPr anchor="ctr"/>
                </a:tc>
                <a:tc gridSpan="2">
                  <a:txBody>
                    <a:bodyPr/>
                    <a:lstStyle/>
                    <a:p>
                      <a:pPr marL="457200" algn="ctr">
                        <a:spcAft>
                          <a:spcPts val="0"/>
                        </a:spcAft>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Cyber Security VP</a:t>
                      </a: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effectLst/>
                          <a:latin typeface="LG스마트체 Regular" panose="020B0600000101010101" pitchFamily="50" charset="-127"/>
                          <a:ea typeface="LG스마트체 Regular" panose="020B0600000101010101" pitchFamily="50" charset="-127"/>
                        </a:rPr>
                        <a:t>3 weeks</a:t>
                      </a:r>
                      <a:endParaRPr lang="ko-KR" altLang="ko-KR" sz="1100" dirty="0" smtClean="0">
                        <a:solidFill>
                          <a:srgbClr val="FF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2"/>
                  </a:ext>
                </a:extLst>
              </a:tr>
              <a:tr h="142240">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Level 2</a:t>
                      </a:r>
                      <a:endParaRPr lang="ko-KR" altLang="en-US" sz="11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algn="ctr">
                        <a:spcAft>
                          <a:spcPts val="0"/>
                        </a:spcAft>
                      </a:pPr>
                      <a:r>
                        <a:rPr lang="en-US" altLang="ko-KR" sz="1000" strike="noStrike" dirty="0" smtClean="0">
                          <a:solidFill>
                            <a:srgbClr val="FF0000"/>
                          </a:solidFill>
                          <a:effectLst/>
                          <a:latin typeface="LG스마트체 Regular" panose="020B0600000101010101" pitchFamily="50" charset="-127"/>
                          <a:ea typeface="LG스마트체 Regular" panose="020B0600000101010101" pitchFamily="50" charset="-127"/>
                        </a:rPr>
                        <a:t>Before SOP</a:t>
                      </a:r>
                    </a:p>
                  </a:txBody>
                  <a:tcPr anchor="ctr"/>
                </a:tc>
                <a:tc>
                  <a:txBody>
                    <a:bodyPr/>
                    <a:lstStyle/>
                    <a:p>
                      <a:pPr marL="0" algn="ctr">
                        <a:spcAft>
                          <a:spcPts val="0"/>
                        </a:spcAft>
                      </a:pPr>
                      <a:r>
                        <a:rPr lang="en-US" altLang="ko-KR" sz="1000" strike="noStrike" dirty="0" smtClean="0">
                          <a:solidFill>
                            <a:srgbClr val="FF0000"/>
                          </a:solidFill>
                          <a:effectLst/>
                          <a:latin typeface="LG스마트체 Regular" panose="020B0600000101010101" pitchFamily="50" charset="-127"/>
                          <a:ea typeface="LG스마트체 Regular" panose="020B0600000101010101" pitchFamily="50" charset="-127"/>
                        </a:rPr>
                        <a:t>After SOP</a:t>
                      </a:r>
                    </a:p>
                  </a:txBody>
                  <a:tcPr anchor="ct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effectLst/>
                          <a:latin typeface="LG스마트체 Regular" panose="020B0600000101010101" pitchFamily="50" charset="-127"/>
                          <a:ea typeface="LG스마트체 Regular" panose="020B0600000101010101" pitchFamily="50" charset="-127"/>
                        </a:rPr>
                        <a:t>2 weeks</a:t>
                      </a:r>
                      <a:endParaRPr lang="ko-KR" altLang="ko-KR" sz="1100" dirty="0" smtClean="0">
                        <a:solidFill>
                          <a:srgbClr val="FF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3"/>
                  </a:ext>
                </a:extLst>
              </a:tr>
              <a:tr h="142240">
                <a:tc vMerge="1">
                  <a:txBody>
                    <a:bodyPr/>
                    <a:lstStyle/>
                    <a:p>
                      <a:pPr latinLnBrk="1"/>
                      <a:endParaRPr lang="ko-KR" altLang="en-US"/>
                    </a:p>
                  </a:txBody>
                  <a:tcPr/>
                </a:tc>
                <a:tc>
                  <a:txBody>
                    <a:bodyPr/>
                    <a:lstStyle/>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PL / SW PL</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HW PL</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Cybersecurity Management</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Unit Leader</a:t>
                      </a:r>
                    </a:p>
                  </a:txBody>
                  <a:tcPr anchor="ctr"/>
                </a:tc>
                <a:tc>
                  <a:txBody>
                    <a:bodyPr/>
                    <a:lstStyle/>
                    <a:p>
                      <a:pPr marL="0" indent="0" algn="ctr">
                        <a:spcAft>
                          <a:spcPts val="0"/>
                        </a:spcAft>
                        <a:buFont typeface="Arial" panose="020B0604020202020204" pitchFamily="34" charset="0"/>
                        <a:buNone/>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Cybersecurity</a:t>
                      </a:r>
                      <a:r>
                        <a:rPr lang="en-US" altLang="ko-KR" sz="1100" baseline="0" dirty="0" smtClean="0">
                          <a:solidFill>
                            <a:srgbClr val="FF0000"/>
                          </a:solidFill>
                          <a:effectLst/>
                          <a:latin typeface="LG스마트체 Regular" panose="020B0600000101010101" pitchFamily="50" charset="-127"/>
                          <a:ea typeface="LG스마트체 Regular" panose="020B0600000101010101" pitchFamily="50" charset="-127"/>
                        </a:rPr>
                        <a:t> </a:t>
                      </a: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Management </a:t>
                      </a:r>
                    </a:p>
                    <a:p>
                      <a:pPr marL="0" indent="0" algn="ctr">
                        <a:spcAft>
                          <a:spcPts val="0"/>
                        </a:spcAft>
                        <a:buFont typeface="Arial" panose="020B0604020202020204" pitchFamily="34" charset="0"/>
                        <a:buNone/>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Unit Leader</a:t>
                      </a:r>
                    </a:p>
                  </a:txBody>
                  <a:tcPr anchor="ctr"/>
                </a:tc>
                <a:tc vMerge="1">
                  <a:txBody>
                    <a:bodyPr/>
                    <a:lstStyle/>
                    <a:p>
                      <a:pPr latinLnBrk="1"/>
                      <a:endParaRPr lang="ko-KR" altLang="en-US"/>
                    </a:p>
                  </a:txBody>
                  <a:tcPr/>
                </a:tc>
              </a:tr>
              <a:tr h="1422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latin typeface="LG스마트체 Regular" panose="020B0600000101010101" pitchFamily="50" charset="-127"/>
                          <a:ea typeface="LG스마트체 Regular" panose="020B0600000101010101" pitchFamily="50" charset="-127"/>
                        </a:rPr>
                        <a:t>Level 1</a:t>
                      </a:r>
                      <a:endParaRPr lang="ko-KR" altLang="en-US" sz="11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Cybersecurity Analysis Unit Leader</a:t>
                      </a:r>
                      <a:endParaRPr lang="ko-KR" altLang="ko-KR" sz="1100" smtClean="0">
                        <a:solidFill>
                          <a:srgbClr val="FF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solidFill>
                            <a:srgbClr val="FF0000"/>
                          </a:solidFill>
                          <a:effectLst/>
                          <a:latin typeface="LG스마트체 Regular" panose="020B0600000101010101" pitchFamily="50" charset="-127"/>
                          <a:ea typeface="LG스마트체 Regular" panose="020B0600000101010101" pitchFamily="50" charset="-127"/>
                        </a:rPr>
                        <a:t>1 week</a:t>
                      </a:r>
                      <a:endParaRPr lang="ko-KR" altLang="ko-KR" sz="1100" dirty="0" smtClean="0">
                        <a:solidFill>
                          <a:srgbClr val="FF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4224031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4</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800" kern="0" dirty="0">
                <a:solidFill>
                  <a:schemeClr val="tx1"/>
                </a:solidFill>
                <a:latin typeface="LG스마트체 Regular" panose="020B0600000101010101" pitchFamily="50" charset="-127"/>
                <a:ea typeface="LG스마트체 Regular" panose="020B0600000101010101" pitchFamily="50" charset="-127"/>
              </a:rPr>
              <a:t>Management of cybersecurity </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issues (</a:t>
            </a:r>
            <a:r>
              <a:rPr lang="en-US" altLang="ko-KR" sz="1800" kern="0" dirty="0">
                <a:solidFill>
                  <a:schemeClr val="tx1"/>
                </a:solidFill>
                <a:latin typeface="LG스마트체 Regular" panose="020B0600000101010101" pitchFamily="50" charset="-127"/>
                <a:ea typeface="LG스마트체 Regular" panose="020B0600000101010101" pitchFamily="50" charset="-127"/>
              </a:rPr>
              <a:t>4</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/4)</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9" name="TextBox 8"/>
          <p:cNvSpPr txBox="1"/>
          <p:nvPr/>
        </p:nvSpPr>
        <p:spPr>
          <a:xfrm>
            <a:off x="200472" y="908720"/>
            <a:ext cx="8136904" cy="5927905"/>
          </a:xfrm>
          <a:prstGeom prst="rect">
            <a:avLst/>
          </a:prstGeom>
          <a:noFill/>
        </p:spPr>
        <p:txBody>
          <a:bodyPr wrap="square" rtlCol="0">
            <a:spAutoFit/>
          </a:bodyPr>
          <a:lstStyle/>
          <a:p>
            <a:pPr marL="285750" lvl="0" indent="-285750" algn="l">
              <a:lnSpc>
                <a:spcPct val="150000"/>
              </a:lnSpc>
              <a:buFont typeface="Wingdings" panose="05000000000000000000" pitchFamily="2" charset="2"/>
              <a:buChar char="q"/>
            </a:pPr>
            <a:r>
              <a:rPr lang="en-US" altLang="ko-KR" b="1" dirty="0">
                <a:solidFill>
                  <a:schemeClr val="tx1"/>
                </a:solidFill>
                <a:latin typeface="LG스마트체 Regular" panose="020B0600000101010101" pitchFamily="50" charset="-127"/>
                <a:ea typeface="LG스마트체 Regular" panose="020B0600000101010101" pitchFamily="50" charset="-127"/>
              </a:rPr>
              <a:t>Emergency </a:t>
            </a:r>
            <a:r>
              <a:rPr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incident issues</a:t>
            </a:r>
            <a:endParaRPr lang="en-US" altLang="ko-KR"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dirty="0" smtClean="0">
                <a:latin typeface="LG스마트체 Regular" panose="020B0600000101010101" pitchFamily="50" charset="-127"/>
                <a:ea typeface="LG스마트체 Regular" panose="020B0600000101010101" pitchFamily="50" charset="-127"/>
              </a:rPr>
              <a:t>For </a:t>
            </a:r>
            <a:r>
              <a:rPr lang="en-US" altLang="ko-KR" sz="1100" dirty="0">
                <a:latin typeface="LG스마트체 Regular" panose="020B0600000101010101" pitchFamily="50" charset="-127"/>
                <a:ea typeface="LG스마트체 Regular" panose="020B0600000101010101" pitchFamily="50" charset="-127"/>
              </a:rPr>
              <a:t>Emergency C</a:t>
            </a:r>
            <a:r>
              <a:rPr lang="en-US" altLang="ko-KR" sz="1100" dirty="0" smtClean="0">
                <a:latin typeface="LG스마트체 Regular" panose="020B0600000101010101" pitchFamily="50" charset="-127"/>
                <a:ea typeface="LG스마트체 Regular" panose="020B0600000101010101" pitchFamily="50" charset="-127"/>
              </a:rPr>
              <a:t>ybersecurity incident issues, </a:t>
            </a:r>
            <a:r>
              <a:rPr lang="en-US" altLang="ko-KR" sz="1100" dirty="0">
                <a:latin typeface="LG스마트체 Regular" panose="020B0600000101010101" pitchFamily="50" charset="-127"/>
                <a:ea typeface="LG스마트체 Regular" panose="020B0600000101010101" pitchFamily="50" charset="-127"/>
              </a:rPr>
              <a:t>Escalation mechanism is as </a:t>
            </a:r>
            <a:r>
              <a:rPr lang="en-US" altLang="ko-KR" sz="1100" dirty="0" smtClean="0">
                <a:latin typeface="LG스마트체 Regular" panose="020B0600000101010101" pitchFamily="50" charset="-127"/>
                <a:ea typeface="LG스마트체 Regular" panose="020B0600000101010101" pitchFamily="50" charset="-127"/>
              </a:rPr>
              <a:t>follow.</a:t>
            </a:r>
          </a:p>
          <a:p>
            <a:pPr marL="742950" lvl="1" indent="-285750"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lvl="1" algn="l">
              <a:lnSpc>
                <a:spcPct val="150000"/>
              </a:lnSpc>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Issues </a:t>
            </a:r>
            <a:r>
              <a:rPr lang="en-US" altLang="ko-KR" sz="1100" b="1" dirty="0">
                <a:solidFill>
                  <a:schemeClr val="tx1"/>
                </a:solidFill>
                <a:latin typeface="LG스마트체 Regular" panose="020B0600000101010101" pitchFamily="50" charset="-127"/>
                <a:ea typeface="LG스마트체 Regular" panose="020B0600000101010101" pitchFamily="50" charset="-127"/>
              </a:rPr>
              <a:t>corresponding to Emergency Cybersecurity Incidents follow the Incident Response Management Process.</a:t>
            </a:r>
            <a:br>
              <a:rPr lang="en-US" altLang="ko-KR" sz="1100" b="1" dirty="0">
                <a:solidFill>
                  <a:schemeClr val="tx1"/>
                </a:solidFill>
                <a:latin typeface="LG스마트체 Regular" panose="020B0600000101010101" pitchFamily="50" charset="-127"/>
                <a:ea typeface="LG스마트체 Regular" panose="020B0600000101010101" pitchFamily="50" charset="-127"/>
              </a:rPr>
            </a:br>
            <a:r>
              <a:rPr lang="en-US" altLang="ko-KR" sz="1100" b="1" dirty="0">
                <a:solidFill>
                  <a:schemeClr val="tx1"/>
                </a:solidFill>
                <a:latin typeface="LG스마트체 Regular" panose="020B0600000101010101" pitchFamily="50" charset="-127"/>
                <a:ea typeface="LG스마트체 Regular" panose="020B0600000101010101" pitchFamily="50" charset="-127"/>
              </a:rPr>
              <a:t>Incident Response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Management Process-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hlinkClick r:id="rId2"/>
              </a:rPr>
              <a:t>http</a:t>
            </a:r>
            <a:r>
              <a:rPr lang="en-US" altLang="ko-KR" sz="1100" b="1" dirty="0">
                <a:solidFill>
                  <a:schemeClr val="tx1"/>
                </a:solidFill>
                <a:latin typeface="LG스마트체 Regular" panose="020B0600000101010101" pitchFamily="50" charset="-127"/>
                <a:ea typeface="LG스마트체 Regular" panose="020B0600000101010101" pitchFamily="50" charset="-127"/>
                <a:hlinkClick r:id="rId2"/>
              </a:rPr>
              <a:t>://</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hlinkClick r:id="rId2"/>
              </a:rPr>
              <a:t>collab.lge.com/main/x/Ys1PWg</a:t>
            </a: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a:solidFill>
                  <a:srgbClr val="FF0000"/>
                </a:solidFill>
                <a:latin typeface="LG스마트체 Regular" panose="020B0600000101010101" pitchFamily="50" charset="-127"/>
                <a:ea typeface="LG스마트체 Regular" panose="020B0600000101010101" pitchFamily="50" charset="-127"/>
              </a:rPr>
              <a:t>Before SOP, General/Emergency C</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ybersecurity </a:t>
            </a:r>
            <a:r>
              <a:rPr lang="en-US" altLang="ko-KR" sz="1100" b="1" dirty="0">
                <a:solidFill>
                  <a:srgbClr val="FF0000"/>
                </a:solidFill>
                <a:latin typeface="LG스마트체 Regular" panose="020B0600000101010101" pitchFamily="50" charset="-127"/>
                <a:ea typeface="LG스마트체 Regular" panose="020B0600000101010101" pitchFamily="50" charset="-127"/>
              </a:rPr>
              <a:t>incident issues are handled by the General Cybersecurity incident </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issue </a:t>
            </a:r>
            <a:r>
              <a:rPr lang="en-US" altLang="ko-KR" sz="1100" b="1" dirty="0">
                <a:solidFill>
                  <a:srgbClr val="FF0000"/>
                </a:solidFill>
                <a:latin typeface="LG스마트체 Regular" panose="020B0600000101010101" pitchFamily="50" charset="-127"/>
                <a:ea typeface="LG스마트체 Regular" panose="020B0600000101010101" pitchFamily="50" charset="-127"/>
              </a:rPr>
              <a:t>mechanism</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a:t>
            </a:r>
          </a:p>
          <a:p>
            <a:pPr marL="742950" lvl="1" indent="-285750" algn="l">
              <a:lnSpc>
                <a:spcPct val="150000"/>
              </a:lnSpc>
              <a:buFont typeface="Arial" panose="020B0604020202020204" pitchFamily="34" charset="0"/>
              <a:buChar char="•"/>
            </a:pPr>
            <a:r>
              <a:rPr lang="en-US" altLang="ko-KR" sz="1100" b="1" dirty="0">
                <a:solidFill>
                  <a:schemeClr val="tx1"/>
                </a:solidFill>
                <a:latin typeface="LG스마트체 Regular" panose="020B0600000101010101" pitchFamily="50" charset="-127"/>
                <a:ea typeface="LG스마트체 Regular" panose="020B0600000101010101" pitchFamily="50" charset="-127"/>
              </a:rPr>
              <a:t>As a result of the initial analysis of the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Emergency </a:t>
            </a:r>
            <a:r>
              <a:rPr lang="en-US" altLang="ko-KR" sz="1100" b="1" dirty="0">
                <a:solidFill>
                  <a:schemeClr val="tx1"/>
                </a:solidFill>
                <a:latin typeface="LG스마트체 Regular" panose="020B0600000101010101" pitchFamily="50" charset="-127"/>
                <a:ea typeface="LG스마트체 Regular" panose="020B0600000101010101" pitchFamily="50" charset="-127"/>
              </a:rPr>
              <a:t>Cybersecurity Incidents issue, if the vulnerability caused by LGE developed function the TARA is performed.</a:t>
            </a:r>
            <a:br>
              <a:rPr lang="en-US" altLang="ko-KR" sz="1100" b="1" dirty="0">
                <a:solidFill>
                  <a:schemeClr val="tx1"/>
                </a:solidFill>
                <a:latin typeface="LG스마트체 Regular" panose="020B0600000101010101" pitchFamily="50" charset="-127"/>
                <a:ea typeface="LG스마트체 Regular" panose="020B0600000101010101" pitchFamily="50" charset="-127"/>
              </a:rPr>
            </a:br>
            <a:r>
              <a:rPr lang="en-US" altLang="ko-KR" sz="1100" b="1" dirty="0">
                <a:solidFill>
                  <a:schemeClr val="tx1"/>
                </a:solidFill>
                <a:latin typeface="LG스마트체 Regular" panose="020B0600000101010101" pitchFamily="50" charset="-127"/>
                <a:ea typeface="LG스마트체 Regular" panose="020B0600000101010101" pitchFamily="50" charset="-127"/>
              </a:rPr>
              <a:t>Incident response &amp; TARA- </a:t>
            </a:r>
            <a:r>
              <a:rPr lang="en-US" altLang="ko-KR" sz="1100" b="1" dirty="0">
                <a:solidFill>
                  <a:srgbClr val="FF0000"/>
                </a:solidFill>
                <a:latin typeface="LG스마트체 Regular" panose="020B0600000101010101" pitchFamily="50" charset="-127"/>
                <a:ea typeface="LG스마트체 Regular" panose="020B0600000101010101" pitchFamily="50" charset="-127"/>
              </a:rPr>
              <a:t>http://</a:t>
            </a:r>
            <a:r>
              <a:rPr lang="en-US" altLang="ko-KR" sz="1100" b="1" dirty="0" smtClean="0">
                <a:solidFill>
                  <a:srgbClr val="FF0000"/>
                </a:solidFill>
                <a:latin typeface="LG스마트체 Regular" panose="020B0600000101010101" pitchFamily="50" charset="-127"/>
                <a:ea typeface="LG스마트체 Regular" panose="020B0600000101010101" pitchFamily="50" charset="-127"/>
              </a:rPr>
              <a:t>collab.lge.com/main/x/9Ceogg</a:t>
            </a:r>
            <a:endParaRPr lang="en-US" altLang="ko-KR" sz="1100" b="1" dirty="0">
              <a:solidFill>
                <a:srgbClr val="FF0000"/>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a:solidFill>
                  <a:schemeClr val="tx1"/>
                </a:solidFill>
                <a:latin typeface="LG스마트체 Regular" panose="020B0600000101010101" pitchFamily="50" charset="-127"/>
                <a:ea typeface="LG스마트체 Regular" panose="020B0600000101010101" pitchFamily="50" charset="-127"/>
              </a:rPr>
              <a:t>Emergency cybersecurity incident issues are recorded at VLM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
            </a:r>
            <a:br>
              <a:rPr lang="en-US" altLang="ko-KR" sz="11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100" b="1" dirty="0">
                <a:solidFill>
                  <a:schemeClr val="tx1"/>
                </a:solidFill>
                <a:latin typeface="LG스마트체 Regular" panose="020B0600000101010101" pitchFamily="50" charset="-127"/>
                <a:ea typeface="LG스마트체 Regular" panose="020B0600000101010101" pitchFamily="50" charset="-127"/>
                <a:hlinkClick r:id="rId3"/>
              </a:rPr>
              <a:t>http://vlm.lge.com/issue/projects/CSIM</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hlinkClick r:id="rId3"/>
              </a:rPr>
              <a:t>/</a:t>
            </a: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lvl="1" algn="l">
              <a:lnSpc>
                <a:spcPct val="150000"/>
              </a:lnSpc>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2" name="표 11"/>
          <p:cNvGraphicFramePr>
            <a:graphicFrameLocks noGrp="1"/>
          </p:cNvGraphicFramePr>
          <p:nvPr>
            <p:extLst>
              <p:ext uri="{D42A27DB-BD31-4B8C-83A1-F6EECF244321}">
                <p14:modId xmlns:p14="http://schemas.microsoft.com/office/powerpoint/2010/main" val="1137907366"/>
              </p:ext>
            </p:extLst>
          </p:nvPr>
        </p:nvGraphicFramePr>
        <p:xfrm>
          <a:off x="1208584" y="1556792"/>
          <a:ext cx="6604000" cy="2433320"/>
        </p:xfrm>
        <a:graphic>
          <a:graphicData uri="http://schemas.openxmlformats.org/drawingml/2006/table">
            <a:tbl>
              <a:tblPr firstRow="1" bandRow="1">
                <a:tableStyleId>{5940675A-B579-460E-94D1-54222C63F5DA}</a:tableStyleId>
              </a:tblPr>
              <a:tblGrid>
                <a:gridCol w="1288752">
                  <a:extLst>
                    <a:ext uri="{9D8B030D-6E8A-4147-A177-3AD203B41FA5}">
                      <a16:colId xmlns:a16="http://schemas.microsoft.com/office/drawing/2014/main" xmlns="" val="20000"/>
                    </a:ext>
                  </a:extLst>
                </a:gridCol>
                <a:gridCol w="1328812">
                  <a:extLst>
                    <a:ext uri="{9D8B030D-6E8A-4147-A177-3AD203B41FA5}">
                      <a16:colId xmlns:a16="http://schemas.microsoft.com/office/drawing/2014/main" xmlns="" val="20001"/>
                    </a:ext>
                  </a:extLst>
                </a:gridCol>
                <a:gridCol w="1328812"/>
                <a:gridCol w="2657624">
                  <a:extLst>
                    <a:ext uri="{9D8B030D-6E8A-4147-A177-3AD203B41FA5}">
                      <a16:colId xmlns:a16="http://schemas.microsoft.com/office/drawing/2014/main" xmlns="" val="20002"/>
                    </a:ext>
                  </a:extLst>
                </a:gridCol>
              </a:tblGrid>
              <a:tr h="370840">
                <a:tc>
                  <a:txBody>
                    <a:bodyPr/>
                    <a:lstStyle/>
                    <a:p>
                      <a:pPr latinLnBrk="1"/>
                      <a:r>
                        <a:rPr lang="en-US" altLang="ko-KR" sz="1100" b="1" dirty="0" smtClean="0">
                          <a:latin typeface="LG스마트체 Regular" panose="020B0600000101010101" pitchFamily="50" charset="-127"/>
                          <a:ea typeface="LG스마트체 Regular" panose="020B0600000101010101" pitchFamily="50" charset="-127"/>
                        </a:rPr>
                        <a:t>Level</a:t>
                      </a:r>
                      <a:endParaRPr lang="ko-KR" altLang="en-US" sz="1100" b="1"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gridSpan="2">
                  <a:txBody>
                    <a:bodyPr/>
                    <a:lstStyle/>
                    <a:p>
                      <a:pPr algn="ctr" latinLnBrk="1"/>
                      <a:r>
                        <a:rPr lang="en-US" altLang="ko-KR" sz="1100" b="1" dirty="0" smtClean="0">
                          <a:latin typeface="LG스마트체 Regular" panose="020B0600000101010101" pitchFamily="50" charset="-127"/>
                          <a:ea typeface="LG스마트체 Regular" panose="020B0600000101010101" pitchFamily="50" charset="-127"/>
                        </a:rPr>
                        <a:t>Key Members</a:t>
                      </a:r>
                      <a:endParaRPr lang="ko-KR" altLang="en-US" sz="1100" b="1">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hMerge="1">
                  <a:txBody>
                    <a:bodyPr/>
                    <a:lstStyle/>
                    <a:p>
                      <a:pPr latinLnBrk="1"/>
                      <a:endParaRPr lang="ko-KR" altLang="en-US"/>
                    </a:p>
                  </a:txBody>
                  <a:tcPr/>
                </a:tc>
                <a:tc>
                  <a:txBody>
                    <a:bodyPr/>
                    <a:lstStyle/>
                    <a:p>
                      <a:pPr algn="ctr" latinLnBrk="1"/>
                      <a:r>
                        <a:rPr lang="en-US" altLang="ko-KR" sz="1100" b="1" dirty="0" smtClean="0">
                          <a:latin typeface="LG스마트체 Regular" panose="020B0600000101010101" pitchFamily="50" charset="-127"/>
                          <a:ea typeface="LG스마트체 Regular" panose="020B0600000101010101" pitchFamily="50" charset="-127"/>
                        </a:rPr>
                        <a:t>Due Time</a:t>
                      </a:r>
                      <a:endParaRPr lang="ko-KR" altLang="en-US" sz="1100" b="1">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370840">
                <a:tc>
                  <a:txBody>
                    <a:bodyPr/>
                    <a:lstStyle/>
                    <a:p>
                      <a:pPr latinLnBrk="1"/>
                      <a:r>
                        <a:rPr lang="en-US" altLang="ko-KR" sz="1100" dirty="0" smtClean="0">
                          <a:latin typeface="LG스마트체 Regular" panose="020B0600000101010101" pitchFamily="50" charset="-127"/>
                          <a:ea typeface="LG스마트체 Regular" panose="020B0600000101010101" pitchFamily="50" charset="-127"/>
                        </a:rPr>
                        <a:t>Level 4</a:t>
                      </a:r>
                      <a:endParaRPr lang="ko-KR" altLang="en-US" sz="1100" dirty="0">
                        <a:latin typeface="LG스마트체 Regular" panose="020B0600000101010101" pitchFamily="50" charset="-127"/>
                        <a:ea typeface="LG스마트체 Regular" panose="020B0600000101010101" pitchFamily="50" charset="-127"/>
                      </a:endParaRPr>
                    </a:p>
                  </a:txBody>
                  <a:tcPr anchor="ctr"/>
                </a:tc>
                <a:tc gridSpan="2">
                  <a:txBody>
                    <a:bodyPr/>
                    <a:lstStyle/>
                    <a:p>
                      <a:pPr algn="ctr" latinLnBrk="1"/>
                      <a:r>
                        <a:rPr lang="en-US" altLang="ko-KR" sz="1100" dirty="0" smtClean="0">
                          <a:effectLst/>
                          <a:latin typeface="LG스마트체 Regular" panose="020B0600000101010101" pitchFamily="50" charset="-127"/>
                          <a:ea typeface="LG스마트체 Regular" panose="020B0600000101010101" pitchFamily="50" charset="-127"/>
                        </a:rPr>
                        <a:t>Customer</a:t>
                      </a:r>
                      <a:endParaRPr lang="en-US" altLang="ko-KR" sz="1100" baseline="0" dirty="0" smtClean="0">
                        <a:latin typeface="LG스마트체 Regular" panose="020B0600000101010101" pitchFamily="50" charset="-127"/>
                        <a:ea typeface="LG스마트체 Regular" panose="020B0600000101010101" pitchFamily="50" charset="-127"/>
                      </a:endParaRP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smtClean="0">
                          <a:effectLst/>
                          <a:latin typeface="LG스마트체 Regular" panose="020B0600000101010101" pitchFamily="50" charset="-127"/>
                          <a:ea typeface="LG스마트체 Regular" panose="020B0600000101010101" pitchFamily="50" charset="-127"/>
                        </a:rPr>
                        <a:t>7</a:t>
                      </a:r>
                      <a:r>
                        <a:rPr lang="en-US" altLang="ko-KR" sz="1100" baseline="0" dirty="0" smtClean="0">
                          <a:effectLst/>
                          <a:latin typeface="LG스마트체 Regular" panose="020B0600000101010101" pitchFamily="50" charset="-127"/>
                          <a:ea typeface="LG스마트체 Regular" panose="020B0600000101010101" pitchFamily="50" charset="-127"/>
                        </a:rPr>
                        <a:t> </a:t>
                      </a:r>
                      <a:r>
                        <a:rPr lang="en-US" altLang="ko-KR" sz="1100" dirty="0" smtClean="0">
                          <a:effectLst/>
                          <a:latin typeface="LG스마트체 Regular" panose="020B0600000101010101" pitchFamily="50" charset="-127"/>
                          <a:ea typeface="LG스마트체 Regular" panose="020B0600000101010101" pitchFamily="50" charset="-127"/>
                        </a:rPr>
                        <a:t>Working days</a:t>
                      </a:r>
                      <a:endParaRPr lang="ko-KR" altLang="ko-KR" sz="1100" smtClean="0">
                        <a:solidFill>
                          <a:srgbClr val="00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1"/>
                  </a:ext>
                </a:extLst>
              </a:tr>
              <a:tr h="142240">
                <a:tc>
                  <a:txBody>
                    <a:bodyPr/>
                    <a:lstStyle/>
                    <a:p>
                      <a:pPr latinLnBrk="1"/>
                      <a:r>
                        <a:rPr lang="en-US" altLang="ko-KR" sz="1100" dirty="0" smtClean="0">
                          <a:latin typeface="LG스마트체 Regular" panose="020B0600000101010101" pitchFamily="50" charset="-127"/>
                          <a:ea typeface="LG스마트체 Regular" panose="020B0600000101010101" pitchFamily="50" charset="-127"/>
                        </a:rPr>
                        <a:t>Level 3</a:t>
                      </a:r>
                      <a:endParaRPr lang="ko-KR" altLang="en-US" sz="1100" dirty="0">
                        <a:latin typeface="LG스마트체 Regular" panose="020B0600000101010101" pitchFamily="50" charset="-127"/>
                        <a:ea typeface="LG스마트체 Regular" panose="020B0600000101010101" pitchFamily="50" charset="-127"/>
                      </a:endParaRPr>
                    </a:p>
                  </a:txBody>
                  <a:tcPr anchor="ctr"/>
                </a:tc>
                <a:tc gridSpan="2">
                  <a:txBody>
                    <a:bodyPr/>
                    <a:lstStyle/>
                    <a:p>
                      <a:pPr marL="457200" algn="ctr">
                        <a:spcAft>
                          <a:spcPts val="0"/>
                        </a:spcAft>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Cyber Security VP</a:t>
                      </a: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effectLst/>
                          <a:latin typeface="LG스마트체 Regular" panose="020B0600000101010101" pitchFamily="50" charset="-127"/>
                          <a:ea typeface="LG스마트체 Regular" panose="020B0600000101010101" pitchFamily="50" charset="-127"/>
                        </a:rPr>
                        <a:t>5 </a:t>
                      </a:r>
                      <a:r>
                        <a:rPr lang="en-US" altLang="ko-KR" sz="1100" dirty="0" smtClean="0">
                          <a:effectLst/>
                          <a:latin typeface="LG스마트체 Regular" panose="020B0600000101010101" pitchFamily="50" charset="-127"/>
                          <a:ea typeface="LG스마트체 Regular" panose="020B0600000101010101" pitchFamily="50" charset="-127"/>
                        </a:rPr>
                        <a:t>Working days</a:t>
                      </a:r>
                      <a:endParaRPr lang="ko-KR" altLang="ko-KR" sz="1100" smtClean="0">
                        <a:solidFill>
                          <a:srgbClr val="00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2"/>
                  </a:ext>
                </a:extLst>
              </a:tr>
              <a:tr h="142240">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LG스마트체 Regular" panose="020B0600000101010101" pitchFamily="50" charset="-127"/>
                          <a:ea typeface="LG스마트체 Regular" panose="020B0600000101010101" pitchFamily="50" charset="-127"/>
                        </a:rPr>
                        <a:t>Level 2</a:t>
                      </a:r>
                      <a:endParaRPr lang="ko-KR" altLang="en-US" sz="110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0" algn="ctr">
                        <a:spcAft>
                          <a:spcPts val="0"/>
                        </a:spcAft>
                      </a:pPr>
                      <a:r>
                        <a:rPr lang="en-US" altLang="ko-KR" sz="1000" strike="noStrike" dirty="0" smtClean="0">
                          <a:solidFill>
                            <a:srgbClr val="FF0000"/>
                          </a:solidFill>
                          <a:effectLst/>
                          <a:latin typeface="LG스마트체 Regular" panose="020B0600000101010101" pitchFamily="50" charset="-127"/>
                          <a:ea typeface="LG스마트체 Regular" panose="020B0600000101010101" pitchFamily="50" charset="-127"/>
                        </a:rPr>
                        <a:t>Before SOP</a:t>
                      </a:r>
                    </a:p>
                  </a:txBody>
                  <a:tcPr anchor="ctr"/>
                </a:tc>
                <a:tc>
                  <a:txBody>
                    <a:bodyPr/>
                    <a:lstStyle/>
                    <a:p>
                      <a:pPr marL="0" algn="ctr">
                        <a:spcAft>
                          <a:spcPts val="0"/>
                        </a:spcAft>
                      </a:pPr>
                      <a:r>
                        <a:rPr lang="en-US" altLang="ko-KR" sz="1000" strike="noStrike" dirty="0" smtClean="0">
                          <a:solidFill>
                            <a:srgbClr val="FF0000"/>
                          </a:solidFill>
                          <a:effectLst/>
                          <a:latin typeface="LG스마트체 Regular" panose="020B0600000101010101" pitchFamily="50" charset="-127"/>
                          <a:ea typeface="LG스마트체 Regular" panose="020B0600000101010101" pitchFamily="50" charset="-127"/>
                        </a:rPr>
                        <a:t>After SOP</a:t>
                      </a:r>
                    </a:p>
                  </a:txBody>
                  <a:tcPr anchor="ctr"/>
                </a:tc>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effectLst/>
                          <a:latin typeface="LG스마트체 Regular" panose="020B0600000101010101" pitchFamily="50" charset="-127"/>
                          <a:ea typeface="LG스마트체 Regular" panose="020B0600000101010101" pitchFamily="50" charset="-127"/>
                        </a:rPr>
                        <a:t>2 </a:t>
                      </a:r>
                      <a:r>
                        <a:rPr lang="en-US" altLang="ko-KR" sz="1100" dirty="0" smtClean="0">
                          <a:effectLst/>
                          <a:latin typeface="LG스마트체 Regular" panose="020B0600000101010101" pitchFamily="50" charset="-127"/>
                          <a:ea typeface="LG스마트체 Regular" panose="020B0600000101010101" pitchFamily="50" charset="-127"/>
                        </a:rPr>
                        <a:t>Working days</a:t>
                      </a:r>
                      <a:endParaRPr lang="ko-KR" altLang="ko-KR" sz="1100" smtClean="0">
                        <a:solidFill>
                          <a:srgbClr val="00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3"/>
                  </a:ext>
                </a:extLst>
              </a:tr>
              <a:tr h="142240">
                <a:tc vMerge="1">
                  <a:txBody>
                    <a:bodyPr/>
                    <a:lstStyle/>
                    <a:p>
                      <a:pPr latinLnBrk="1"/>
                      <a:endParaRPr lang="ko-KR" altLang="en-US"/>
                    </a:p>
                  </a:txBody>
                  <a:tcPr/>
                </a:tc>
                <a:tc>
                  <a:txBody>
                    <a:bodyPr/>
                    <a:lstStyle/>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PL / SW PL</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HW PL</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Cybersecurity Management </a:t>
                      </a:r>
                    </a:p>
                    <a:p>
                      <a:pPr marL="0" algn="ctr">
                        <a:spcAft>
                          <a:spcPts val="0"/>
                        </a:spcAft>
                      </a:pPr>
                      <a:r>
                        <a:rPr lang="en-US" altLang="ko-KR" sz="1100" strike="noStrike" dirty="0" smtClean="0">
                          <a:solidFill>
                            <a:srgbClr val="FF0000"/>
                          </a:solidFill>
                          <a:effectLst/>
                          <a:latin typeface="LG스마트체 Regular" panose="020B0600000101010101" pitchFamily="50" charset="-127"/>
                          <a:ea typeface="LG스마트체 Regular" panose="020B0600000101010101" pitchFamily="50" charset="-127"/>
                        </a:rPr>
                        <a:t>Unit Leader</a:t>
                      </a:r>
                    </a:p>
                  </a:txBody>
                  <a:tcPr anchor="ctr"/>
                </a:tc>
                <a:tc>
                  <a:txBody>
                    <a:bodyPr/>
                    <a:lstStyle/>
                    <a:p>
                      <a:pPr marL="0" indent="0" algn="ctr">
                        <a:spcAft>
                          <a:spcPts val="0"/>
                        </a:spcAft>
                        <a:buFont typeface="Arial" panose="020B0604020202020204" pitchFamily="34" charset="0"/>
                        <a:buNone/>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Cybersecurity Management </a:t>
                      </a:r>
                    </a:p>
                    <a:p>
                      <a:pPr marL="0" indent="0" algn="ctr">
                        <a:spcAft>
                          <a:spcPts val="0"/>
                        </a:spcAft>
                        <a:buFont typeface="Arial" panose="020B0604020202020204" pitchFamily="34" charset="0"/>
                        <a:buNone/>
                      </a:pPr>
                      <a:r>
                        <a:rPr lang="en-US" altLang="ko-KR" sz="1100" dirty="0" smtClean="0">
                          <a:solidFill>
                            <a:srgbClr val="FF0000"/>
                          </a:solidFill>
                          <a:effectLst/>
                          <a:latin typeface="LG스마트체 Regular" panose="020B0600000101010101" pitchFamily="50" charset="-127"/>
                          <a:ea typeface="LG스마트체 Regular" panose="020B0600000101010101" pitchFamily="50" charset="-127"/>
                        </a:rPr>
                        <a:t>Unit Leader</a:t>
                      </a:r>
                    </a:p>
                  </a:txBody>
                  <a:tcPr anchor="ctr"/>
                </a:tc>
                <a:tc vMerge="1">
                  <a:txBody>
                    <a:bodyPr/>
                    <a:lstStyle/>
                    <a:p>
                      <a:pPr latinLnBrk="1"/>
                      <a:endParaRPr lang="ko-KR" altLang="en-US"/>
                    </a:p>
                  </a:txBody>
                  <a:tcPr/>
                </a:tc>
              </a:tr>
              <a:tr h="1422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smtClean="0">
                          <a:latin typeface="LG스마트체 Regular" panose="020B0600000101010101" pitchFamily="50" charset="-127"/>
                          <a:ea typeface="LG스마트체 Regular" panose="020B0600000101010101" pitchFamily="50" charset="-127"/>
                        </a:rPr>
                        <a:t>Level 1</a:t>
                      </a:r>
                      <a:endParaRPr lang="ko-KR" altLang="en-US" sz="1100" dirty="0" smtClean="0">
                        <a:latin typeface="LG스마트체 Regular" panose="020B0600000101010101" pitchFamily="50" charset="-127"/>
                        <a:ea typeface="LG스마트체 Regular" panose="020B0600000101010101" pitchFamily="50" charset="-127"/>
                      </a:endParaRPr>
                    </a:p>
                  </a:txBody>
                  <a:tcPr anchor="ct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smtClean="0">
                          <a:effectLst/>
                          <a:latin typeface="LG스마트체 Regular" panose="020B0600000101010101" pitchFamily="50" charset="-127"/>
                          <a:ea typeface="LG스마트체 Regular" panose="020B0600000101010101" pitchFamily="50" charset="-127"/>
                        </a:rPr>
                        <a:t>Cybersecurity Analysis Unit Leader</a:t>
                      </a:r>
                      <a:endParaRPr lang="ko-KR" altLang="ko-KR" sz="1100" smtClean="0">
                        <a:solidFill>
                          <a:srgbClr val="00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tc h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aseline="0" dirty="0" smtClean="0">
                          <a:effectLst/>
                          <a:latin typeface="LG스마트체 Regular" panose="020B0600000101010101" pitchFamily="50" charset="-127"/>
                          <a:ea typeface="LG스마트체 Regular" panose="020B0600000101010101" pitchFamily="50" charset="-127"/>
                        </a:rPr>
                        <a:t>1 </a:t>
                      </a:r>
                      <a:r>
                        <a:rPr lang="en-US" altLang="ko-KR" sz="1100" dirty="0" smtClean="0">
                          <a:effectLst/>
                          <a:latin typeface="LG스마트체 Regular" panose="020B0600000101010101" pitchFamily="50" charset="-127"/>
                          <a:ea typeface="LG스마트체 Regular" panose="020B0600000101010101" pitchFamily="50" charset="-127"/>
                        </a:rPr>
                        <a:t>Working day</a:t>
                      </a:r>
                      <a:endParaRPr lang="ko-KR" altLang="ko-KR" sz="1100" dirty="0" smtClean="0">
                        <a:solidFill>
                          <a:srgbClr val="000000"/>
                        </a:solidFill>
                        <a:effectLst/>
                        <a:latin typeface="LG스마트체 Regular" panose="020B0600000101010101" pitchFamily="50" charset="-127"/>
                        <a:ea typeface="LG스마트체 Regular" panose="020B0600000101010101" pitchFamily="50" charset="-127"/>
                        <a:cs typeface="Courier New" panose="02070309020205020404" pitchFamily="49" charset="0"/>
                      </a:endParaRP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6255165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G</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13440" y="464480"/>
            <a:ext cx="87075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Guidelines</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5</a:t>
            </a:r>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 Cybersecurity Requirement and Documentation Management</a:t>
            </a:r>
            <a:endParaRPr lang="en-US" altLang="ko-KR"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18" name="TextBox 17"/>
          <p:cNvSpPr txBox="1"/>
          <p:nvPr/>
        </p:nvSpPr>
        <p:spPr>
          <a:xfrm>
            <a:off x="198208" y="670701"/>
            <a:ext cx="9632206" cy="3889526"/>
          </a:xfrm>
          <a:prstGeom prst="rect">
            <a:avLst/>
          </a:prstGeom>
          <a:noFill/>
        </p:spPr>
        <p:txBody>
          <a:bodyPr wrap="square" rtlCol="0">
            <a:spAutoFit/>
          </a:bodyPr>
          <a:lstStyle/>
          <a:p>
            <a:pPr lvl="0" algn="l">
              <a:lnSpc>
                <a:spcPct val="150000"/>
              </a:lnSpc>
            </a:pP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285750" lvl="0" indent="-285750" algn="l">
              <a:lnSpc>
                <a:spcPct val="150000"/>
              </a:lnSpc>
              <a:buFont typeface="Wingdings" panose="05000000000000000000" pitchFamily="2" charset="2"/>
              <a:buChar char="q"/>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Requirement Management</a:t>
            </a:r>
          </a:p>
          <a:p>
            <a:pPr marL="628650" lvl="1" indent="-171450" algn="l">
              <a:lnSpc>
                <a:spcPct val="150000"/>
              </a:lnSpc>
              <a:buFont typeface="Arial" panose="020B0604020202020204" pitchFamily="34" charset="0"/>
              <a:buChar char="•"/>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All </a:t>
            </a:r>
            <a:r>
              <a:rPr lang="en-US" altLang="ko-KR" sz="1100" b="1" dirty="0">
                <a:solidFill>
                  <a:schemeClr val="tx1"/>
                </a:solidFill>
                <a:latin typeface="LG스마트체 Regular" panose="020B0600000101010101" pitchFamily="50" charset="-127"/>
                <a:ea typeface="LG스마트체 Regular" panose="020B0600000101010101" pitchFamily="50" charset="-127"/>
              </a:rPr>
              <a:t>project development requirements, including cyber security requirements for LGE's projects, are managed using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codeBeamer</a:t>
            </a:r>
            <a:r>
              <a:rPr lang="en-US" altLang="ko-KR" sz="1100" b="1" dirty="0">
                <a:solidFill>
                  <a:schemeClr val="tx1"/>
                </a:solidFill>
                <a:latin typeface="LG스마트체 Regular" panose="020B0600000101010101" pitchFamily="50" charset="-127"/>
                <a:ea typeface="LG스마트체 Regular" panose="020B0600000101010101" pitchFamily="50" charset="-127"/>
              </a:rPr>
              <a:t>.</a:t>
            </a:r>
          </a:p>
          <a:p>
            <a:pPr lvl="1" algn="l">
              <a:lnSpc>
                <a:spcPct val="150000"/>
              </a:lnSpc>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     For </a:t>
            </a:r>
            <a:r>
              <a:rPr lang="en-US" altLang="ko-KR" sz="1100" b="1" dirty="0">
                <a:solidFill>
                  <a:schemeClr val="tx1"/>
                </a:solidFill>
                <a:latin typeface="LG스마트체 Regular" panose="020B0600000101010101" pitchFamily="50" charset="-127"/>
                <a:ea typeface="LG스마트체 Regular" panose="020B0600000101010101" pitchFamily="50" charset="-127"/>
              </a:rPr>
              <a:t>the description of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codeBeamer</a:t>
            </a:r>
            <a:r>
              <a:rPr lang="en-US" altLang="ko-KR" sz="1100" b="1" dirty="0">
                <a:solidFill>
                  <a:schemeClr val="tx1"/>
                </a:solidFill>
                <a:latin typeface="LG스마트체 Regular" panose="020B0600000101010101" pitchFamily="50" charset="-127"/>
                <a:ea typeface="LG스마트체 Regular" panose="020B0600000101010101" pitchFamily="50" charset="-127"/>
              </a:rPr>
              <a:t>, refer to the following page. </a:t>
            </a:r>
            <a:r>
              <a:rPr lang="en-US" altLang="ko-KR" sz="1100" b="1" dirty="0">
                <a:solidFill>
                  <a:schemeClr val="tx1"/>
                </a:solidFill>
                <a:latin typeface="LG스마트체 Regular" panose="020B0600000101010101" pitchFamily="50" charset="-127"/>
                <a:ea typeface="LG스마트체 Regular" panose="020B0600000101010101" pitchFamily="50" charset="-127"/>
                <a:hlinkClick r:id="rId2"/>
              </a:rPr>
              <a:t>http://collab.lge.com/main/x/L3GIIg</a:t>
            </a: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628650" lvl="1" indent="-171450" algn="l">
              <a:lnSpc>
                <a:spcPct val="150000"/>
              </a:lnSpc>
              <a:buFont typeface="Arial" panose="020B0604020202020204" pitchFamily="34" charset="0"/>
              <a:buChar char="•"/>
            </a:pPr>
            <a:r>
              <a:rPr lang="en-US" altLang="ko-KR" sz="1100" b="1" dirty="0">
                <a:solidFill>
                  <a:schemeClr val="tx1"/>
                </a:solidFill>
                <a:latin typeface="LG스마트체 Regular" panose="020B0600000101010101" pitchFamily="50" charset="-127"/>
                <a:ea typeface="LG스마트체 Regular" panose="020B0600000101010101" pitchFamily="50" charset="-127"/>
              </a:rPr>
              <a:t>For a project that does not use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codeBeamer</a:t>
            </a:r>
            <a:r>
              <a:rPr lang="en-US" altLang="ko-KR" sz="1100" b="1" dirty="0">
                <a:solidFill>
                  <a:schemeClr val="tx1"/>
                </a:solidFill>
                <a:latin typeface="LG스마트체 Regular" panose="020B0600000101010101" pitchFamily="50" charset="-127"/>
                <a:ea typeface="LG스마트체 Regular" panose="020B0600000101010101" pitchFamily="50" charset="-127"/>
              </a:rPr>
              <a:t>, a separate space such as project development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collab</a:t>
            </a:r>
            <a:r>
              <a:rPr lang="en-US" altLang="ko-KR" sz="1100" b="1" dirty="0">
                <a:solidFill>
                  <a:schemeClr val="tx1"/>
                </a:solidFill>
                <a:latin typeface="LG스마트체 Regular" panose="020B0600000101010101" pitchFamily="50" charset="-127"/>
                <a:ea typeface="LG스마트체 Regular" panose="020B0600000101010101" pitchFamily="50" charset="-127"/>
              </a:rPr>
              <a:t> and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vlm</a:t>
            </a:r>
            <a:r>
              <a:rPr lang="en-US" altLang="ko-KR" sz="1100" b="1" dirty="0">
                <a:solidFill>
                  <a:schemeClr val="tx1"/>
                </a:solidFill>
                <a:latin typeface="LG스마트체 Regular" panose="020B0600000101010101" pitchFamily="50" charset="-127"/>
                <a:ea typeface="LG스마트체 Regular" panose="020B0600000101010101" pitchFamily="50" charset="-127"/>
              </a:rPr>
              <a:t> can be used.</a:t>
            </a:r>
          </a:p>
          <a:p>
            <a:pPr marL="628650" lvl="1" indent="-171450" algn="l">
              <a:lnSpc>
                <a:spcPct val="150000"/>
              </a:lnSpc>
              <a:buFont typeface="Arial" panose="020B0604020202020204" pitchFamily="34" charset="0"/>
              <a:buChar char="•"/>
            </a:pPr>
            <a:r>
              <a:rPr lang="en-US" altLang="ko-KR" sz="1100" b="1" dirty="0">
                <a:solidFill>
                  <a:schemeClr val="tx1"/>
                </a:solidFill>
                <a:latin typeface="LG스마트체 Regular" panose="020B0600000101010101" pitchFamily="50" charset="-127"/>
                <a:ea typeface="LG스마트체 Regular" panose="020B0600000101010101" pitchFamily="50" charset="-127"/>
              </a:rPr>
              <a:t>Only members with access rights of a specific project can view Requirement of the project, and the access rights are managed by the administrator of the project development team.</a:t>
            </a:r>
          </a:p>
          <a:p>
            <a:pPr marL="355600" lvl="0" indent="-84138" algn="l">
              <a:lnSpc>
                <a:spcPct val="150000"/>
              </a:lnSpc>
              <a:buFont typeface="Arial" panose="020B0604020202020204" pitchFamily="34" charset="0"/>
              <a:buChar char="•"/>
            </a:pPr>
            <a:endParaRPr lang="en-US" altLang="ko-KR" sz="1100" b="1" dirty="0">
              <a:solidFill>
                <a:schemeClr val="tx1"/>
              </a:solidFill>
              <a:latin typeface="LG스마트체 Regular" panose="020B0600000101010101" pitchFamily="50" charset="-127"/>
              <a:ea typeface="LG스마트체 Regular" panose="020B0600000101010101" pitchFamily="50" charset="-127"/>
            </a:endParaRPr>
          </a:p>
          <a:p>
            <a:pPr marL="285750" lvl="0" indent="-285750" algn="l">
              <a:lnSpc>
                <a:spcPct val="150000"/>
              </a:lnSpc>
              <a:buFont typeface="Wingdings" panose="05000000000000000000" pitchFamily="2" charset="2"/>
              <a:buChar char="q"/>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Documentation Management</a:t>
            </a:r>
          </a:p>
          <a:p>
            <a:pPr marL="742950" lvl="1" indent="-285750" algn="l">
              <a:lnSpc>
                <a:spcPct val="150000"/>
              </a:lnSpc>
              <a:buFont typeface="Arial" panose="020B0604020202020204" pitchFamily="34" charset="0"/>
              <a:buChar char="•"/>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For </a:t>
            </a:r>
            <a:r>
              <a:rPr lang="en-US" altLang="ko-KR" sz="1100" b="1" dirty="0">
                <a:solidFill>
                  <a:schemeClr val="tx1"/>
                </a:solidFill>
                <a:latin typeface="LG스마트체 Regular" panose="020B0600000101010101" pitchFamily="50" charset="-127"/>
                <a:ea typeface="LG스마트체 Regular" panose="020B0600000101010101" pitchFamily="50" charset="-127"/>
              </a:rPr>
              <a:t>guidelines and templates for cyber security activities required during product development, refer to the following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page.</a:t>
            </a:r>
            <a:br>
              <a:rPr lang="en-US" altLang="ko-KR" sz="11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1100" b="1" dirty="0" smtClean="0">
                <a:solidFill>
                  <a:schemeClr val="tx1"/>
                </a:solidFill>
                <a:latin typeface="LG스마트체 Regular" panose="020B0600000101010101" pitchFamily="50" charset="-127"/>
                <a:ea typeface="LG스마트체 Regular" panose="020B0600000101010101" pitchFamily="50" charset="-127"/>
                <a:hlinkClick r:id="rId3"/>
              </a:rPr>
              <a:t>http</a:t>
            </a:r>
            <a:r>
              <a:rPr lang="en-US" altLang="ko-KR" sz="1100" b="1" dirty="0">
                <a:solidFill>
                  <a:schemeClr val="tx1"/>
                </a:solidFill>
                <a:latin typeface="LG스마트체 Regular" panose="020B0600000101010101" pitchFamily="50" charset="-127"/>
                <a:ea typeface="LG스마트체 Regular" panose="020B0600000101010101" pitchFamily="50" charset="-127"/>
                <a:hlinkClick r:id="rId3"/>
              </a:rPr>
              <a:t>://</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hlinkClick r:id="rId3"/>
              </a:rPr>
              <a:t>collab.lge.com/main/x/fW1-Sg</a:t>
            </a: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742950" lvl="1" indent="-285750" algn="l">
              <a:lnSpc>
                <a:spcPct val="150000"/>
              </a:lnSpc>
              <a:buFont typeface="Arial" panose="020B0604020202020204" pitchFamily="34" charset="0"/>
              <a:buChar char="•"/>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The </a:t>
            </a:r>
            <a:r>
              <a:rPr lang="en-US" altLang="ko-KR" sz="1100" b="1" dirty="0">
                <a:solidFill>
                  <a:schemeClr val="tx1"/>
                </a:solidFill>
                <a:latin typeface="LG스마트체 Regular" panose="020B0600000101010101" pitchFamily="50" charset="-127"/>
                <a:ea typeface="LG스마트체 Regular" panose="020B0600000101010101" pitchFamily="50" charset="-127"/>
              </a:rPr>
              <a:t>project-dependent cybersecurity document created using the template is stored in the project team's repository. This can be a </a:t>
            </a:r>
            <a:r>
              <a:rPr lang="en-US" altLang="ko-KR" sz="1100" b="1" dirty="0" err="1">
                <a:solidFill>
                  <a:schemeClr val="tx1"/>
                </a:solidFill>
                <a:latin typeface="LG스마트체 Regular" panose="020B0600000101010101" pitchFamily="50" charset="-127"/>
                <a:ea typeface="LG스마트체 Regular" panose="020B0600000101010101" pitchFamily="50" charset="-127"/>
              </a:rPr>
              <a:t>collab</a:t>
            </a:r>
            <a:r>
              <a:rPr lang="en-US" altLang="ko-KR" sz="1100" b="1" dirty="0">
                <a:solidFill>
                  <a:schemeClr val="tx1"/>
                </a:solidFill>
                <a:latin typeface="LG스마트체 Regular" panose="020B0600000101010101" pitchFamily="50" charset="-127"/>
                <a:ea typeface="LG스마트체 Regular" panose="020B0600000101010101" pitchFamily="50" charset="-127"/>
              </a:rPr>
              <a:t> or VLM, and the specific details follow the project team's </a:t>
            </a: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guide.</a:t>
            </a:r>
          </a:p>
          <a:p>
            <a:pPr marL="742950" lvl="1" indent="-285750" algn="l">
              <a:lnSpc>
                <a:spcPct val="150000"/>
              </a:lnSpc>
              <a:buFont typeface="Arial" panose="020B0604020202020204" pitchFamily="34" charset="0"/>
              <a:buChar char="•"/>
            </a:pPr>
            <a:r>
              <a:rPr lang="en-US" altLang="ko-KR" sz="1100" b="1" dirty="0" smtClean="0">
                <a:solidFill>
                  <a:schemeClr val="tx1"/>
                </a:solidFill>
                <a:latin typeface="LG스마트체 Regular" panose="020B0600000101010101" pitchFamily="50" charset="-127"/>
                <a:ea typeface="LG스마트체 Regular" panose="020B0600000101010101" pitchFamily="50" charset="-127"/>
              </a:rPr>
              <a:t>The </a:t>
            </a:r>
            <a:r>
              <a:rPr lang="en-US" altLang="ko-KR" sz="1100" b="1" dirty="0">
                <a:solidFill>
                  <a:schemeClr val="tx1"/>
                </a:solidFill>
                <a:latin typeface="LG스마트체 Regular" panose="020B0600000101010101" pitchFamily="50" charset="-127"/>
                <a:ea typeface="LG스마트체 Regular" panose="020B0600000101010101" pitchFamily="50" charset="-127"/>
              </a:rPr>
              <a:t>access rights of these documents are managed by the administrator of the project development team.</a:t>
            </a:r>
            <a:endParaRPr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marL="285750" lvl="0" indent="-285750" algn="l">
              <a:lnSpc>
                <a:spcPct val="150000"/>
              </a:lnSpc>
              <a:buFont typeface="Wingdings" panose="05000000000000000000" pitchFamily="2" charset="2"/>
              <a:buChar char="q"/>
            </a:pPr>
            <a:endParaRPr lang="en-US" altLang="ko-KR" sz="1050" b="1"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7100540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a:xfrm>
            <a:off x="8988543" y="44624"/>
            <a:ext cx="72404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158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8993093" y="464480"/>
            <a:ext cx="806631" cy="332399"/>
          </a:xfrm>
          <a:prstGeom prst="rect">
            <a:avLst/>
          </a:prstGeom>
        </p:spPr>
        <p:txBody>
          <a:bodyPr wrap="none">
            <a:spAutoFit/>
          </a:bodyPr>
          <a:lstStyle/>
          <a:p>
            <a:pPr lvl="0" algn="l" eaLnBrk="0" latinLnBrk="0" hangingPunct="0">
              <a:lnSpc>
                <a:spcPct val="130000"/>
              </a:lnSpc>
              <a:spcBef>
                <a:spcPct val="70000"/>
              </a:spcBef>
              <a:buClr>
                <a:srgbClr val="000000"/>
              </a:buClr>
              <a:tabLst>
                <a:tab pos="1169988" algn="l"/>
              </a:tabLst>
            </a:pPr>
            <a:r>
              <a:rPr lang="en-US" altLang="ko-KR" b="1" kern="0" dirty="0" smtClean="0">
                <a:solidFill>
                  <a:srgbClr val="FFFFFF">
                    <a:lumMod val="50000"/>
                  </a:srgbClr>
                </a:solidFill>
                <a:latin typeface="LG스마트체 Regular" panose="020B0600000101010101" pitchFamily="50" charset="-127"/>
                <a:ea typeface="LG스마트체 Regular" panose="020B0600000101010101" pitchFamily="50" charset="-127"/>
              </a:rPr>
              <a:t>Appendix</a:t>
            </a:r>
            <a:endParaRPr lang="ko-KR" altLang="en-US" b="1" kern="0" dirty="0">
              <a:solidFill>
                <a:srgbClr val="FFFFFF">
                  <a:lumMod val="50000"/>
                </a:srgbClr>
              </a:solidFill>
              <a:latin typeface="LG스마트체 Regular" panose="020B0600000101010101" pitchFamily="50" charset="-127"/>
              <a:ea typeface="LG스마트체 Regular" panose="020B0600000101010101" pitchFamily="50" charset="-127"/>
            </a:endParaRPr>
          </a:p>
        </p:txBody>
      </p:sp>
      <p:sp>
        <p:nvSpPr>
          <p:cNvPr id="41" name="제목 1"/>
          <p:cNvSpPr txBox="1">
            <a:spLocks/>
          </p:cNvSpPr>
          <p:nvPr/>
        </p:nvSpPr>
        <p:spPr bwMode="auto">
          <a:xfrm>
            <a:off x="-15552" y="256479"/>
            <a:ext cx="9921552" cy="535630"/>
          </a:xfrm>
          <a:prstGeom prst="rect">
            <a:avLst/>
          </a:prstGeom>
          <a:noFill/>
          <a:ln>
            <a:noFill/>
          </a:ln>
          <a:effectLs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chemeClr val="tx1"/>
                </a:solidFill>
                <a:latin typeface="LG스마트체 Regular" panose="020B0600000101010101" pitchFamily="50" charset="-127"/>
                <a:ea typeface="LG스마트체 Regular" panose="020B0600000101010101" pitchFamily="50" charset="-127"/>
              </a:rPr>
              <a:t>1</a:t>
            </a:r>
            <a:r>
              <a:rPr lang="en-US" altLang="ko-KR" sz="1800" kern="0" dirty="0">
                <a:solidFill>
                  <a:schemeClr val="tx1"/>
                </a:solidFill>
                <a:latin typeface="LG스마트체 Regular" panose="020B0600000101010101" pitchFamily="50" charset="-127"/>
                <a:ea typeface="LG스마트체 Regular" panose="020B0600000101010101" pitchFamily="50" charset="-127"/>
              </a:rPr>
              <a:t>. Tailoring Guide</a:t>
            </a:r>
          </a:p>
        </p:txBody>
      </p:sp>
      <p:sp>
        <p:nvSpPr>
          <p:cNvPr id="50" name="직사각형 49"/>
          <p:cNvSpPr/>
          <p:nvPr/>
        </p:nvSpPr>
        <p:spPr>
          <a:xfrm>
            <a:off x="128464" y="908720"/>
            <a:ext cx="9720000" cy="4570482"/>
          </a:xfrm>
          <a:prstGeom prst="rect">
            <a:avLst/>
          </a:prstGeom>
        </p:spPr>
        <p:txBody>
          <a:bodyPr wrap="square">
            <a:spAutoFit/>
          </a:bodyPr>
          <a:lstStyle/>
          <a:p>
            <a:pPr lvl="0" algn="l" fontAlgn="auto">
              <a:spcBef>
                <a:spcPts val="300"/>
              </a:spcBef>
              <a:spcAft>
                <a:spcPts val="30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 Objective of ‘Tailoring Guide’</a:t>
            </a:r>
          </a:p>
          <a:p>
            <a:pPr algn="l" fontAlgn="auto">
              <a:spcBef>
                <a:spcPts val="300"/>
              </a:spcBef>
              <a:spcAft>
                <a:spcPts val="300"/>
              </a:spcAft>
            </a:pPr>
            <a:r>
              <a:rPr lang="ko-KR" altLang="en-US" sz="11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This guide is for defining project process that is appropriate for each project characteristics based on the ‘VS C</a:t>
            </a:r>
            <a:r>
              <a:rPr lang="ko-KR" altLang="en-US" sz="1100" dirty="0" smtClean="0">
                <a:solidFill>
                  <a:schemeClr val="tx1"/>
                </a:solidFill>
                <a:latin typeface="LG스마트체 Regular" panose="020B0600000101010101" pitchFamily="50" charset="-127"/>
                <a:ea typeface="LG스마트체 Regular" panose="020B0600000101010101" pitchFamily="50" charset="-127"/>
              </a:rPr>
              <a:t>는</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standard Process’ and</a:t>
            </a:r>
            <a:br>
              <a:rPr lang="en-US" altLang="ko-KR" sz="1100" dirty="0" smtClean="0">
                <a:solidFill>
                  <a:schemeClr val="tx1"/>
                </a:solidFill>
                <a:latin typeface="LG스마트체 Regular" panose="020B0600000101010101" pitchFamily="50" charset="-127"/>
                <a:ea typeface="LG스마트체 Regular" panose="020B0600000101010101" pitchFamily="50" charset="-127"/>
              </a:rPr>
            </a:b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organization standard process.</a:t>
            </a:r>
          </a:p>
          <a:p>
            <a:pPr algn="l" fontAlgn="auto">
              <a:spcBef>
                <a:spcPts val="300"/>
              </a:spcBef>
              <a:spcAft>
                <a:spcPts val="300"/>
              </a:spcAft>
            </a:pPr>
            <a:r>
              <a:rPr lang="en-US" altLang="ko-KR" sz="1100" dirty="0">
                <a:solidFill>
                  <a:schemeClr val="tx1"/>
                </a:solidFill>
                <a:latin typeface="LG스마트체 Regular" panose="020B0600000101010101" pitchFamily="50" charset="-127"/>
                <a:ea typeface="LG스마트체 Regular" panose="020B0600000101010101" pitchFamily="50" charset="-127"/>
              </a:rPr>
              <a: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Tailoring scope and methods shall be described and applied. </a:t>
            </a:r>
          </a:p>
          <a:p>
            <a:pPr lvl="0" algn="l" fontAlgn="auto">
              <a:spcBef>
                <a:spcPts val="300"/>
              </a:spcBef>
              <a:spcAft>
                <a:spcPts val="300"/>
              </a:spcAft>
            </a:pPr>
            <a:r>
              <a:rPr kumimoji="0" lang="en-US" altLang="ko-KR" sz="11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100" b="1" dirty="0" smtClean="0">
                <a:solidFill>
                  <a:schemeClr val="tx1"/>
                </a:solidFill>
                <a:latin typeface="LG스마트체 Regular" panose="020B0600000101010101" pitchFamily="50" charset="-127"/>
                <a:ea typeface="LG스마트체 Regular" panose="020B0600000101010101" pitchFamily="50" charset="-127"/>
              </a:rPr>
              <a:t>※ Follow the customer specific process if there was an agreement to use it.</a:t>
            </a:r>
          </a:p>
          <a:p>
            <a:pPr algn="l">
              <a:spcBef>
                <a:spcPts val="300"/>
              </a:spcBef>
              <a:spcAft>
                <a:spcPts val="300"/>
              </a:spcAft>
              <a:defRPr/>
            </a:pPr>
            <a:endParaRPr lang="en-US" altLang="ko-KR" sz="1100"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300"/>
              </a:spcBef>
              <a:spcAft>
                <a:spcPts val="300"/>
              </a:spcAft>
              <a:buFont typeface="Wingdings" pitchFamily="2" charset="2"/>
              <a:buChar char="u"/>
              <a:defRPr/>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 Tailoring Procedure </a:t>
            </a:r>
          </a:p>
          <a:p>
            <a:pPr algn="l">
              <a:spcBef>
                <a:spcPts val="300"/>
              </a:spcBef>
              <a:spcAft>
                <a:spcPts val="300"/>
              </a:spcAft>
              <a:defRPr/>
            </a:pPr>
            <a:r>
              <a:rPr kumimoji="0" lang="en-US" altLang="ko-KR" sz="1100" b="1" dirty="0" smtClean="0">
                <a:solidFill>
                  <a:schemeClr val="tx1"/>
                </a:solidFill>
                <a:latin typeface="LG스마트체 Regular" panose="020B0600000101010101" pitchFamily="50" charset="-127"/>
                <a:ea typeface="LG스마트체 Regular" panose="020B0600000101010101" pitchFamily="50" charset="-127"/>
              </a:rPr>
              <a:t>   1) Analyze Project Information</a:t>
            </a:r>
          </a:p>
          <a:p>
            <a:pPr algn="l">
              <a:spcBef>
                <a:spcPts val="300"/>
              </a:spcBef>
              <a:spcAft>
                <a:spcPts val="300"/>
              </a:spcAft>
              <a:defRPr/>
            </a:pP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 </a:t>
            </a:r>
            <a:r>
              <a:rPr lang="en-US" altLang="ko-KR" sz="1100" dirty="0">
                <a:solidFill>
                  <a:schemeClr val="tx1"/>
                </a:solidFill>
                <a:latin typeface="LG스마트체 Regular" panose="020B0600000101010101" pitchFamily="50" charset="-127"/>
                <a:ea typeface="LG스마트체 Regular" panose="020B0600000101010101" pitchFamily="50" charset="-127"/>
              </a:rPr>
              <a:t>Analyze project information to derive project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characteristics </a:t>
            </a:r>
            <a:r>
              <a:rPr lang="en-US" altLang="ko-KR" sz="1100" dirty="0">
                <a:solidFill>
                  <a:schemeClr val="tx1"/>
                </a:solidFill>
                <a:latin typeface="LG스마트체 Regular" panose="020B0600000101010101" pitchFamily="50" charset="-127"/>
                <a:ea typeface="LG스마트체 Regular" panose="020B0600000101010101" pitchFamily="50" charset="-127"/>
              </a:rPr>
              <a:t>and identify areas for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tailoring.</a:t>
            </a:r>
          </a:p>
          <a:p>
            <a:pPr algn="l">
              <a:spcBef>
                <a:spcPts val="300"/>
              </a:spcBef>
              <a:spcAft>
                <a:spcPts val="300"/>
              </a:spcAft>
              <a:defRPr/>
            </a:pP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 Check if ‘activity / work product’ based tailoring is required.</a:t>
            </a:r>
          </a:p>
          <a:p>
            <a:pPr algn="l" fontAlgn="auto">
              <a:spcBef>
                <a:spcPts val="300"/>
              </a:spcBef>
              <a:spcAft>
                <a:spcPts val="300"/>
              </a:spcAft>
              <a:defRPr/>
            </a:pPr>
            <a:endParaRPr kumimoji="0" lang="en-US" altLang="ko-KR" sz="11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300"/>
              </a:spcBef>
              <a:spcAft>
                <a:spcPts val="300"/>
              </a:spcAft>
              <a:defRPr/>
            </a:pPr>
            <a:r>
              <a:rPr kumimoji="0" lang="en-US" altLang="ko-KR" sz="1100" b="1" dirty="0" smtClean="0">
                <a:solidFill>
                  <a:schemeClr val="tx1"/>
                </a:solidFill>
                <a:latin typeface="LG스마트체 Regular" panose="020B0600000101010101" pitchFamily="50" charset="-127"/>
                <a:ea typeface="LG스마트체 Regular" panose="020B0600000101010101" pitchFamily="50" charset="-127"/>
              </a:rPr>
              <a:t>   2) Review tailoring result</a:t>
            </a:r>
          </a:p>
          <a:p>
            <a:pPr algn="l">
              <a:spcBef>
                <a:spcPts val="300"/>
              </a:spcBef>
              <a:spcAft>
                <a:spcPts val="300"/>
              </a:spcAft>
              <a:defRPr/>
            </a:pP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 Share and discuss tailoring scope and items with CSMS Task.</a:t>
            </a:r>
          </a:p>
          <a:p>
            <a:pPr algn="l">
              <a:spcBef>
                <a:spcPts val="300"/>
              </a:spcBef>
              <a:spcAft>
                <a:spcPts val="300"/>
              </a:spcAft>
              <a:defRPr/>
            </a:pP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 Create and share mutually consulted review results.</a:t>
            </a:r>
          </a:p>
          <a:p>
            <a:pPr algn="l">
              <a:spcBef>
                <a:spcPts val="300"/>
              </a:spcBef>
              <a:spcAft>
                <a:spcPts val="300"/>
              </a:spcAft>
              <a:defRPr/>
            </a:pP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 If necessary, share the review results to supervising manager and get approval.</a:t>
            </a:r>
          </a:p>
          <a:p>
            <a:pPr algn="l">
              <a:spcBef>
                <a:spcPts val="300"/>
              </a:spcBef>
              <a:spcAft>
                <a:spcPts val="300"/>
              </a:spcAft>
              <a:defRPr/>
            </a:pPr>
            <a:endParaRPr lang="ko-KR" altLang="en-US" sz="1100" dirty="0" smtClean="0">
              <a:solidFill>
                <a:schemeClr val="tx1"/>
              </a:solidFill>
              <a:latin typeface="LG스마트체 Regular" panose="020B0600000101010101" pitchFamily="50" charset="-127"/>
              <a:ea typeface="LG스마트체 Regular" panose="020B0600000101010101" pitchFamily="50" charset="-127"/>
            </a:endParaRPr>
          </a:p>
          <a:p>
            <a:pPr lvl="0" algn="l" fontAlgn="auto">
              <a:spcBef>
                <a:spcPts val="300"/>
              </a:spcBef>
              <a:spcAft>
                <a:spcPts val="300"/>
              </a:spcAft>
            </a:pPr>
            <a:r>
              <a:rPr kumimoji="0" lang="en-US" altLang="ko-KR" sz="1100" b="1" dirty="0" smtClean="0">
                <a:solidFill>
                  <a:schemeClr val="tx1"/>
                </a:solidFill>
                <a:latin typeface="LG스마트체 Regular" panose="020B0600000101010101" pitchFamily="50" charset="-127"/>
                <a:ea typeface="LG스마트체 Regular" panose="020B0600000101010101" pitchFamily="50" charset="-127"/>
              </a:rPr>
              <a:t>   3) Request ‘Process Improvement’ (if required)</a:t>
            </a:r>
          </a:p>
          <a:p>
            <a:pPr algn="l" fontAlgn="auto">
              <a:spcBef>
                <a:spcPts val="300"/>
              </a:spcBef>
              <a:spcAft>
                <a:spcPts val="300"/>
              </a:spcAft>
            </a:pPr>
            <a:r>
              <a:rPr lang="ko-KR" altLang="en-US" sz="11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 If </a:t>
            </a:r>
            <a:r>
              <a:rPr lang="en-US" altLang="ko-KR" sz="1100" dirty="0">
                <a:solidFill>
                  <a:schemeClr val="tx1"/>
                </a:solidFill>
                <a:latin typeface="LG스마트체 Regular" panose="020B0600000101010101" pitchFamily="50" charset="-127"/>
                <a:ea typeface="LG스마트체 Regular" panose="020B0600000101010101" pitchFamily="50" charset="-127"/>
              </a:rPr>
              <a:t>‘Process Improvement’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is required, create an issue using the </a:t>
            </a:r>
            <a:r>
              <a:rPr lang="en-US" altLang="ko-KR" sz="1100" dirty="0">
                <a:solidFill>
                  <a:schemeClr val="tx1"/>
                </a:solidFill>
                <a:latin typeface="LG스마트체 Regular" panose="020B0600000101010101" pitchFamily="50" charset="-127"/>
                <a:ea typeface="LG스마트체 Regular" panose="020B0600000101010101" pitchFamily="50" charset="-127"/>
              </a:rPr>
              <a:t>‘Process Improvement </a:t>
            </a:r>
            <a:r>
              <a:rPr lang="en-US" altLang="ko-KR" sz="1100" dirty="0" smtClean="0">
                <a:solidFill>
                  <a:schemeClr val="tx1"/>
                </a:solidFill>
                <a:latin typeface="LG스마트체 Regular" panose="020B0600000101010101" pitchFamily="50" charset="-127"/>
                <a:ea typeface="LG스마트체 Regular" panose="020B0600000101010101" pitchFamily="50" charset="-127"/>
              </a:rPr>
              <a:t>request system’.</a:t>
            </a:r>
            <a:r>
              <a:rPr lang="en-US" altLang="ko-KR" sz="1100" b="1" kern="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100" kern="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1100" b="1" kern="0" dirty="0" smtClean="0">
                <a:solidFill>
                  <a:schemeClr val="tx1"/>
                </a:solidFill>
                <a:latin typeface="LG스마트체 Regular" panose="020B0600000101010101" pitchFamily="50" charset="-127"/>
                <a:ea typeface="LG스마트체 Regular" panose="020B0600000101010101" pitchFamily="50" charset="-127"/>
                <a:hlinkClick r:id="rId2"/>
              </a:rPr>
              <a:t>click to system</a:t>
            </a:r>
            <a:r>
              <a:rPr lang="en-US" altLang="ko-KR" sz="1100" kern="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1100" kern="0" dirty="0" smtClean="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295931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p:cNvGrpSpPr/>
          <p:nvPr/>
        </p:nvGrpSpPr>
        <p:grpSpPr>
          <a:xfrm>
            <a:off x="690128" y="3610297"/>
            <a:ext cx="2813022" cy="2008986"/>
            <a:chOff x="1797733" y="2332531"/>
            <a:chExt cx="4315236" cy="3463248"/>
          </a:xfrm>
          <a:solidFill>
            <a:schemeClr val="bg2">
              <a:lumMod val="20000"/>
              <a:lumOff val="80000"/>
            </a:schemeClr>
          </a:solidFill>
        </p:grpSpPr>
        <p:sp>
          <p:nvSpPr>
            <p:cNvPr id="59" name="순서도: 처리 58"/>
            <p:cNvSpPr/>
            <p:nvPr/>
          </p:nvSpPr>
          <p:spPr>
            <a:xfrm rot="18850864">
              <a:off x="3420608" y="1885015"/>
              <a:ext cx="565289" cy="3811039"/>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sp>
          <p:nvSpPr>
            <p:cNvPr id="60" name="순서도: 처리 59"/>
            <p:cNvSpPr/>
            <p:nvPr/>
          </p:nvSpPr>
          <p:spPr>
            <a:xfrm rot="2635786">
              <a:off x="5547679" y="2332531"/>
              <a:ext cx="565290" cy="3463248"/>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grpSp>
      <p:grpSp>
        <p:nvGrpSpPr>
          <p:cNvPr id="55" name="그룹 54"/>
          <p:cNvGrpSpPr/>
          <p:nvPr/>
        </p:nvGrpSpPr>
        <p:grpSpPr>
          <a:xfrm>
            <a:off x="5596387" y="2846507"/>
            <a:ext cx="2929961" cy="2897015"/>
            <a:chOff x="2090896" y="1015850"/>
            <a:chExt cx="4494623" cy="4994101"/>
          </a:xfrm>
          <a:solidFill>
            <a:schemeClr val="bg2">
              <a:lumMod val="20000"/>
              <a:lumOff val="80000"/>
            </a:schemeClr>
          </a:solidFill>
        </p:grpSpPr>
        <p:sp>
          <p:nvSpPr>
            <p:cNvPr id="56" name="순서도: 처리 55"/>
            <p:cNvSpPr/>
            <p:nvPr/>
          </p:nvSpPr>
          <p:spPr>
            <a:xfrm rot="18850864">
              <a:off x="3543043" y="2189452"/>
              <a:ext cx="565289" cy="3469584"/>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sp>
          <p:nvSpPr>
            <p:cNvPr id="57" name="순서도: 처리 56"/>
            <p:cNvSpPr/>
            <p:nvPr/>
          </p:nvSpPr>
          <p:spPr>
            <a:xfrm rot="2635786">
              <a:off x="6020229" y="1015850"/>
              <a:ext cx="565290" cy="4994101"/>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grpSp>
      <p:grpSp>
        <p:nvGrpSpPr>
          <p:cNvPr id="51" name="그룹 50"/>
          <p:cNvGrpSpPr/>
          <p:nvPr/>
        </p:nvGrpSpPr>
        <p:grpSpPr>
          <a:xfrm>
            <a:off x="900784" y="1162342"/>
            <a:ext cx="5799910" cy="4805890"/>
            <a:chOff x="-470558" y="198536"/>
            <a:chExt cx="7719682" cy="5311351"/>
          </a:xfrm>
          <a:solidFill>
            <a:schemeClr val="bg2">
              <a:lumMod val="20000"/>
              <a:lumOff val="80000"/>
            </a:schemeClr>
          </a:solidFill>
        </p:grpSpPr>
        <p:sp>
          <p:nvSpPr>
            <p:cNvPr id="52" name="순서도: 처리 51"/>
            <p:cNvSpPr/>
            <p:nvPr/>
          </p:nvSpPr>
          <p:spPr>
            <a:xfrm rot="18850864">
              <a:off x="2473286" y="-415677"/>
              <a:ext cx="565289" cy="6452977"/>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sp>
          <p:nvSpPr>
            <p:cNvPr id="53" name="순서도: 처리 52"/>
            <p:cNvSpPr/>
            <p:nvPr/>
          </p:nvSpPr>
          <p:spPr>
            <a:xfrm rot="2635786">
              <a:off x="6565124" y="198536"/>
              <a:ext cx="684000" cy="5311351"/>
            </a:xfrm>
            <a:prstGeom prst="flowChartProcess">
              <a:avLst/>
            </a:prstGeom>
            <a:grpFill/>
            <a:ln>
              <a:noFill/>
            </a:ln>
            <a:effectLst/>
          </p:spPr>
          <p:style>
            <a:lnRef idx="1">
              <a:schemeClr val="dk1"/>
            </a:lnRef>
            <a:fillRef idx="2">
              <a:schemeClr val="dk1"/>
            </a:fillRef>
            <a:effectRef idx="1">
              <a:schemeClr val="dk1"/>
            </a:effectRef>
            <a:fontRef idx="minor">
              <a:schemeClr val="dk1"/>
            </a:fontRef>
          </p:style>
          <p:txBody>
            <a:bodyPr rtlCol="0" anchor="ctr"/>
            <a:lstStyle/>
            <a:p>
              <a:endParaRPr lang="ko-KR" altLang="en-US" dirty="0">
                <a:solidFill>
                  <a:schemeClr val="dk1"/>
                </a:solidFill>
                <a:latin typeface="LG스마트체 Regular" panose="020B0600000101010101" pitchFamily="50" charset="-127"/>
                <a:ea typeface="LG스마트체 Regular" panose="020B0600000101010101" pitchFamily="50" charset="-127"/>
              </a:endParaRPr>
            </a:p>
          </p:txBody>
        </p:sp>
      </p:grpSp>
      <p:sp>
        <p:nvSpPr>
          <p:cNvPr id="148" name="모서리가 둥근 직사각형 147"/>
          <p:cNvSpPr/>
          <p:nvPr/>
        </p:nvSpPr>
        <p:spPr>
          <a:xfrm>
            <a:off x="307681" y="1577144"/>
            <a:ext cx="9289031" cy="843744"/>
          </a:xfrm>
          <a:prstGeom prst="roundRect">
            <a:avLst>
              <a:gd name="adj" fmla="val 9331"/>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149" name="모서리가 둥근 직사각형 148"/>
          <p:cNvSpPr/>
          <p:nvPr/>
        </p:nvSpPr>
        <p:spPr>
          <a:xfrm>
            <a:off x="307682" y="2467479"/>
            <a:ext cx="9289030" cy="966799"/>
          </a:xfrm>
          <a:prstGeom prst="roundRect">
            <a:avLst>
              <a:gd name="adj" fmla="val 8068"/>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150" name="모서리가 둥근 직사각형 149"/>
          <p:cNvSpPr/>
          <p:nvPr/>
        </p:nvSpPr>
        <p:spPr>
          <a:xfrm>
            <a:off x="307680" y="3484645"/>
            <a:ext cx="4651652" cy="1831635"/>
          </a:xfrm>
          <a:prstGeom prst="roundRect">
            <a:avLst>
              <a:gd name="adj" fmla="val 6863"/>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151" name="모서리가 둥근 직사각형 150"/>
          <p:cNvSpPr/>
          <p:nvPr/>
        </p:nvSpPr>
        <p:spPr>
          <a:xfrm>
            <a:off x="5014578" y="3477465"/>
            <a:ext cx="4546932" cy="1822449"/>
          </a:xfrm>
          <a:prstGeom prst="roundRect">
            <a:avLst>
              <a:gd name="adj" fmla="val 4305"/>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VS CSMS</a:t>
            </a:r>
            <a:r>
              <a:rPr lang="ko-KR" altLang="en-US" smtClean="0">
                <a:latin typeface="LG스마트체 Bold" panose="020B0600000101010101" pitchFamily="50" charset="-127"/>
                <a:ea typeface="LG스마트체 Bold" panose="020B0600000101010101" pitchFamily="50" charset="-127"/>
              </a:rPr>
              <a:t> </a:t>
            </a:r>
            <a:r>
              <a:rPr lang="en-US" altLang="ko-KR" dirty="0" smtClean="0">
                <a:latin typeface="LG스마트체 Bold" panose="020B0600000101010101" pitchFamily="50" charset="-127"/>
                <a:ea typeface="LG스마트체 Bold" panose="020B0600000101010101" pitchFamily="50" charset="-127"/>
              </a:rPr>
              <a:t>activity summary</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15</a:t>
            </a:fld>
            <a:endParaRPr lang="en-US" altLang="ko-KR"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181250" y="6525344"/>
            <a:ext cx="9724750" cy="215444"/>
          </a:xfrm>
          <a:prstGeom prst="rect">
            <a:avLst/>
          </a:prstGeom>
          <a:noFill/>
        </p:spPr>
        <p:txBody>
          <a:bodyPr wrap="square" rtlCol="0">
            <a:spAutoFit/>
          </a:bodyPr>
          <a:lstStyle/>
          <a:p>
            <a:pPr algn="l"/>
            <a:r>
              <a:rPr lang="en-US" altLang="ko-KR" sz="800" dirty="0" smtClean="0">
                <a:solidFill>
                  <a:schemeClr val="tx1"/>
                </a:solidFill>
                <a:latin typeface="LG스마트체 Regular" panose="020B0600000101010101" pitchFamily="50" charset="-127"/>
                <a:ea typeface="LG스마트체 Regular" panose="020B0600000101010101" pitchFamily="50" charset="-127"/>
              </a:rPr>
              <a:t>1) </a:t>
            </a:r>
            <a:r>
              <a:rPr lang="en-US" altLang="ko-KR" sz="800" dirty="0">
                <a:solidFill>
                  <a:schemeClr val="tx1"/>
                </a:solidFill>
                <a:latin typeface="LG스마트체 Regular" panose="020B0600000101010101" pitchFamily="50" charset="-127"/>
                <a:ea typeface="LG스마트체 Regular" panose="020B0600000101010101" pitchFamily="50" charset="-127"/>
              </a:rPr>
              <a:t>Cybersecurity Validation : Basically, validation activities are related to the test in the vehicle, so these are generally performed by OEM</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p:txBody>
      </p:sp>
      <p:sp>
        <p:nvSpPr>
          <p:cNvPr id="103" name="직사각형 102"/>
          <p:cNvSpPr/>
          <p:nvPr/>
        </p:nvSpPr>
        <p:spPr>
          <a:xfrm>
            <a:off x="776536" y="1662070"/>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Threat analysis and risk assessment</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04" name="직사각형 103"/>
          <p:cNvSpPr/>
          <p:nvPr/>
        </p:nvSpPr>
        <p:spPr>
          <a:xfrm>
            <a:off x="1151871" y="205433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Cybersecurity</a:t>
            </a:r>
            <a:r>
              <a:rPr lang="ko-KR" altLang="en-US" sz="600" dirty="0">
                <a:solidFill>
                  <a:schemeClr val="tx1"/>
                </a:solidFill>
                <a:latin typeface="LG스마트체 Regular" panose="020B0600000101010101" pitchFamily="50" charset="-127"/>
                <a:ea typeface="LG스마트체 Regular" panose="020B0600000101010101" pitchFamily="50" charset="-127"/>
              </a:rPr>
              <a:t> </a:t>
            </a:r>
            <a:r>
              <a:rPr lang="en-US" altLang="ko-KR" sz="600" dirty="0">
                <a:solidFill>
                  <a:schemeClr val="tx1"/>
                </a:solidFill>
                <a:latin typeface="LG스마트체 Regular" panose="020B0600000101010101" pitchFamily="50" charset="-127"/>
                <a:ea typeface="LG스마트체 Regular" panose="020B0600000101010101" pitchFamily="50" charset="-127"/>
              </a:rPr>
              <a:t>requirement specification</a:t>
            </a:r>
            <a:endParaRPr lang="en-US" altLang="ko-KR" sz="6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8673729" y="3795554"/>
            <a:ext cx="837612"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Cybersecurity SW Qualification Test</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06" name="직사각형 105"/>
          <p:cNvSpPr/>
          <p:nvPr/>
        </p:nvSpPr>
        <p:spPr>
          <a:xfrm>
            <a:off x="1885344" y="2671137"/>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(System) Cybersecurity </a:t>
            </a:r>
            <a:r>
              <a:rPr lang="en-US" altLang="ko-KR" sz="600" dirty="0">
                <a:solidFill>
                  <a:schemeClr val="tx1"/>
                </a:solidFill>
                <a:latin typeface="LG스마트체 Regular" panose="020B0600000101010101" pitchFamily="50" charset="-127"/>
                <a:ea typeface="LG스마트체 Regular" panose="020B0600000101010101" pitchFamily="50" charset="-127"/>
              </a:rPr>
              <a:t>requirements specification</a:t>
            </a:r>
          </a:p>
        </p:txBody>
      </p:sp>
      <p:sp>
        <p:nvSpPr>
          <p:cNvPr id="107" name="직사각형 106"/>
          <p:cNvSpPr/>
          <p:nvPr/>
        </p:nvSpPr>
        <p:spPr>
          <a:xfrm>
            <a:off x="2387786" y="3062447"/>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(cybersecurity)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p>
        </p:txBody>
      </p:sp>
      <p:sp>
        <p:nvSpPr>
          <p:cNvPr id="108" name="직사각형 107"/>
          <p:cNvSpPr/>
          <p:nvPr/>
        </p:nvSpPr>
        <p:spPr>
          <a:xfrm>
            <a:off x="8121352" y="205433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Validation</a:t>
            </a:r>
            <a:r>
              <a:rPr lang="en-US" altLang="ko-KR" sz="700" baseline="30000" dirty="0" smtClean="0">
                <a:solidFill>
                  <a:schemeClr val="tx1"/>
                </a:solidFill>
                <a:latin typeface="LG스마트체 Regular" panose="020B0600000101010101" pitchFamily="50" charset="-127"/>
                <a:ea typeface="LG스마트체 Regular" panose="020B0600000101010101" pitchFamily="50" charset="-127"/>
              </a:rPr>
              <a:t>1)</a:t>
            </a:r>
            <a:endParaRPr lang="ko-KR" altLang="en-US" sz="700" baseline="30000">
              <a:solidFill>
                <a:schemeClr val="tx1"/>
              </a:solidFill>
              <a:latin typeface="LG스마트체 Regular" panose="020B0600000101010101" pitchFamily="50" charset="-127"/>
              <a:ea typeface="LG스마트체 Regular" panose="020B0600000101010101" pitchFamily="50" charset="-127"/>
            </a:endParaRPr>
          </a:p>
        </p:txBody>
      </p:sp>
      <p:sp>
        <p:nvSpPr>
          <p:cNvPr id="110" name="직사각형 109"/>
          <p:cNvSpPr/>
          <p:nvPr/>
        </p:nvSpPr>
        <p:spPr>
          <a:xfrm>
            <a:off x="560512" y="3810182"/>
            <a:ext cx="1008000"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600" dirty="0">
                <a:solidFill>
                  <a:schemeClr val="tx1"/>
                </a:solidFill>
                <a:latin typeface="LG스마트체 Regular" panose="020B0600000101010101" pitchFamily="50" charset="-127"/>
                <a:ea typeface="LG스마트체 Regular" panose="020B0600000101010101" pitchFamily="50" charset="-127"/>
              </a:rPr>
              <a:t>Cybersecurity requirements specification</a:t>
            </a:r>
          </a:p>
        </p:txBody>
      </p:sp>
      <p:sp>
        <p:nvSpPr>
          <p:cNvPr id="120" name="직사각형 119"/>
          <p:cNvSpPr/>
          <p:nvPr/>
        </p:nvSpPr>
        <p:spPr>
          <a:xfrm>
            <a:off x="888153" y="4419169"/>
            <a:ext cx="1008000"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(cybersecurity</a:t>
            </a:r>
            <a:r>
              <a:rPr lang="en-US" altLang="ko-KR" sz="700" dirty="0">
                <a:solidFill>
                  <a:schemeClr val="tx1"/>
                </a:solidFill>
                <a:latin typeface="LG스마트체 Regular" panose="020B0600000101010101" pitchFamily="50" charset="-127"/>
                <a:ea typeface="LG스마트체 Regular" panose="020B0600000101010101" pitchFamily="50" charset="-127"/>
              </a:rPr>
              <a:t>) architectural design</a:t>
            </a:r>
          </a:p>
        </p:txBody>
      </p:sp>
      <p:sp>
        <p:nvSpPr>
          <p:cNvPr id="121" name="직사각형 120"/>
          <p:cNvSpPr/>
          <p:nvPr/>
        </p:nvSpPr>
        <p:spPr>
          <a:xfrm>
            <a:off x="5248423" y="3817710"/>
            <a:ext cx="916364"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(SW)Cybersecurity requirements specification</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5578822" y="4311758"/>
            <a:ext cx="916364"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SW (cybersecurity</a:t>
            </a:r>
            <a:r>
              <a:rPr lang="en-US" altLang="ko-KR" sz="600" dirty="0">
                <a:solidFill>
                  <a:schemeClr val="tx1"/>
                </a:solidFill>
                <a:latin typeface="LG스마트체 Regular" panose="020B0600000101010101" pitchFamily="50" charset="-127"/>
                <a:ea typeface="LG스마트체 Regular" panose="020B0600000101010101" pitchFamily="50" charset="-127"/>
              </a:rPr>
              <a:t>)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600" dirty="0">
                <a:solidFill>
                  <a:schemeClr val="tx1"/>
                </a:solidFill>
                <a:latin typeface="LG스마트체 Regular" panose="020B0600000101010101" pitchFamily="50" charset="-127"/>
                <a:ea typeface="LG스마트체 Regular" panose="020B0600000101010101" pitchFamily="50" charset="-127"/>
              </a:rPr>
              <a:t>design</a:t>
            </a:r>
          </a:p>
        </p:txBody>
      </p:sp>
      <p:sp>
        <p:nvSpPr>
          <p:cNvPr id="125" name="TextBox 124"/>
          <p:cNvSpPr txBox="1"/>
          <p:nvPr/>
        </p:nvSpPr>
        <p:spPr>
          <a:xfrm>
            <a:off x="1723182" y="3503289"/>
            <a:ext cx="2204450"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HW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28" name="TextBox 127"/>
          <p:cNvSpPr txBox="1"/>
          <p:nvPr/>
        </p:nvSpPr>
        <p:spPr>
          <a:xfrm>
            <a:off x="6326583" y="3516624"/>
            <a:ext cx="2185214"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SW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31" name="TextBox 130"/>
          <p:cNvSpPr txBox="1"/>
          <p:nvPr/>
        </p:nvSpPr>
        <p:spPr>
          <a:xfrm>
            <a:off x="3803754" y="2527012"/>
            <a:ext cx="2428871"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System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47" name="TextBox 146"/>
          <p:cNvSpPr txBox="1"/>
          <p:nvPr/>
        </p:nvSpPr>
        <p:spPr>
          <a:xfrm>
            <a:off x="3853814" y="1590908"/>
            <a:ext cx="2260555"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 Concept definition</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52" name="직사각형 151"/>
          <p:cNvSpPr/>
          <p:nvPr/>
        </p:nvSpPr>
        <p:spPr>
          <a:xfrm>
            <a:off x="7545400" y="267694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System Qualification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53" name="모서리가 둥근 직사각형 152"/>
          <p:cNvSpPr/>
          <p:nvPr/>
        </p:nvSpPr>
        <p:spPr>
          <a:xfrm>
            <a:off x="262675" y="5373215"/>
            <a:ext cx="4661455" cy="1133393"/>
          </a:xfrm>
          <a:prstGeom prst="roundRect">
            <a:avLst>
              <a:gd name="adj" fmla="val 6863"/>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LG스마트체 Regular" panose="020B0600000101010101" pitchFamily="50" charset="-127"/>
              <a:ea typeface="LG스마트체 Regular" panose="020B0600000101010101" pitchFamily="50" charset="-127"/>
            </a:endParaRPr>
          </a:p>
        </p:txBody>
      </p:sp>
      <p:sp>
        <p:nvSpPr>
          <p:cNvPr id="154" name="TextBox 153"/>
          <p:cNvSpPr txBox="1"/>
          <p:nvPr/>
        </p:nvSpPr>
        <p:spPr>
          <a:xfrm>
            <a:off x="1219469" y="5405771"/>
            <a:ext cx="2747868"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a:solidFill>
                  <a:schemeClr val="tx1"/>
                </a:solidFill>
                <a:latin typeface="LG스마트체 Bold" panose="020B0600000101010101" pitchFamily="50" charset="-127"/>
                <a:ea typeface="LG스마트체 Bold" panose="020B0600000101010101" pitchFamily="50" charset="-127"/>
              </a:rPr>
              <a:t>management &amp; supporting</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55" name="모서리가 둥근 직사각형 154"/>
          <p:cNvSpPr/>
          <p:nvPr/>
        </p:nvSpPr>
        <p:spPr>
          <a:xfrm>
            <a:off x="5014577" y="5379348"/>
            <a:ext cx="4539062" cy="1110895"/>
          </a:xfrm>
          <a:prstGeom prst="roundRect">
            <a:avLst>
              <a:gd name="adj" fmla="val 6863"/>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156" name="TextBox 155"/>
          <p:cNvSpPr txBox="1"/>
          <p:nvPr/>
        </p:nvSpPr>
        <p:spPr>
          <a:xfrm>
            <a:off x="6073688" y="5407226"/>
            <a:ext cx="2828018" cy="253916"/>
          </a:xfrm>
          <a:prstGeom prst="rect">
            <a:avLst/>
          </a:prstGeom>
          <a:noFill/>
        </p:spPr>
        <p:txBody>
          <a:bodyPr wrap="none" rtlCol="0">
            <a:spAutoFit/>
          </a:bodyPr>
          <a:lstStyle/>
          <a:p>
            <a:r>
              <a:rPr lang="en-US" altLang="ko-KR" sz="1050" dirty="0">
                <a:solidFill>
                  <a:schemeClr val="tx1"/>
                </a:solidFill>
                <a:latin typeface="LG스마트체 Bold" panose="020B0600000101010101" pitchFamily="50" charset="-127"/>
                <a:ea typeface="LG스마트체 Bold" panose="020B0600000101010101" pitchFamily="50" charset="-127"/>
              </a:rPr>
              <a:t>Production &amp; operation for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157" name="직사각형 156"/>
          <p:cNvSpPr/>
          <p:nvPr/>
        </p:nvSpPr>
        <p:spPr>
          <a:xfrm>
            <a:off x="1546823" y="5721749"/>
            <a:ext cx="916364"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Gate Review</a:t>
            </a:r>
          </a:p>
        </p:txBody>
      </p:sp>
      <p:sp>
        <p:nvSpPr>
          <p:cNvPr id="158" name="직사각형 157"/>
          <p:cNvSpPr/>
          <p:nvPr/>
        </p:nvSpPr>
        <p:spPr>
          <a:xfrm>
            <a:off x="8121448" y="5721749"/>
            <a:ext cx="864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Continuous Cybersecurity Management</a:t>
            </a:r>
          </a:p>
        </p:txBody>
      </p:sp>
      <p:sp>
        <p:nvSpPr>
          <p:cNvPr id="159" name="직사각형 158"/>
          <p:cNvSpPr/>
          <p:nvPr/>
        </p:nvSpPr>
        <p:spPr>
          <a:xfrm>
            <a:off x="5562074" y="5721749"/>
            <a:ext cx="864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Production</a:t>
            </a:r>
          </a:p>
        </p:txBody>
      </p:sp>
      <p:sp>
        <p:nvSpPr>
          <p:cNvPr id="160" name="직사각형 159"/>
          <p:cNvSpPr/>
          <p:nvPr/>
        </p:nvSpPr>
        <p:spPr>
          <a:xfrm>
            <a:off x="2658763" y="5721749"/>
            <a:ext cx="916364"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Configuration Management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61" name="직사각형 160"/>
          <p:cNvSpPr/>
          <p:nvPr/>
        </p:nvSpPr>
        <p:spPr>
          <a:xfrm>
            <a:off x="6841761" y="5721749"/>
            <a:ext cx="864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81" name="직사각형 180"/>
          <p:cNvSpPr/>
          <p:nvPr/>
        </p:nvSpPr>
        <p:spPr>
          <a:xfrm>
            <a:off x="8140403" y="4328166"/>
            <a:ext cx="837612"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Cybersecurity SW Integration Test</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82" name="직사각형 181"/>
          <p:cNvSpPr/>
          <p:nvPr/>
        </p:nvSpPr>
        <p:spPr>
          <a:xfrm>
            <a:off x="7905328" y="4770573"/>
            <a:ext cx="837612"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Cybersecurity SW Unit Test</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183" name="직사각형 182"/>
          <p:cNvSpPr/>
          <p:nvPr/>
        </p:nvSpPr>
        <p:spPr>
          <a:xfrm>
            <a:off x="5980852" y="4776476"/>
            <a:ext cx="916364"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600" dirty="0">
                <a:solidFill>
                  <a:schemeClr val="tx1"/>
                </a:solidFill>
                <a:latin typeface="LG스마트체 Regular" panose="020B0600000101010101" pitchFamily="50" charset="-127"/>
                <a:ea typeface="LG스마트체 Regular" panose="020B0600000101010101" pitchFamily="50" charset="-127"/>
              </a:rPr>
              <a:t>SW unit cybersecurity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design &amp; Implementation </a:t>
            </a:r>
          </a:p>
        </p:txBody>
      </p:sp>
      <p:sp>
        <p:nvSpPr>
          <p:cNvPr id="184" name="직사각형 183"/>
          <p:cNvSpPr/>
          <p:nvPr/>
        </p:nvSpPr>
        <p:spPr>
          <a:xfrm>
            <a:off x="7010711" y="306008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System Integration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85" name="직사각형 184"/>
          <p:cNvSpPr/>
          <p:nvPr/>
        </p:nvSpPr>
        <p:spPr>
          <a:xfrm>
            <a:off x="436117" y="6093296"/>
            <a:ext cx="916364"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Distributed cybersecurity activities</a:t>
            </a:r>
          </a:p>
        </p:txBody>
      </p:sp>
      <p:sp>
        <p:nvSpPr>
          <p:cNvPr id="186" name="직사각형 185"/>
          <p:cNvSpPr/>
          <p:nvPr/>
        </p:nvSpPr>
        <p:spPr>
          <a:xfrm>
            <a:off x="436117" y="5721749"/>
            <a:ext cx="916364"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Planning</a:t>
            </a:r>
          </a:p>
        </p:txBody>
      </p:sp>
      <p:sp>
        <p:nvSpPr>
          <p:cNvPr id="187" name="직사각형 186"/>
          <p:cNvSpPr/>
          <p:nvPr/>
        </p:nvSpPr>
        <p:spPr>
          <a:xfrm>
            <a:off x="3764192" y="5721749"/>
            <a:ext cx="916364"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Change Management</a:t>
            </a:r>
          </a:p>
        </p:txBody>
      </p:sp>
      <p:sp>
        <p:nvSpPr>
          <p:cNvPr id="188" name="모서리가 둥근 직사각형 187"/>
          <p:cNvSpPr/>
          <p:nvPr/>
        </p:nvSpPr>
        <p:spPr>
          <a:xfrm>
            <a:off x="272480" y="882844"/>
            <a:ext cx="9289031" cy="647130"/>
          </a:xfrm>
          <a:prstGeom prst="roundRect">
            <a:avLst>
              <a:gd name="adj" fmla="val 9331"/>
            </a:avLst>
          </a:prstGeom>
          <a:solidFill>
            <a:srgbClr val="F7F6DD"/>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LG스마트체 Regular" panose="020B0600000101010101" pitchFamily="50" charset="-127"/>
              <a:ea typeface="LG스마트체 Regular" panose="020B0600000101010101" pitchFamily="50" charset="-127"/>
            </a:endParaRPr>
          </a:p>
        </p:txBody>
      </p:sp>
      <p:sp>
        <p:nvSpPr>
          <p:cNvPr id="189" name="TextBox 188"/>
          <p:cNvSpPr txBox="1"/>
          <p:nvPr/>
        </p:nvSpPr>
        <p:spPr>
          <a:xfrm>
            <a:off x="3548450" y="836712"/>
            <a:ext cx="2871299"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Organizational Cybersecurity Management</a:t>
            </a:r>
            <a:endParaRPr lang="ko-KR" altLang="en-US" sz="1050" dirty="0">
              <a:solidFill>
                <a:schemeClr val="tx1"/>
              </a:solidFill>
              <a:latin typeface="LG스마트체 Bold" panose="020B0600000101010101" pitchFamily="50" charset="-127"/>
              <a:ea typeface="LG스마트체 Bold" panose="020B0600000101010101" pitchFamily="50" charset="-127"/>
              <a:cs typeface="+mj-cs"/>
            </a:endParaRPr>
          </a:p>
        </p:txBody>
      </p:sp>
      <p:sp>
        <p:nvSpPr>
          <p:cNvPr id="190" name="직사각형 189"/>
          <p:cNvSpPr/>
          <p:nvPr/>
        </p:nvSpPr>
        <p:spPr>
          <a:xfrm>
            <a:off x="451399"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Governance</a:t>
            </a:r>
          </a:p>
        </p:txBody>
      </p:sp>
      <p:sp>
        <p:nvSpPr>
          <p:cNvPr id="191" name="직사각형 190"/>
          <p:cNvSpPr/>
          <p:nvPr/>
        </p:nvSpPr>
        <p:spPr>
          <a:xfrm>
            <a:off x="4358440"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Management System</a:t>
            </a:r>
          </a:p>
        </p:txBody>
      </p:sp>
      <p:sp>
        <p:nvSpPr>
          <p:cNvPr id="192" name="직사각형 191"/>
          <p:cNvSpPr/>
          <p:nvPr/>
        </p:nvSpPr>
        <p:spPr>
          <a:xfrm>
            <a:off x="1753746"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Culture</a:t>
            </a:r>
          </a:p>
        </p:txBody>
      </p:sp>
      <p:sp>
        <p:nvSpPr>
          <p:cNvPr id="193" name="직사각형 192"/>
          <p:cNvSpPr/>
          <p:nvPr/>
        </p:nvSpPr>
        <p:spPr>
          <a:xfrm>
            <a:off x="3056093"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Information Sharing</a:t>
            </a:r>
          </a:p>
        </p:txBody>
      </p:sp>
      <p:sp>
        <p:nvSpPr>
          <p:cNvPr id="194" name="직사각형 193"/>
          <p:cNvSpPr/>
          <p:nvPr/>
        </p:nvSpPr>
        <p:spPr>
          <a:xfrm>
            <a:off x="5660787"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Tool </a:t>
            </a:r>
            <a:r>
              <a:rPr lang="en-US" altLang="ko-KR" sz="700" dirty="0">
                <a:solidFill>
                  <a:schemeClr val="tx1"/>
                </a:solidFill>
                <a:latin typeface="LG스마트체 Regular" panose="020B0600000101010101" pitchFamily="50" charset="-127"/>
                <a:ea typeface="LG스마트체 Regular" panose="020B0600000101010101" pitchFamily="50" charset="-127"/>
              </a:rPr>
              <a:t>M</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anagement</a:t>
            </a:r>
          </a:p>
        </p:txBody>
      </p:sp>
      <p:sp>
        <p:nvSpPr>
          <p:cNvPr id="195" name="직사각형 194"/>
          <p:cNvSpPr/>
          <p:nvPr/>
        </p:nvSpPr>
        <p:spPr>
          <a:xfrm>
            <a:off x="6963134"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Information 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M</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anagement</a:t>
            </a:r>
          </a:p>
        </p:txBody>
      </p:sp>
      <p:sp>
        <p:nvSpPr>
          <p:cNvPr id="196" name="직사각형 195"/>
          <p:cNvSpPr/>
          <p:nvPr/>
        </p:nvSpPr>
        <p:spPr>
          <a:xfrm>
            <a:off x="8265480" y="1173305"/>
            <a:ext cx="1008000" cy="294545"/>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Organizational Cybersecurity Audit</a:t>
            </a:r>
          </a:p>
        </p:txBody>
      </p:sp>
      <p:sp>
        <p:nvSpPr>
          <p:cNvPr id="61" name="직사각형 60"/>
          <p:cNvSpPr/>
          <p:nvPr/>
        </p:nvSpPr>
        <p:spPr>
          <a:xfrm>
            <a:off x="3266754" y="3807572"/>
            <a:ext cx="837612"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Cybersecurity HW Qualification Test</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2823960" y="4375559"/>
            <a:ext cx="837612" cy="2952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Cybersecurity HW Integration Test</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729625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VS CSMS</a:t>
            </a:r>
            <a:r>
              <a:rPr lang="ko-KR" altLang="en-US" smtClean="0">
                <a:latin typeface="LG스마트체 Bold" panose="020B0600000101010101" pitchFamily="50" charset="-127"/>
                <a:ea typeface="LG스마트체 Bold" panose="020B0600000101010101" pitchFamily="50" charset="-127"/>
              </a:rPr>
              <a:t> </a:t>
            </a:r>
            <a:r>
              <a:rPr lang="en-US" altLang="ko-KR" dirty="0" smtClean="0">
                <a:latin typeface="LG스마트체 Bold" panose="020B0600000101010101" pitchFamily="50" charset="-127"/>
                <a:ea typeface="LG스마트체 Bold" panose="020B0600000101010101" pitchFamily="50" charset="-127"/>
              </a:rPr>
              <a:t>activity definition</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16</a:t>
            </a:fld>
            <a:endParaRPr lang="en-US" altLang="ko-KR" dirty="0">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1473505" y="3719726"/>
            <a:ext cx="2204450"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HW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46" name="TextBox 45"/>
          <p:cNvSpPr txBox="1"/>
          <p:nvPr/>
        </p:nvSpPr>
        <p:spPr>
          <a:xfrm>
            <a:off x="6188782" y="3716911"/>
            <a:ext cx="2185214"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SW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47" name="TextBox 46"/>
          <p:cNvSpPr txBox="1"/>
          <p:nvPr/>
        </p:nvSpPr>
        <p:spPr>
          <a:xfrm>
            <a:off x="3769671" y="2477214"/>
            <a:ext cx="2428871"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System Development</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48" name="TextBox 47"/>
          <p:cNvSpPr txBox="1"/>
          <p:nvPr/>
        </p:nvSpPr>
        <p:spPr>
          <a:xfrm>
            <a:off x="3843411" y="1628800"/>
            <a:ext cx="2281395"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 Concept Definition</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49" name="모서리가 둥근 직사각형 48"/>
          <p:cNvSpPr/>
          <p:nvPr/>
        </p:nvSpPr>
        <p:spPr>
          <a:xfrm>
            <a:off x="272480" y="1656329"/>
            <a:ext cx="9289031" cy="820885"/>
          </a:xfrm>
          <a:prstGeom prst="roundRect">
            <a:avLst>
              <a:gd name="adj" fmla="val 9331"/>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0" name="모서리가 둥근 직사각형 49"/>
          <p:cNvSpPr/>
          <p:nvPr/>
        </p:nvSpPr>
        <p:spPr>
          <a:xfrm>
            <a:off x="272481" y="2528100"/>
            <a:ext cx="9289030" cy="1141950"/>
          </a:xfrm>
          <a:prstGeom prst="roundRect">
            <a:avLst>
              <a:gd name="adj" fmla="val 8068"/>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1" name="모서리가 둥근 직사각형 50"/>
          <p:cNvSpPr/>
          <p:nvPr/>
        </p:nvSpPr>
        <p:spPr>
          <a:xfrm>
            <a:off x="272479" y="3716911"/>
            <a:ext cx="4651652" cy="1206240"/>
          </a:xfrm>
          <a:prstGeom prst="roundRect">
            <a:avLst>
              <a:gd name="adj" fmla="val 6863"/>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2" name="모서리가 둥근 직사각형 51"/>
          <p:cNvSpPr/>
          <p:nvPr/>
        </p:nvSpPr>
        <p:spPr>
          <a:xfrm>
            <a:off x="5014578" y="3716911"/>
            <a:ext cx="4546932" cy="1206240"/>
          </a:xfrm>
          <a:prstGeom prst="roundRect">
            <a:avLst>
              <a:gd name="adj" fmla="val 4305"/>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3" name="모서리가 둥근 직사각형 52"/>
          <p:cNvSpPr/>
          <p:nvPr/>
        </p:nvSpPr>
        <p:spPr>
          <a:xfrm>
            <a:off x="262675" y="5009386"/>
            <a:ext cx="4661455" cy="1774476"/>
          </a:xfrm>
          <a:prstGeom prst="roundRect">
            <a:avLst>
              <a:gd name="adj" fmla="val 6863"/>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1187369" y="5000259"/>
            <a:ext cx="2776722"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Cybersecurity</a:t>
            </a:r>
            <a:r>
              <a:rPr lang="ko-KR" altLang="en-US" sz="1050" smtClean="0">
                <a:solidFill>
                  <a:schemeClr val="tx1"/>
                </a:solidFill>
                <a:latin typeface="LG스마트체 Bold" panose="020B0600000101010101" pitchFamily="50" charset="-127"/>
                <a:ea typeface="LG스마트체 Bold" panose="020B0600000101010101" pitchFamily="50" charset="-127"/>
                <a:cs typeface="+mj-cs"/>
              </a:rPr>
              <a:t> </a:t>
            </a:r>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Management &amp; Supporting</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sp>
        <p:nvSpPr>
          <p:cNvPr id="55" name="모서리가 둥근 직사각형 54"/>
          <p:cNvSpPr/>
          <p:nvPr/>
        </p:nvSpPr>
        <p:spPr>
          <a:xfrm>
            <a:off x="5014577" y="5009386"/>
            <a:ext cx="4539062" cy="1774475"/>
          </a:xfrm>
          <a:prstGeom prst="roundRect">
            <a:avLst>
              <a:gd name="adj" fmla="val 6863"/>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5874592" y="4988628"/>
            <a:ext cx="2813591"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Production &amp; Operation for </a:t>
            </a:r>
            <a:r>
              <a:rPr lang="en-US" altLang="ko-KR" sz="1050" dirty="0">
                <a:solidFill>
                  <a:schemeClr val="tx1"/>
                </a:solidFill>
                <a:latin typeface="LG스마트체 Bold" panose="020B0600000101010101" pitchFamily="50" charset="-127"/>
                <a:ea typeface="LG스마트체 Bold" panose="020B0600000101010101" pitchFamily="50" charset="-127"/>
              </a:rPr>
              <a:t>Cybersecurity</a:t>
            </a:r>
            <a:endParaRPr lang="ko-KR" altLang="en-US" sz="1050">
              <a:solidFill>
                <a:schemeClr val="tx1"/>
              </a:solidFill>
              <a:latin typeface="LG스마트체 Bold" panose="020B0600000101010101" pitchFamily="50" charset="-127"/>
              <a:ea typeface="LG스마트체 Bold" panose="020B0600000101010101" pitchFamily="50" charset="-127"/>
              <a:cs typeface="+mj-cs"/>
            </a:endParaRPr>
          </a:p>
        </p:txBody>
      </p:sp>
      <p:graphicFrame>
        <p:nvGraphicFramePr>
          <p:cNvPr id="57" name="표 56"/>
          <p:cNvGraphicFramePr>
            <a:graphicFrameLocks noGrp="1"/>
          </p:cNvGraphicFramePr>
          <p:nvPr>
            <p:extLst/>
          </p:nvPr>
        </p:nvGraphicFramePr>
        <p:xfrm>
          <a:off x="340140" y="2745758"/>
          <a:ext cx="2232000" cy="882238"/>
        </p:xfrm>
        <a:graphic>
          <a:graphicData uri="http://schemas.openxmlformats.org/drawingml/2006/table">
            <a:tbl>
              <a:tblPr/>
              <a:tblGrid>
                <a:gridCol w="2232000">
                  <a:extLst>
                    <a:ext uri="{9D8B030D-6E8A-4147-A177-3AD203B41FA5}">
                      <a16:colId xmlns="" xmlns:a16="http://schemas.microsoft.com/office/drawing/2014/main" val="20000"/>
                    </a:ext>
                  </a:extLst>
                </a:gridCol>
              </a:tblGrid>
              <a:tr h="144016">
                <a:tc>
                  <a:txBody>
                    <a:bodyPr/>
                    <a:lstStyle/>
                    <a:p>
                      <a:pPr marL="0" marR="0" lvl="0" indent="0" algn="l" defTabSz="914400" rtl="0" eaLnBrk="0" fontAlgn="base" latinLnBrk="1"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System design</a:t>
                      </a:r>
                      <a:endParaRPr kumimoji="1" lang="en-US"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22902">
                <a:tc>
                  <a:txBody>
                    <a:bodyPr/>
                    <a:lstStyle>
                      <a:defPPr>
                        <a:defRPr lang="ko-KR"/>
                      </a:defPPr>
                      <a:lvl1pPr marL="0" algn="l" defTabSz="914400" rtl="0" eaLnBrk="1" latinLnBrk="1" hangingPunct="1">
                        <a:spcBef>
                          <a:spcPct val="20000"/>
                        </a:spcBef>
                        <a:defRPr kumimoji="1" sz="2800" kern="1200">
                          <a:solidFill>
                            <a:schemeClr val="tx1"/>
                          </a:solidFill>
                          <a:latin typeface="굴림" panose="020B0600000101010101" pitchFamily="50" charset="-127"/>
                          <a:ea typeface="굴림" panose="020B0600000101010101" pitchFamily="50" charset="-127"/>
                        </a:defRPr>
                      </a:lvl1pPr>
                      <a:lvl2pPr marL="457200" algn="l" defTabSz="914400" rtl="0" eaLnBrk="1" latinLnBrk="1" hangingPunct="1">
                        <a:spcBef>
                          <a:spcPct val="20000"/>
                        </a:spcBef>
                        <a:defRPr kumimoji="1" sz="2400" kern="1200">
                          <a:solidFill>
                            <a:schemeClr val="tx1"/>
                          </a:solidFill>
                          <a:latin typeface="굴림" panose="020B0600000101010101" pitchFamily="50" charset="-127"/>
                          <a:ea typeface="굴림" panose="020B0600000101010101" pitchFamily="50" charset="-127"/>
                        </a:defRPr>
                      </a:lvl2pPr>
                      <a:lvl3pPr marL="914400" algn="l" defTabSz="914400" rtl="0" eaLnBrk="1" latinLnBrk="1" hangingPunct="1">
                        <a:spcBef>
                          <a:spcPct val="20000"/>
                        </a:spcBef>
                        <a:defRPr kumimoji="1" sz="2000" kern="1200">
                          <a:solidFill>
                            <a:schemeClr val="tx1"/>
                          </a:solidFill>
                          <a:latin typeface="굴림" panose="020B0600000101010101" pitchFamily="50" charset="-127"/>
                          <a:ea typeface="굴림" panose="020B0600000101010101" pitchFamily="50" charset="-127"/>
                        </a:defRPr>
                      </a:lvl3pPr>
                      <a:lvl4pPr marL="13716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4pPr>
                      <a:lvl5pPr marL="18288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5pPr>
                      <a:lvl6pPr marL="22860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6pPr>
                      <a:lvl7pPr marL="27432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7pPr>
                      <a:lvl8pPr marL="32004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8pPr>
                      <a:lvl9pPr marL="36576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9p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Initiation of system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(system)Cybersecurity requirements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(system)cybersecurity requirements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System (cybersecurity) architectural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Release of System (cybersecurity) architectural design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Integration test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Qualification test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58" name="표 57"/>
          <p:cNvGraphicFramePr>
            <a:graphicFrameLocks noGrp="1"/>
          </p:cNvGraphicFramePr>
          <p:nvPr>
            <p:extLst/>
          </p:nvPr>
        </p:nvGraphicFramePr>
        <p:xfrm>
          <a:off x="7439658" y="2745758"/>
          <a:ext cx="2052000" cy="767022"/>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71833">
                <a:tc>
                  <a:txBody>
                    <a:bodyPr/>
                    <a:lstStyle/>
                    <a:p>
                      <a:pPr marL="0" marR="0" lvl="0" indent="0" algn="l" defTabSz="914400" rtl="0" eaLnBrk="0" fontAlgn="base" latinLnBrk="1"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System Test &amp;</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Validation</a:t>
                      </a:r>
                      <a:endParaRPr kumimoji="1" lang="en-US"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22902">
                <a:tc>
                  <a:txBody>
                    <a:bodyPr/>
                    <a:lstStyle>
                      <a:defPPr>
                        <a:defRPr lang="ko-KR"/>
                      </a:defPPr>
                      <a:lvl1pPr marL="0" algn="l" defTabSz="914400" rtl="0" eaLnBrk="1" latinLnBrk="1" hangingPunct="1">
                        <a:spcBef>
                          <a:spcPct val="20000"/>
                        </a:spcBef>
                        <a:defRPr kumimoji="1" sz="2800" kern="1200">
                          <a:solidFill>
                            <a:schemeClr val="tx1"/>
                          </a:solidFill>
                          <a:latin typeface="굴림" panose="020B0600000101010101" pitchFamily="50" charset="-127"/>
                          <a:ea typeface="굴림" panose="020B0600000101010101" pitchFamily="50" charset="-127"/>
                        </a:defRPr>
                      </a:lvl1pPr>
                      <a:lvl2pPr marL="457200" algn="l" defTabSz="914400" rtl="0" eaLnBrk="1" latinLnBrk="1" hangingPunct="1">
                        <a:spcBef>
                          <a:spcPct val="20000"/>
                        </a:spcBef>
                        <a:defRPr kumimoji="1" sz="2400" kern="1200">
                          <a:solidFill>
                            <a:schemeClr val="tx1"/>
                          </a:solidFill>
                          <a:latin typeface="굴림" panose="020B0600000101010101" pitchFamily="50" charset="-127"/>
                          <a:ea typeface="굴림" panose="020B0600000101010101" pitchFamily="50" charset="-127"/>
                        </a:defRPr>
                      </a:lvl2pPr>
                      <a:lvl3pPr marL="914400" algn="l" defTabSz="914400" rtl="0" eaLnBrk="1" latinLnBrk="1" hangingPunct="1">
                        <a:spcBef>
                          <a:spcPct val="20000"/>
                        </a:spcBef>
                        <a:defRPr kumimoji="1" sz="2000" kern="1200">
                          <a:solidFill>
                            <a:schemeClr val="tx1"/>
                          </a:solidFill>
                          <a:latin typeface="굴림" panose="020B0600000101010101" pitchFamily="50" charset="-127"/>
                          <a:ea typeface="굴림" panose="020B0600000101010101" pitchFamily="50" charset="-127"/>
                        </a:defRPr>
                      </a:lvl3pPr>
                      <a:lvl4pPr marL="13716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4pPr>
                      <a:lvl5pPr marL="18288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5pPr>
                      <a:lvl6pPr marL="22860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6pPr>
                      <a:lvl7pPr marL="27432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7pPr>
                      <a:lvl8pPr marL="32004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8pPr>
                      <a:lvl9pPr marL="36576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9p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Penetration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Vehicle Validation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Release</a:t>
                      </a:r>
                    </a:p>
                    <a:p>
                      <a:pPr marL="0" marR="0" lvl="0" indent="0" algn="l" defTabSz="914400" rtl="0" eaLnBrk="0" fontAlgn="ctr" latinLnBrk="0" hangingPunct="0">
                        <a:lnSpc>
                          <a:spcPct val="95000"/>
                        </a:lnSpc>
                        <a:spcBef>
                          <a:spcPct val="0"/>
                        </a:spcBef>
                        <a:spcAft>
                          <a:spcPct val="0"/>
                        </a:spcAft>
                        <a:buClrTx/>
                        <a:buSzTx/>
                        <a:buFontTx/>
                        <a:buNone/>
                        <a:tabLst/>
                      </a:pPr>
                      <a:endPar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61" name="표 60"/>
          <p:cNvGraphicFramePr>
            <a:graphicFrameLocks noGrp="1"/>
          </p:cNvGraphicFramePr>
          <p:nvPr>
            <p:extLst/>
          </p:nvPr>
        </p:nvGraphicFramePr>
        <p:xfrm>
          <a:off x="340140" y="5266672"/>
          <a:ext cx="2052000" cy="782226"/>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Management</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Release Cybersecurity Plan</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Development of CIA &amp; suppliers’</a:t>
                      </a:r>
                      <a:r>
                        <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CIA</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CIA</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of Cybersecurity Plan</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Cybersecurity Audit</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Cybersecurity Assessment</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graphicFrame>
        <p:nvGraphicFramePr>
          <p:cNvPr id="63" name="표 62"/>
          <p:cNvGraphicFramePr>
            <a:graphicFrameLocks noGrp="1"/>
          </p:cNvGraphicFramePr>
          <p:nvPr>
            <p:extLst/>
          </p:nvPr>
        </p:nvGraphicFramePr>
        <p:xfrm>
          <a:off x="340140" y="3985110"/>
          <a:ext cx="2052000" cy="767022"/>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HW Cybersecurity Design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Initiation of HW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requirements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(HW) cybersecurity requirements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architecture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design release</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HW Qualification Test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64" name="표 63"/>
          <p:cNvGraphicFramePr>
            <a:graphicFrameLocks noGrp="1"/>
          </p:cNvGraphicFramePr>
          <p:nvPr>
            <p:extLst/>
          </p:nvPr>
        </p:nvGraphicFramePr>
        <p:xfrm>
          <a:off x="5112490" y="3985110"/>
          <a:ext cx="2257316" cy="868368"/>
        </p:xfrm>
        <a:graphic>
          <a:graphicData uri="http://schemas.openxmlformats.org/drawingml/2006/table">
            <a:tbl>
              <a:tblPr/>
              <a:tblGrid>
                <a:gridCol w="2257316">
                  <a:extLst>
                    <a:ext uri="{9D8B030D-6E8A-4147-A177-3AD203B41FA5}">
                      <a16:colId xmlns="" xmlns:a16="http://schemas.microsoft.com/office/drawing/2014/main" val="20000"/>
                    </a:ext>
                  </a:extLst>
                </a:gridCol>
              </a:tblGrid>
              <a:tr h="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SW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Design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03738">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Initiation of SW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(SW)cybersecurity requirement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(SW)cybersecurity requirement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(cybersecurity) architecture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SW (cybersecurity) architecture</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SW unit cybersecurity design and implementation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SW Qualification Test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65" name="표 64"/>
          <p:cNvGraphicFramePr>
            <a:graphicFrameLocks noGrp="1"/>
          </p:cNvGraphicFramePr>
          <p:nvPr>
            <p:extLst/>
          </p:nvPr>
        </p:nvGraphicFramePr>
        <p:xfrm>
          <a:off x="7439658" y="3985110"/>
          <a:ext cx="2052000" cy="680880"/>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SW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03738">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Unit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Vulnerability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Release</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66" name="표 65"/>
          <p:cNvGraphicFramePr>
            <a:graphicFrameLocks noGrp="1"/>
          </p:cNvGraphicFramePr>
          <p:nvPr>
            <p:extLst/>
          </p:nvPr>
        </p:nvGraphicFramePr>
        <p:xfrm>
          <a:off x="7439658" y="5266672"/>
          <a:ext cx="2052000" cy="381849"/>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73357">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Case</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51703">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Planning of Cybersecurity Case</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Development of Cybersecurity Case</a:t>
                      </a:r>
                      <a:endParaRPr kumimoji="1" lang="ko-KR" altLang="en-US"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67" name="표 66"/>
          <p:cNvGraphicFramePr>
            <a:graphicFrameLocks noGrp="1"/>
          </p:cNvGraphicFramePr>
          <p:nvPr>
            <p:extLst/>
          </p:nvPr>
        </p:nvGraphicFramePr>
        <p:xfrm>
          <a:off x="5112490" y="5266672"/>
          <a:ext cx="2052000" cy="392173"/>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4047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a:t>
                      </a:r>
                      <a:r>
                        <a:rPr kumimoji="1" lang="ko-KR" altLang="en-US" sz="700" b="0" i="0" u="none" strike="noStrike" cap="none" normalizeH="0" baseline="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production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51703">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Production control plan</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graphicFrame>
        <p:nvGraphicFramePr>
          <p:cNvPr id="68" name="표 67"/>
          <p:cNvGraphicFramePr>
            <a:graphicFrameLocks noGrp="1"/>
          </p:cNvGraphicFramePr>
          <p:nvPr>
            <p:extLst/>
          </p:nvPr>
        </p:nvGraphicFramePr>
        <p:xfrm>
          <a:off x="2720752" y="5266672"/>
          <a:ext cx="2052000" cy="488073"/>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55235">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Supporting</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Configuration Management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Requirement Change Management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Vulnerabilities Change Management</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graphicFrame>
        <p:nvGraphicFramePr>
          <p:cNvPr id="69" name="표 68"/>
          <p:cNvGraphicFramePr>
            <a:graphicFrameLocks noGrp="1"/>
          </p:cNvGraphicFramePr>
          <p:nvPr>
            <p:extLst/>
          </p:nvPr>
        </p:nvGraphicFramePr>
        <p:xfrm>
          <a:off x="340140" y="1903182"/>
          <a:ext cx="2052000" cy="478188"/>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Definition of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goals</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10687">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Item Definition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Threat analysis and risk assessment(TARA)</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Goals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71" name="표 70"/>
          <p:cNvGraphicFramePr>
            <a:graphicFrameLocks noGrp="1"/>
          </p:cNvGraphicFramePr>
          <p:nvPr>
            <p:extLst/>
          </p:nvPr>
        </p:nvGraphicFramePr>
        <p:xfrm>
          <a:off x="2720752" y="1903182"/>
          <a:ext cx="2052000" cy="478188"/>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Definition of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requirements</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10687">
                <a:tc>
                  <a:txBody>
                    <a:bodyPr/>
                    <a:lstStyle/>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specification</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Obtaining Cybersecurity requirements</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Cybersecurity requirements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72" name="표 71"/>
          <p:cNvGraphicFramePr>
            <a:graphicFrameLocks noGrp="1"/>
          </p:cNvGraphicFramePr>
          <p:nvPr>
            <p:extLst/>
          </p:nvPr>
        </p:nvGraphicFramePr>
        <p:xfrm>
          <a:off x="5112490" y="5698312"/>
          <a:ext cx="2052000" cy="969714"/>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25151">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Continuous Cybersecurity Management</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threat monitoring</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Initial incident analysis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Confirm affected products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Detailed threat analysis</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Threat countermeasure development management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Prepare threat countermeasure</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Post-Response Activities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End of Cybersecurity Support</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graphicFrame>
        <p:nvGraphicFramePr>
          <p:cNvPr id="74" name="표 73"/>
          <p:cNvGraphicFramePr>
            <a:graphicFrameLocks noGrp="1"/>
          </p:cNvGraphicFramePr>
          <p:nvPr>
            <p:extLst/>
          </p:nvPr>
        </p:nvGraphicFramePr>
        <p:xfrm>
          <a:off x="340140" y="6058760"/>
          <a:ext cx="2052000" cy="462984"/>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25151">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a:t>
                      </a:r>
                      <a:r>
                        <a:rPr kumimoji="1" lang="ko-KR" altLang="en-US" sz="700" b="0" i="0" u="none" strike="noStrike" cap="none" normalizeH="0" baseline="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Gate Review(Q-Gate)</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Requirements confirm review</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Feature Complete Review</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Qualification completion Review</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sp>
        <p:nvSpPr>
          <p:cNvPr id="75" name="TextBox 74"/>
          <p:cNvSpPr txBox="1"/>
          <p:nvPr/>
        </p:nvSpPr>
        <p:spPr>
          <a:xfrm>
            <a:off x="3548467" y="751589"/>
            <a:ext cx="2871299" cy="253916"/>
          </a:xfrm>
          <a:prstGeom prst="rect">
            <a:avLst/>
          </a:prstGeom>
          <a:noFill/>
        </p:spPr>
        <p:txBody>
          <a:bodyPr wrap="none" rtlCol="0">
            <a:spAutoFit/>
          </a:bodyPr>
          <a:lstStyle/>
          <a:p>
            <a:r>
              <a:rPr lang="en-US" altLang="ko-KR" sz="1050" dirty="0" smtClean="0">
                <a:solidFill>
                  <a:schemeClr val="tx1"/>
                </a:solidFill>
                <a:latin typeface="LG스마트체 Bold" panose="020B0600000101010101" pitchFamily="50" charset="-127"/>
                <a:ea typeface="LG스마트체 Bold" panose="020B0600000101010101" pitchFamily="50" charset="-127"/>
                <a:cs typeface="+mj-cs"/>
              </a:rPr>
              <a:t>Organizational Cybersecurity Management</a:t>
            </a:r>
            <a:endParaRPr lang="ko-KR" altLang="en-US" sz="1050" dirty="0">
              <a:solidFill>
                <a:schemeClr val="tx1"/>
              </a:solidFill>
              <a:latin typeface="LG스마트체 Bold" panose="020B0600000101010101" pitchFamily="50" charset="-127"/>
              <a:ea typeface="LG스마트체 Bold" panose="020B0600000101010101" pitchFamily="50" charset="-127"/>
              <a:cs typeface="+mj-cs"/>
            </a:endParaRPr>
          </a:p>
        </p:txBody>
      </p:sp>
      <p:sp>
        <p:nvSpPr>
          <p:cNvPr id="78" name="모서리가 둥근 직사각형 77"/>
          <p:cNvSpPr/>
          <p:nvPr/>
        </p:nvSpPr>
        <p:spPr>
          <a:xfrm>
            <a:off x="272480" y="779118"/>
            <a:ext cx="9289031" cy="820885"/>
          </a:xfrm>
          <a:prstGeom prst="roundRect">
            <a:avLst>
              <a:gd name="adj" fmla="val 9331"/>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graphicFrame>
        <p:nvGraphicFramePr>
          <p:cNvPr id="38" name="표 37"/>
          <p:cNvGraphicFramePr>
            <a:graphicFrameLocks noGrp="1"/>
          </p:cNvGraphicFramePr>
          <p:nvPr>
            <p:extLst/>
          </p:nvPr>
        </p:nvGraphicFramePr>
        <p:xfrm>
          <a:off x="2510627" y="1055570"/>
          <a:ext cx="4884747" cy="478188"/>
        </p:xfrm>
        <a:graphic>
          <a:graphicData uri="http://schemas.openxmlformats.org/drawingml/2006/table">
            <a:tbl>
              <a:tblPr/>
              <a:tblGrid>
                <a:gridCol w="1628249">
                  <a:extLst>
                    <a:ext uri="{9D8B030D-6E8A-4147-A177-3AD203B41FA5}">
                      <a16:colId xmlns="" xmlns:a16="http://schemas.microsoft.com/office/drawing/2014/main" val="20000"/>
                    </a:ext>
                  </a:extLst>
                </a:gridCol>
                <a:gridCol w="1628249">
                  <a:extLst>
                    <a:ext uri="{9D8B030D-6E8A-4147-A177-3AD203B41FA5}">
                      <a16:colId xmlns="" xmlns:a16="http://schemas.microsoft.com/office/drawing/2014/main" val="20001"/>
                    </a:ext>
                  </a:extLst>
                </a:gridCol>
                <a:gridCol w="1628249">
                  <a:extLst>
                    <a:ext uri="{9D8B030D-6E8A-4147-A177-3AD203B41FA5}">
                      <a16:colId xmlns="" xmlns:a16="http://schemas.microsoft.com/office/drawing/2014/main" val="20002"/>
                    </a:ext>
                  </a:extLst>
                </a:gridCol>
              </a:tblGrid>
              <a:tr h="145350">
                <a:tc gridSpan="3">
                  <a:txBody>
                    <a:bodyPr/>
                    <a:lstStyle/>
                    <a:p>
                      <a:pPr marL="0" marR="0" lvl="0" indent="0" algn="ctr"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Organizational Cybersecurity Management</a:t>
                      </a: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tc hMerge="1">
                  <a:txBody>
                    <a:bodyPr/>
                    <a:lstStyle/>
                    <a:p>
                      <a:pPr marL="0" marR="0" lvl="0" indent="0" algn="l" defTabSz="914400" rtl="0" eaLnBrk="0" fontAlgn="ctr" latinLnBrk="0" hangingPunct="0">
                        <a:lnSpc>
                          <a:spcPct val="95000"/>
                        </a:lnSpc>
                        <a:spcBef>
                          <a:spcPct val="0"/>
                        </a:spcBef>
                        <a:spcAft>
                          <a:spcPct val="0"/>
                        </a:spcAft>
                        <a:buClrTx/>
                        <a:buSzTx/>
                        <a:buFontTx/>
                        <a:buNone/>
                        <a:tabLst/>
                      </a:pP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tc hMerge="1">
                  <a:txBody>
                    <a:bodyPr/>
                    <a:lstStyle/>
                    <a:p>
                      <a:pPr marL="0" marR="0" lvl="0" indent="0" algn="l" defTabSz="914400" rtl="0" eaLnBrk="0" fontAlgn="ctr" latinLnBrk="0" hangingPunct="0">
                        <a:lnSpc>
                          <a:spcPct val="95000"/>
                        </a:lnSpc>
                        <a:spcBef>
                          <a:spcPct val="0"/>
                        </a:spcBef>
                        <a:spcAft>
                          <a:spcPct val="0"/>
                        </a:spcAft>
                        <a:buClrTx/>
                        <a:buSzTx/>
                        <a:buFontTx/>
                        <a:buNone/>
                        <a:tabLst/>
                      </a:pP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10946">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Governance</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Culture</a:t>
                      </a:r>
                    </a:p>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Information Sharing</a:t>
                      </a:r>
                    </a:p>
                  </a:txBody>
                  <a:tcPr marL="36000" marR="0" marT="14400" marB="14400" horzOverflow="overflow">
                    <a:lnL cap="flat">
                      <a:noFill/>
                    </a:lnL>
                    <a:lnR cap="flat">
                      <a:noFill/>
                    </a:lnR>
                    <a:lnT>
                      <a:noFill/>
                    </a:lnT>
                    <a:lnB>
                      <a:noFill/>
                    </a:lnB>
                    <a:lnTlToBr>
                      <a:noFill/>
                    </a:lnTlToBr>
                    <a:lnBlToTr>
                      <a:noFill/>
                    </a:lnBlToTr>
                    <a:noFill/>
                  </a:tcPr>
                </a:tc>
                <a:tc>
                  <a:txBody>
                    <a:bodyPr/>
                    <a:lstStyle/>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Management System</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Tool Management</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Information Security Management</a:t>
                      </a:r>
                    </a:p>
                  </a:txBody>
                  <a:tcPr marL="36000" marR="0" marT="14400" marB="14400" horzOverflow="overflow">
                    <a:lnL cap="flat">
                      <a:noFill/>
                    </a:lnL>
                    <a:lnR cap="flat">
                      <a:noFill/>
                    </a:lnR>
                    <a:lnT>
                      <a:noFill/>
                    </a:lnT>
                    <a:lnB>
                      <a:noFill/>
                    </a:lnB>
                    <a:lnTlToBr>
                      <a:noFill/>
                    </a:lnTlToBr>
                    <a:lnBlToTr>
                      <a:noFill/>
                    </a:lnBlToTr>
                    <a:noFill/>
                  </a:tcPr>
                </a:tc>
                <a:tc>
                  <a:txBody>
                    <a:bodyPr/>
                    <a:lstStyle/>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Organizational Cybersecurity Audit</a:t>
                      </a:r>
                    </a:p>
                    <a:p>
                      <a:pPr lvl="0" algn="l" eaLnBrk="0" fontAlgn="ctr" latinLnBrk="0" hangingPunct="0">
                        <a:lnSpc>
                          <a:spcPct val="95000"/>
                        </a:lnSpc>
                      </a:pP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32" name="표 31"/>
          <p:cNvGraphicFramePr>
            <a:graphicFrameLocks noGrp="1"/>
          </p:cNvGraphicFramePr>
          <p:nvPr>
            <p:extLst/>
          </p:nvPr>
        </p:nvGraphicFramePr>
        <p:xfrm>
          <a:off x="2720752" y="3990151"/>
          <a:ext cx="2052000" cy="491767"/>
        </p:xfrm>
        <a:graphic>
          <a:graphicData uri="http://schemas.openxmlformats.org/drawingml/2006/table">
            <a:tbl>
              <a:tblPr/>
              <a:tblGrid>
                <a:gridCol w="2052000">
                  <a:extLst>
                    <a:ext uri="{9D8B030D-6E8A-4147-A177-3AD203B41FA5}">
                      <a16:colId xmlns="" xmlns:a16="http://schemas.microsoft.com/office/drawing/2014/main" val="20000"/>
                    </a:ext>
                  </a:extLst>
                </a:gridCol>
              </a:tblGrid>
              <a:tr h="158929">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HW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203738">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HW Integration Test</a:t>
                      </a:r>
                      <a:endPar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HW Qualification Test</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release</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899081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a:xfrm>
            <a:off x="128464" y="419071"/>
            <a:ext cx="969820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Relation </a:t>
            </a:r>
            <a:r>
              <a:rPr lang="en-US" altLang="ko-KR">
                <a:latin typeface="LG스마트체 Bold" panose="020B0600000101010101" pitchFamily="50" charset="-127"/>
                <a:ea typeface="LG스마트체 Bold" panose="020B0600000101010101" pitchFamily="50" charset="-127"/>
              </a:rPr>
              <a:t>between </a:t>
            </a:r>
            <a:r>
              <a:rPr lang="en-US" altLang="ko-KR" smtClean="0">
                <a:latin typeface="LG스마트체 Bold" panose="020B0600000101010101" pitchFamily="50" charset="-127"/>
                <a:ea typeface="LG스마트체 Bold" panose="020B0600000101010101" pitchFamily="50" charset="-127"/>
              </a:rPr>
              <a:t>LGE </a:t>
            </a:r>
            <a:r>
              <a:rPr lang="en-US" altLang="ko-KR" dirty="0">
                <a:latin typeface="LG스마트체 Bold" panose="020B0600000101010101" pitchFamily="50" charset="-127"/>
                <a:ea typeface="LG스마트체 Bold" panose="020B0600000101010101" pitchFamily="50" charset="-127"/>
              </a:rPr>
              <a:t>Development </a:t>
            </a:r>
            <a:r>
              <a:rPr lang="en-US" altLang="ko-KR" dirty="0" smtClean="0">
                <a:latin typeface="LG스마트체 Bold" panose="020B0600000101010101" pitchFamily="50" charset="-127"/>
                <a:ea typeface="LG스마트체 Bold" panose="020B0600000101010101" pitchFamily="50" charset="-127"/>
              </a:rPr>
              <a:t>Standard Process and VS CSMS Standard</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17</a:t>
            </a:fld>
            <a:endParaRPr lang="en-US" altLang="ko-KR" dirty="0">
              <a:latin typeface="LG스마트체 Regular" panose="020B0600000101010101" pitchFamily="50" charset="-127"/>
              <a:ea typeface="LG스마트체 Regular" panose="020B0600000101010101" pitchFamily="50" charset="-127"/>
            </a:endParaRPr>
          </a:p>
        </p:txBody>
      </p:sp>
      <p:graphicFrame>
        <p:nvGraphicFramePr>
          <p:cNvPr id="28" name="Group 4709"/>
          <p:cNvGraphicFramePr>
            <a:graphicFrameLocks noGrp="1"/>
          </p:cNvGraphicFramePr>
          <p:nvPr>
            <p:extLst/>
          </p:nvPr>
        </p:nvGraphicFramePr>
        <p:xfrm>
          <a:off x="488504" y="1775165"/>
          <a:ext cx="2079809" cy="3048786"/>
        </p:xfrm>
        <a:graphic>
          <a:graphicData uri="http://schemas.openxmlformats.org/drawingml/2006/table">
            <a:tbl>
              <a:tblPr/>
              <a:tblGrid>
                <a:gridCol w="2079809">
                  <a:extLst>
                    <a:ext uri="{9D8B030D-6E8A-4147-A177-3AD203B41FA5}">
                      <a16:colId xmlns="" xmlns:a16="http://schemas.microsoft.com/office/drawing/2014/main" val="20000"/>
                    </a:ext>
                  </a:extLst>
                </a:gridCol>
              </a:tblGrid>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Definition of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goals</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Item Definition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Threat analysis and risk assessment(TARA)</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Goals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Definition of Cybersecurity</a:t>
                      </a:r>
                      <a:r>
                        <a:rPr kumimoji="1" lang="ko-KR" altLang="en-US" sz="700" b="0" i="0" u="none" strike="noStrike" cap="none" normalizeH="0" baseline="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requirements</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2"/>
                  </a:ext>
                </a:extLst>
              </a:tr>
              <a:tr h="147600">
                <a:tc>
                  <a:txBody>
                    <a:bodyPr/>
                    <a:lstStyle/>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specification</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Obtaining Cybersecurity requirements</a:t>
                      </a:r>
                    </a:p>
                    <a:p>
                      <a:pPr lvl="0" algn="l"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Cybersecurity requirements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3"/>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planning</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4"/>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Release Cybersecurity Plan</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Development of CIA &amp; suppliers’</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CIA</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CIA</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Cybersecurity Plan</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Cybersecurity Audit</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Establish Cybersecurity Assessment</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5"/>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Q-Gate (Requirement confirm review)</a:t>
                      </a:r>
                      <a:endParaRPr kumimoji="1" lang="ko-KR" altLang="en-US" sz="8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rgbClr val="FFC000"/>
                    </a:solidFill>
                  </a:tcPr>
                </a:tc>
                <a:extLst>
                  <a:ext uri="{0D108BD9-81ED-4DB2-BD59-A6C34878D82A}">
                    <a16:rowId xmlns="" xmlns:a16="http://schemas.microsoft.com/office/drawing/2014/main" val="10006"/>
                  </a:ext>
                </a:extLst>
              </a:tr>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Requirement Gate Review</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Scope</a:t>
                      </a:r>
                      <a:r>
                        <a:rPr kumimoji="1" lang="ko-KR" altLang="en-US"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1) CAL Rating</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2) Identification of cybersecurity threat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3) Identification of customer cybersecurity </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requirements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4) Cybersecurity Plan</a:t>
                      </a:r>
                    </a:p>
                    <a:p>
                      <a:pPr marL="0" marR="0" lvl="0" indent="0" algn="l" defTabSz="914400" rtl="0" eaLnBrk="0" fontAlgn="ctr" latinLnBrk="0" hangingPunct="0">
                        <a:lnSpc>
                          <a:spcPct val="95000"/>
                        </a:lnSpc>
                        <a:spcBef>
                          <a:spcPct val="0"/>
                        </a:spcBef>
                        <a:spcAft>
                          <a:spcPct val="0"/>
                        </a:spcAft>
                        <a:buClrTx/>
                        <a:buSzTx/>
                        <a:buFontTx/>
                        <a:buNone/>
                        <a:tabLst/>
                      </a:pPr>
                      <a:endPar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Submit CS assessment report</a:t>
                      </a:r>
                    </a:p>
                  </a:txBody>
                  <a:tcPr marL="36000" marR="0" marT="14400" marB="14400" horzOverflow="overflow">
                    <a:lnL cap="flat">
                      <a:noFill/>
                    </a:lnL>
                    <a:lnR cap="flat">
                      <a:noFill/>
                    </a:lnR>
                    <a:lnT>
                      <a:noFill/>
                    </a:lnT>
                    <a:lnB>
                      <a:noFill/>
                    </a:lnB>
                    <a:lnTlToBr>
                      <a:noFill/>
                    </a:lnTlToBr>
                    <a:lnBlToTr>
                      <a:noFill/>
                    </a:lnBlToTr>
                    <a:solidFill>
                      <a:srgbClr val="92D050"/>
                    </a:solidFill>
                  </a:tcPr>
                </a:tc>
                <a:extLst>
                  <a:ext uri="{0D108BD9-81ED-4DB2-BD59-A6C34878D82A}">
                    <a16:rowId xmlns="" xmlns:a16="http://schemas.microsoft.com/office/drawing/2014/main" val="10007"/>
                  </a:ext>
                </a:extLst>
              </a:tr>
            </a:tbl>
          </a:graphicData>
        </a:graphic>
      </p:graphicFrame>
      <p:graphicFrame>
        <p:nvGraphicFramePr>
          <p:cNvPr id="42" name="Group 4709"/>
          <p:cNvGraphicFramePr>
            <a:graphicFrameLocks noGrp="1"/>
          </p:cNvGraphicFramePr>
          <p:nvPr>
            <p:extLst/>
          </p:nvPr>
        </p:nvGraphicFramePr>
        <p:xfrm>
          <a:off x="2638147" y="1775165"/>
          <a:ext cx="2386861" cy="3094470"/>
        </p:xfrm>
        <a:graphic>
          <a:graphicData uri="http://schemas.openxmlformats.org/drawingml/2006/table">
            <a:tbl>
              <a:tblPr/>
              <a:tblGrid>
                <a:gridCol w="2386861">
                  <a:extLst>
                    <a:ext uri="{9D8B030D-6E8A-4147-A177-3AD203B41FA5}">
                      <a16:colId xmlns="" xmlns:a16="http://schemas.microsoft.com/office/drawing/2014/main" val="20000"/>
                    </a:ext>
                  </a:extLst>
                </a:gridCol>
              </a:tblGrid>
              <a:tr h="147600">
                <a:tc>
                  <a:txBody>
                    <a:bodyPr/>
                    <a:lstStyle/>
                    <a:p>
                      <a:pPr marL="0" marR="0" lvl="0" indent="0" algn="l" defTabSz="914400" rtl="0" eaLnBrk="0" fontAlgn="base" latinLnBrk="1"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System design</a:t>
                      </a:r>
                      <a:endParaRPr kumimoji="1" lang="en-US"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7600">
                <a:tc>
                  <a:txBody>
                    <a:bodyPr/>
                    <a:lstStyle>
                      <a:defPPr>
                        <a:defRPr lang="ko-KR"/>
                      </a:defPPr>
                      <a:lvl1pPr marL="0" algn="l" defTabSz="914400" rtl="0" eaLnBrk="1" latinLnBrk="1" hangingPunct="1">
                        <a:spcBef>
                          <a:spcPct val="20000"/>
                        </a:spcBef>
                        <a:defRPr kumimoji="1" sz="2800" kern="1200">
                          <a:solidFill>
                            <a:schemeClr val="tx1"/>
                          </a:solidFill>
                          <a:latin typeface="굴림" panose="020B0600000101010101" pitchFamily="50" charset="-127"/>
                          <a:ea typeface="굴림" panose="020B0600000101010101" pitchFamily="50" charset="-127"/>
                        </a:defRPr>
                      </a:lvl1pPr>
                      <a:lvl2pPr marL="457200" algn="l" defTabSz="914400" rtl="0" eaLnBrk="1" latinLnBrk="1" hangingPunct="1">
                        <a:spcBef>
                          <a:spcPct val="20000"/>
                        </a:spcBef>
                        <a:defRPr kumimoji="1" sz="2400" kern="1200">
                          <a:solidFill>
                            <a:schemeClr val="tx1"/>
                          </a:solidFill>
                          <a:latin typeface="굴림" panose="020B0600000101010101" pitchFamily="50" charset="-127"/>
                          <a:ea typeface="굴림" panose="020B0600000101010101" pitchFamily="50" charset="-127"/>
                        </a:defRPr>
                      </a:lvl2pPr>
                      <a:lvl3pPr marL="914400" algn="l" defTabSz="914400" rtl="0" eaLnBrk="1" latinLnBrk="1" hangingPunct="1">
                        <a:spcBef>
                          <a:spcPct val="20000"/>
                        </a:spcBef>
                        <a:defRPr kumimoji="1" sz="2000" kern="1200">
                          <a:solidFill>
                            <a:schemeClr val="tx1"/>
                          </a:solidFill>
                          <a:latin typeface="굴림" panose="020B0600000101010101" pitchFamily="50" charset="-127"/>
                          <a:ea typeface="굴림" panose="020B0600000101010101" pitchFamily="50" charset="-127"/>
                        </a:defRPr>
                      </a:lvl3pPr>
                      <a:lvl4pPr marL="13716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4pPr>
                      <a:lvl5pPr marL="18288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5pPr>
                      <a:lvl6pPr marL="22860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6pPr>
                      <a:lvl7pPr marL="27432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7pPr>
                      <a:lvl8pPr marL="32004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8pPr>
                      <a:lvl9pPr marL="36576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9p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Initiation of system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(system)Cybersecurity requirements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(system)cybersecurity requirements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System (cybersecurity) architectural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Release of System (cybersecurity) architectural design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Integration test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Qualification test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HW Cybersecurity Design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2"/>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Initiation of HW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requirements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(HW) cybersecurity requirements</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architecture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(cybersecurity) design release</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3"/>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SW Cybersecurity</a:t>
                      </a:r>
                      <a:r>
                        <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Design</a:t>
                      </a:r>
                      <a:endParaRPr kumimoji="1" lang="ko-KR" altLang="en-US" sz="7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4"/>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Initiation of SW development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(SW)cybersecurity requirement specification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(SW)cybersecurity requirement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(cybersecurity) architecture design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of SW (cybersecurity) architecture</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SW unit cybersecurity design and implementation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7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SW Qualification Test Specification</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5"/>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test plan &amp; test specification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6"/>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System Qualification Test Specification</a:t>
                      </a: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System Integration Test Specification</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Qualification Test Specification</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7"/>
                  </a:ext>
                </a:extLst>
              </a:tr>
            </a:tbl>
          </a:graphicData>
        </a:graphic>
      </p:graphicFrame>
      <p:graphicFrame>
        <p:nvGraphicFramePr>
          <p:cNvPr id="43" name="Group 4709"/>
          <p:cNvGraphicFramePr>
            <a:graphicFrameLocks noGrp="1"/>
          </p:cNvGraphicFramePr>
          <p:nvPr>
            <p:extLst/>
          </p:nvPr>
        </p:nvGraphicFramePr>
        <p:xfrm>
          <a:off x="5105439" y="1772816"/>
          <a:ext cx="2295833" cy="2034912"/>
        </p:xfrm>
        <a:graphic>
          <a:graphicData uri="http://schemas.openxmlformats.org/drawingml/2006/table">
            <a:tbl>
              <a:tblPr/>
              <a:tblGrid>
                <a:gridCol w="2295833">
                  <a:extLst>
                    <a:ext uri="{9D8B030D-6E8A-4147-A177-3AD203B41FA5}">
                      <a16:colId xmlns="" xmlns:a16="http://schemas.microsoft.com/office/drawing/2014/main" val="20000"/>
                    </a:ext>
                  </a:extLst>
                </a:gridCol>
              </a:tblGrid>
              <a:tr h="147600">
                <a:tc>
                  <a:txBody>
                    <a:bodyPr/>
                    <a:lstStyle/>
                    <a:p>
                      <a:pPr marL="0" marR="0" lvl="0" indent="0" algn="l" defTabSz="914400" rtl="0" eaLnBrk="0" fontAlgn="base" latinLnBrk="1"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System 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7600">
                <a:tc>
                  <a:txBody>
                    <a:bodyPr/>
                    <a:lstStyle>
                      <a:defPPr>
                        <a:defRPr lang="ko-KR"/>
                      </a:defPPr>
                      <a:lvl1pPr marL="0" algn="l" defTabSz="914400" rtl="0" eaLnBrk="1" latinLnBrk="1" hangingPunct="1">
                        <a:spcBef>
                          <a:spcPct val="20000"/>
                        </a:spcBef>
                        <a:defRPr kumimoji="1" sz="2800" kern="1200">
                          <a:solidFill>
                            <a:schemeClr val="tx1"/>
                          </a:solidFill>
                          <a:latin typeface="굴림" panose="020B0600000101010101" pitchFamily="50" charset="-127"/>
                          <a:ea typeface="굴림" panose="020B0600000101010101" pitchFamily="50" charset="-127"/>
                        </a:defRPr>
                      </a:lvl1pPr>
                      <a:lvl2pPr marL="457200" algn="l" defTabSz="914400" rtl="0" eaLnBrk="1" latinLnBrk="1" hangingPunct="1">
                        <a:spcBef>
                          <a:spcPct val="20000"/>
                        </a:spcBef>
                        <a:defRPr kumimoji="1" sz="2400" kern="1200">
                          <a:solidFill>
                            <a:schemeClr val="tx1"/>
                          </a:solidFill>
                          <a:latin typeface="굴림" panose="020B0600000101010101" pitchFamily="50" charset="-127"/>
                          <a:ea typeface="굴림" panose="020B0600000101010101" pitchFamily="50" charset="-127"/>
                        </a:defRPr>
                      </a:lvl2pPr>
                      <a:lvl3pPr marL="914400" algn="l" defTabSz="914400" rtl="0" eaLnBrk="1" latinLnBrk="1" hangingPunct="1">
                        <a:spcBef>
                          <a:spcPct val="20000"/>
                        </a:spcBef>
                        <a:defRPr kumimoji="1" sz="2000" kern="1200">
                          <a:solidFill>
                            <a:schemeClr val="tx1"/>
                          </a:solidFill>
                          <a:latin typeface="굴림" panose="020B0600000101010101" pitchFamily="50" charset="-127"/>
                          <a:ea typeface="굴림" panose="020B0600000101010101" pitchFamily="50" charset="-127"/>
                        </a:defRPr>
                      </a:lvl3pPr>
                      <a:lvl4pPr marL="13716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4pPr>
                      <a:lvl5pPr marL="18288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5pPr>
                      <a:lvl6pPr marL="22860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6pPr>
                      <a:lvl7pPr marL="27432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7pPr>
                      <a:lvl8pPr marL="32004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8pPr>
                      <a:lvl9pPr marL="36576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9p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Penetration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Vehicle Validation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Release</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HW 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2"/>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HW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HW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HW release</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3"/>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SW 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rgbClr val="595959"/>
                    </a:solidFill>
                  </a:tcPr>
                </a:tc>
                <a:extLst>
                  <a:ext uri="{0D108BD9-81ED-4DB2-BD59-A6C34878D82A}">
                    <a16:rowId xmlns="" xmlns:a16="http://schemas.microsoft.com/office/drawing/2014/main" val="10004"/>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Unit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Vulnerability Report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Release</a:t>
                      </a:r>
                    </a:p>
                  </a:txBody>
                  <a:tcPr marL="36000" marR="0" marT="14400" marB="14400" horzOverflow="overflow">
                    <a:lnL cap="flat">
                      <a:noFill/>
                    </a:lnL>
                    <a:lnR cap="flat">
                      <a:noFill/>
                    </a:lnR>
                    <a:lnT>
                      <a:noFill/>
                    </a:lnT>
                    <a:lnB>
                      <a:noFill/>
                    </a:lnB>
                    <a:lnTlToBr>
                      <a:noFill/>
                    </a:lnTlToBr>
                    <a:lnBlToTr>
                      <a:noFill/>
                    </a:lnBlToTr>
                    <a:solidFill>
                      <a:srgbClr val="FFFFFF"/>
                    </a:solidFill>
                  </a:tcPr>
                </a:tc>
                <a:extLst>
                  <a:ext uri="{0D108BD9-81ED-4DB2-BD59-A6C34878D82A}">
                    <a16:rowId xmlns="" xmlns:a16="http://schemas.microsoft.com/office/drawing/2014/main" val="10005"/>
                  </a:ext>
                </a:extLst>
              </a:tr>
            </a:tbl>
          </a:graphicData>
        </a:graphic>
      </p:graphicFrame>
      <p:graphicFrame>
        <p:nvGraphicFramePr>
          <p:cNvPr id="2" name="표 1"/>
          <p:cNvGraphicFramePr>
            <a:graphicFrameLocks noGrp="1"/>
          </p:cNvGraphicFramePr>
          <p:nvPr>
            <p:extLst/>
          </p:nvPr>
        </p:nvGraphicFramePr>
        <p:xfrm>
          <a:off x="5104472" y="4349009"/>
          <a:ext cx="2296800" cy="1564038"/>
        </p:xfrm>
        <a:graphic>
          <a:graphicData uri="http://schemas.openxmlformats.org/drawingml/2006/table">
            <a:tbl>
              <a:tblPr/>
              <a:tblGrid>
                <a:gridCol w="2296800">
                  <a:extLst>
                    <a:ext uri="{9D8B030D-6E8A-4147-A177-3AD203B41FA5}">
                      <a16:colId xmlns="" xmlns:a16="http://schemas.microsoft.com/office/drawing/2014/main" val="20000"/>
                    </a:ext>
                  </a:extLst>
                </a:gridCol>
              </a:tblGrid>
              <a:tr h="1453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Q-Gate (Feature complete review)</a:t>
                      </a:r>
                      <a:endParaRPr kumimoji="1" lang="ko-KR" altLang="en-US" sz="8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rgbClr val="FFC000"/>
                    </a:solidFill>
                  </a:tcPr>
                </a:tc>
                <a:extLst>
                  <a:ext uri="{0D108BD9-81ED-4DB2-BD59-A6C34878D82A}">
                    <a16:rowId xmlns="" xmlns:a16="http://schemas.microsoft.com/office/drawing/2014/main" val="10000"/>
                  </a:ext>
                </a:extLst>
              </a:tr>
              <a:tr h="12065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Design</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Gate Review</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Scope</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1) Identification of cybersecurity threat</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2) Specifying SysRS/SRS about cybersecurity </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requirements and obtaining traceability</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3) Cybersecurity architecture design and </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reducing the risk</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4) System/SW test specification and test result</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5) SW vulnerability scanning result</a:t>
                      </a:r>
                    </a:p>
                    <a:p>
                      <a:pPr marL="0" marR="0" lvl="0" indent="88900" algn="l" defTabSz="914400" rtl="0" eaLnBrk="0" fontAlgn="ctr" latinLnBrk="0" hangingPunct="0">
                        <a:lnSpc>
                          <a:spcPct val="95000"/>
                        </a:lnSpc>
                        <a:spcBef>
                          <a:spcPct val="0"/>
                        </a:spcBef>
                        <a:spcAft>
                          <a:spcPct val="0"/>
                        </a:spcAft>
                        <a:buClrTx/>
                        <a:buSzTx/>
                        <a:buFontTx/>
                        <a:buNone/>
                        <a:tabLst/>
                      </a:pPr>
                      <a:endPar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rPr>
                        <a:t>- Submit CS assessment report</a:t>
                      </a:r>
                    </a:p>
                    <a:p>
                      <a:pPr marL="0" marR="0" lvl="0" indent="88900" algn="l" defTabSz="914400" rtl="0" eaLnBrk="0" fontAlgn="ctr" latinLnBrk="0" hangingPunct="0">
                        <a:lnSpc>
                          <a:spcPct val="95000"/>
                        </a:lnSpc>
                        <a:spcBef>
                          <a:spcPct val="0"/>
                        </a:spcBef>
                        <a:spcAft>
                          <a:spcPct val="0"/>
                        </a:spcAft>
                        <a:buClrTx/>
                        <a:buSzTx/>
                        <a:buFontTx/>
                        <a:buNone/>
                        <a:tabLst/>
                      </a:pPr>
                      <a:endParaRPr kumimoji="1" lang="en-US" altLang="ko-KR" sz="8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rgbClr val="92D050"/>
                    </a:solidFill>
                  </a:tcPr>
                </a:tc>
                <a:extLst>
                  <a:ext uri="{0D108BD9-81ED-4DB2-BD59-A6C34878D82A}">
                    <a16:rowId xmlns="" xmlns:a16="http://schemas.microsoft.com/office/drawing/2014/main" val="10001"/>
                  </a:ext>
                </a:extLst>
              </a:tr>
            </a:tbl>
          </a:graphicData>
        </a:graphic>
      </p:graphicFrame>
      <p:graphicFrame>
        <p:nvGraphicFramePr>
          <p:cNvPr id="79" name="Group 4709"/>
          <p:cNvGraphicFramePr>
            <a:graphicFrameLocks noGrp="1"/>
          </p:cNvGraphicFramePr>
          <p:nvPr>
            <p:extLst/>
          </p:nvPr>
        </p:nvGraphicFramePr>
        <p:xfrm>
          <a:off x="7538990" y="3332984"/>
          <a:ext cx="2077338" cy="816096"/>
        </p:xfrm>
        <a:graphic>
          <a:graphicData uri="http://schemas.openxmlformats.org/drawingml/2006/table">
            <a:tbl>
              <a:tblPr/>
              <a:tblGrid>
                <a:gridCol w="2077338">
                  <a:extLst>
                    <a:ext uri="{9D8B030D-6E8A-4147-A177-3AD203B41FA5}">
                      <a16:colId xmlns="" xmlns:a16="http://schemas.microsoft.com/office/drawing/2014/main" val="20000"/>
                    </a:ext>
                  </a:extLst>
                </a:gridCol>
              </a:tblGrid>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 Case development</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Planning of Cybersecurity Case</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Development of Cybersecurity Case</a:t>
                      </a:r>
                      <a:endPar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14047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Cybersecurity</a:t>
                      </a:r>
                      <a:r>
                        <a:rPr kumimoji="1" lang="ko-KR" altLang="en-US" sz="800" b="0" i="0" u="none" strike="noStrike" cap="none" normalizeH="0" baseline="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production &amp; operation planning</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2"/>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Production control plan</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3"/>
                  </a:ext>
                </a:extLst>
              </a:tr>
            </a:tbl>
          </a:graphicData>
        </a:graphic>
      </p:graphicFrame>
      <p:sp>
        <p:nvSpPr>
          <p:cNvPr id="10" name="직사각형 9"/>
          <p:cNvSpPr/>
          <p:nvPr/>
        </p:nvSpPr>
        <p:spPr>
          <a:xfrm>
            <a:off x="5698689" y="3935819"/>
            <a:ext cx="1691740" cy="443198"/>
          </a:xfrm>
          <a:prstGeom prst="rect">
            <a:avLst/>
          </a:prstGeom>
        </p:spPr>
        <p:txBody>
          <a:bodyPr wrap="square">
            <a:spAutoFit/>
          </a:bodyPr>
          <a:lstStyle/>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Repetition according to item development characteristics</a:t>
            </a:r>
          </a:p>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(e.g. Sample release cycle)</a:t>
            </a:r>
            <a:endParaRPr lang="ko-KR" altLang="en-US" sz="800" dirty="0">
              <a:latin typeface="LG스마트체 Regular" panose="020B0600000101010101" pitchFamily="50" charset="-127"/>
              <a:ea typeface="LG스마트체 Regular" panose="020B0600000101010101" pitchFamily="50" charset="-127"/>
            </a:endParaRPr>
          </a:p>
        </p:txBody>
      </p:sp>
      <p:sp>
        <p:nvSpPr>
          <p:cNvPr id="103" name="직사각형 102"/>
          <p:cNvSpPr/>
          <p:nvPr/>
        </p:nvSpPr>
        <p:spPr>
          <a:xfrm>
            <a:off x="8121352" y="4322342"/>
            <a:ext cx="1477135" cy="443198"/>
          </a:xfrm>
          <a:prstGeom prst="rect">
            <a:avLst/>
          </a:prstGeom>
        </p:spPr>
        <p:txBody>
          <a:bodyPr wrap="square">
            <a:spAutoFit/>
          </a:bodyPr>
          <a:lstStyle/>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Repetition according to item development characteristics</a:t>
            </a:r>
          </a:p>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(e.g. Sample release cycle)</a:t>
            </a:r>
            <a:endParaRPr lang="ko-KR" altLang="en-US" sz="800" dirty="0">
              <a:latin typeface="LG스마트체 Regular" panose="020B0600000101010101" pitchFamily="50" charset="-127"/>
              <a:ea typeface="LG스마트체 Regular" panose="020B0600000101010101" pitchFamily="50" charset="-127"/>
            </a:endParaRPr>
          </a:p>
        </p:txBody>
      </p:sp>
      <p:sp>
        <p:nvSpPr>
          <p:cNvPr id="51" name="Rectangle 123"/>
          <p:cNvSpPr>
            <a:spLocks noChangeArrowheads="1"/>
          </p:cNvSpPr>
          <p:nvPr/>
        </p:nvSpPr>
        <p:spPr bwMode="auto">
          <a:xfrm>
            <a:off x="7390496" y="1412777"/>
            <a:ext cx="2167827" cy="297989"/>
          </a:xfrm>
          <a:prstGeom prst="homePlate">
            <a:avLst>
              <a:gd name="adj" fmla="val 24641"/>
            </a:avLst>
          </a:prstGeom>
          <a:solidFill>
            <a:srgbClr val="000000"/>
          </a:solidFill>
          <a:ln w="9525" algn="ctr">
            <a:solidFill>
              <a:srgbClr val="5F5F5F"/>
            </a:solidFill>
            <a:miter lim="800000"/>
            <a:headEnd/>
            <a:tailEnd/>
          </a:ln>
        </p:spPr>
        <p:txBody>
          <a:bodyPr wrap="none" lIns="0" tIns="0" rIns="0" bIns="0" anchor="ctr">
            <a:noAutofit/>
          </a:bodyPr>
          <a:lstStyle/>
          <a:p>
            <a:pPr marR="0" lvl="0" defTabSz="914400" eaLnBrk="0" fontAlgn="auto" latinLnBrk="0" hangingPunct="0">
              <a:lnSpc>
                <a:spcPct val="100000"/>
              </a:lnSpc>
              <a:spcBef>
                <a:spcPts val="0"/>
              </a:spcBef>
              <a:spcAft>
                <a:spcPts val="0"/>
              </a:spcAft>
              <a:buClrTx/>
              <a:buSzTx/>
              <a:buFont typeface="Wingdings" pitchFamily="2" charset="2"/>
              <a:buNone/>
              <a:tabLst/>
              <a:defRPr/>
            </a:pPr>
            <a:r>
              <a:rPr kumimoji="0" lang="en-US" altLang="ko-KR" sz="800" b="1" kern="0" dirty="0">
                <a:solidFill>
                  <a:schemeClr val="bg1"/>
                </a:solidFill>
                <a:latin typeface="LG스마트체 Regular" panose="020B0600000101010101" pitchFamily="50" charset="-127"/>
                <a:ea typeface="LG스마트체 Regular" panose="020B0600000101010101" pitchFamily="50" charset="-127"/>
                <a:cs typeface="Arial" charset="0"/>
              </a:rPr>
              <a:t>   3. SW Qualification </a:t>
            </a:r>
            <a:r>
              <a:rPr kumimoji="0" lang="en-US" altLang="ko-KR" sz="800" b="1" kern="0" dirty="0" smtClean="0">
                <a:solidFill>
                  <a:schemeClr val="bg1"/>
                </a:solidFill>
                <a:latin typeface="LG스마트체 Regular" panose="020B0600000101010101" pitchFamily="50" charset="-127"/>
                <a:ea typeface="LG스마트체 Regular" panose="020B0600000101010101" pitchFamily="50" charset="-127"/>
                <a:cs typeface="Arial" charset="0"/>
              </a:rPr>
              <a:t>Test</a:t>
            </a:r>
            <a:endParaRPr kumimoji="0" lang="en-US" altLang="ko-KR" sz="800" b="1" kern="0" dirty="0">
              <a:solidFill>
                <a:schemeClr val="bg1"/>
              </a:solidFill>
              <a:latin typeface="LG스마트체 Regular" panose="020B0600000101010101" pitchFamily="50" charset="-127"/>
              <a:ea typeface="LG스마트체 Regular" panose="020B0600000101010101" pitchFamily="50" charset="-127"/>
              <a:cs typeface="Arial" charset="0"/>
            </a:endParaRPr>
          </a:p>
        </p:txBody>
      </p:sp>
      <p:sp>
        <p:nvSpPr>
          <p:cNvPr id="52" name="Rectangle 123"/>
          <p:cNvSpPr>
            <a:spLocks noChangeArrowheads="1"/>
          </p:cNvSpPr>
          <p:nvPr/>
        </p:nvSpPr>
        <p:spPr bwMode="auto">
          <a:xfrm>
            <a:off x="8372507" y="954713"/>
            <a:ext cx="1177538" cy="242038"/>
          </a:xfrm>
          <a:prstGeom prst="homePlate">
            <a:avLst>
              <a:gd name="adj" fmla="val 24641"/>
            </a:avLst>
          </a:prstGeom>
          <a:solidFill>
            <a:srgbClr val="FFFFFF"/>
          </a:solidFill>
          <a:ln w="9525" algn="ctr">
            <a:solidFill>
              <a:srgbClr val="5F5F5F"/>
            </a:solidFill>
            <a:miter lim="800000"/>
            <a:headEnd/>
            <a:tailEnd/>
          </a:ln>
        </p:spPr>
        <p:txBody>
          <a:bodyPr wrap="none" anchor="ctr">
            <a:noAutofit/>
          </a:bodyPr>
          <a:lstStyle/>
          <a:p>
            <a:pPr marL="0" marR="0" lvl="0" indent="0" algn="ctr" defTabSz="914400" eaLnBrk="0" fontAlgn="auto" latinLnBrk="0" hangingPunct="0">
              <a:lnSpc>
                <a:spcPct val="100000"/>
              </a:lnSpc>
              <a:spcBef>
                <a:spcPts val="0"/>
              </a:spcBef>
              <a:spcAft>
                <a:spcPts val="0"/>
              </a:spcAft>
              <a:buClrTx/>
              <a:buSzTx/>
              <a:buFont typeface="Wingdings" pitchFamily="2" charset="2"/>
              <a:buNone/>
              <a:tabLst/>
              <a:defRPr/>
            </a:pPr>
            <a:r>
              <a:rPr kumimoji="0" lang="en-US" altLang="ko-KR" sz="800" b="1" i="0" u="none" strike="noStrike" kern="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rPr>
              <a:t>PV</a:t>
            </a:r>
          </a:p>
        </p:txBody>
      </p:sp>
      <p:sp>
        <p:nvSpPr>
          <p:cNvPr id="53" name="Rectangle 112"/>
          <p:cNvSpPr>
            <a:spLocks noChangeArrowheads="1"/>
          </p:cNvSpPr>
          <p:nvPr/>
        </p:nvSpPr>
        <p:spPr bwMode="auto">
          <a:xfrm>
            <a:off x="549149" y="954714"/>
            <a:ext cx="2250874" cy="242038"/>
          </a:xfrm>
          <a:prstGeom prst="homePlate">
            <a:avLst>
              <a:gd name="adj" fmla="val 34716"/>
            </a:avLst>
          </a:prstGeom>
          <a:solidFill>
            <a:srgbClr val="FFFFFF"/>
          </a:solidFill>
          <a:ln w="9525" algn="ctr">
            <a:solidFill>
              <a:srgbClr val="5F5F5F"/>
            </a:solidFill>
            <a:miter lim="800000"/>
            <a:headEnd/>
            <a:tailEnd/>
          </a:ln>
        </p:spPr>
        <p:txBody>
          <a:bodyPr wrap="none" lIns="0" tIns="0" rIns="0" bIns="0" anchor="ctr">
            <a:noAutofit/>
          </a:bodyPr>
          <a:lstStyle/>
          <a:p>
            <a:pPr marL="0" marR="0" lvl="0" indent="0" algn="ctr" defTabSz="914400" eaLnBrk="0" fontAlgn="auto" latinLnBrk="0" hangingPunct="0">
              <a:lnSpc>
                <a:spcPct val="100000"/>
              </a:lnSpc>
              <a:spcBef>
                <a:spcPts val="0"/>
              </a:spcBef>
              <a:spcAft>
                <a:spcPts val="0"/>
              </a:spcAft>
              <a:buClrTx/>
              <a:buSzTx/>
              <a:buFont typeface="Wingdings" pitchFamily="2" charset="2"/>
              <a:buNone/>
              <a:tabLst/>
              <a:defRPr/>
            </a:pPr>
            <a:r>
              <a:rPr kumimoji="0" lang="en-US" altLang="ko-KR" sz="800" b="1" i="0" u="none" strike="noStrike" kern="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Arial" charset="0"/>
              </a:rPr>
              <a:t>CV</a:t>
            </a:r>
            <a:endParaRPr kumimoji="0" lang="ko-KR" altLang="en-US" sz="800" b="1" i="0" u="none" strike="noStrike" kern="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Arial" charset="0"/>
            </a:endParaRPr>
          </a:p>
        </p:txBody>
      </p:sp>
      <p:sp>
        <p:nvSpPr>
          <p:cNvPr id="54" name="Rectangle 112"/>
          <p:cNvSpPr>
            <a:spLocks noChangeArrowheads="1"/>
          </p:cNvSpPr>
          <p:nvPr/>
        </p:nvSpPr>
        <p:spPr bwMode="auto">
          <a:xfrm>
            <a:off x="272480" y="954713"/>
            <a:ext cx="276669" cy="241200"/>
          </a:xfrm>
          <a:prstGeom prst="homePlate">
            <a:avLst>
              <a:gd name="adj" fmla="val 34716"/>
            </a:avLst>
          </a:prstGeom>
          <a:solidFill>
            <a:srgbClr val="FFFFFF">
              <a:lumMod val="95000"/>
            </a:srgbClr>
          </a:solidFill>
          <a:ln w="9525" algn="ctr">
            <a:solidFill>
              <a:srgbClr val="FFFFFF">
                <a:lumMod val="65000"/>
              </a:srgbClr>
            </a:solidFill>
            <a:miter lim="800000"/>
            <a:headEnd/>
            <a:tailEnd/>
          </a:ln>
        </p:spPr>
        <p:txBody>
          <a:bodyPr wrap="none" lIns="0" tIns="0" rIns="0" bIns="0" anchor="ctr">
            <a:noAutofit/>
          </a:bodyPr>
          <a:lstStyle/>
          <a:p>
            <a:pPr marL="0" marR="0" lvl="0" indent="0" algn="ctr" defTabSz="914400" eaLnBrk="0" fontAlgn="auto" latinLnBrk="0" hangingPunct="0">
              <a:lnSpc>
                <a:spcPct val="100000"/>
              </a:lnSpc>
              <a:spcBef>
                <a:spcPts val="0"/>
              </a:spcBef>
              <a:spcAft>
                <a:spcPts val="0"/>
              </a:spcAft>
              <a:buClrTx/>
              <a:buSzTx/>
              <a:buFont typeface="Wingdings" pitchFamily="2" charset="2"/>
              <a:buNone/>
              <a:tabLst/>
              <a:defRPr/>
            </a:pPr>
            <a:r>
              <a:rPr kumimoji="0" lang="en-US" altLang="ko-KR" sz="800" b="1" i="0" u="none" strike="noStrike" kern="0" cap="none" spc="0" normalizeH="0" baseline="0" noProof="0" dirty="0" smtClean="0">
                <a:ln>
                  <a:noFill/>
                </a:ln>
                <a:solidFill>
                  <a:srgbClr val="FFFFFF">
                    <a:lumMod val="50000"/>
                  </a:srgbClr>
                </a:solidFill>
                <a:effectLst/>
                <a:uLnTx/>
                <a:uFillTx/>
                <a:latin typeface="LG스마트체 Regular" panose="020B0600000101010101" pitchFamily="50" charset="-127"/>
                <a:ea typeface="LG스마트체 Regular" panose="020B0600000101010101" pitchFamily="50" charset="-127"/>
                <a:cs typeface="Arial" charset="0"/>
              </a:rPr>
              <a:t>BR</a:t>
            </a:r>
            <a:endParaRPr kumimoji="0" lang="ko-KR" altLang="en-US" sz="800" b="1" i="0" u="none" strike="noStrike" kern="0" cap="none" spc="0" normalizeH="0" baseline="0" noProof="0" dirty="0">
              <a:ln>
                <a:noFill/>
              </a:ln>
              <a:solidFill>
                <a:srgbClr val="FFFFFF">
                  <a:lumMod val="50000"/>
                </a:srgbClr>
              </a:solidFill>
              <a:effectLst/>
              <a:uLnTx/>
              <a:uFillTx/>
              <a:latin typeface="LG스마트체 Regular" panose="020B0600000101010101" pitchFamily="50" charset="-127"/>
              <a:ea typeface="LG스마트체 Regular" panose="020B0600000101010101" pitchFamily="50" charset="-127"/>
              <a:cs typeface="Arial" charset="0"/>
            </a:endParaRPr>
          </a:p>
        </p:txBody>
      </p:sp>
      <p:sp>
        <p:nvSpPr>
          <p:cNvPr id="55" name="Rectangle 136"/>
          <p:cNvSpPr>
            <a:spLocks noChangeArrowheads="1"/>
          </p:cNvSpPr>
          <p:nvPr/>
        </p:nvSpPr>
        <p:spPr bwMode="auto">
          <a:xfrm>
            <a:off x="2874608" y="954714"/>
            <a:ext cx="5497897" cy="242038"/>
          </a:xfrm>
          <a:prstGeom prst="homePlate">
            <a:avLst>
              <a:gd name="adj" fmla="val 34716"/>
            </a:avLst>
          </a:prstGeom>
          <a:solidFill>
            <a:srgbClr val="FFFFFF"/>
          </a:solidFill>
          <a:ln w="9525" algn="ctr">
            <a:solidFill>
              <a:srgbClr val="5F5F5F"/>
            </a:solidFill>
            <a:miter lim="800000"/>
            <a:headEnd/>
            <a:tailEnd/>
          </a:ln>
        </p:spPr>
        <p:txBody>
          <a:bodyPr wrap="none" lIns="0" tIns="0" rIns="0" bIns="0" anchor="ctr">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ko-KR" sz="800" b="1" i="0" u="none" strike="noStrike" kern="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rPr>
              <a:t>DV</a:t>
            </a:r>
          </a:p>
        </p:txBody>
      </p:sp>
      <p:sp>
        <p:nvSpPr>
          <p:cNvPr id="56" name="Rectangle 110"/>
          <p:cNvSpPr>
            <a:spLocks noChangeArrowheads="1"/>
          </p:cNvSpPr>
          <p:nvPr/>
        </p:nvSpPr>
        <p:spPr bwMode="auto">
          <a:xfrm>
            <a:off x="7458040" y="1112411"/>
            <a:ext cx="911565" cy="156349"/>
          </a:xfrm>
          <a:prstGeom prst="homePlate">
            <a:avLst>
              <a:gd name="adj" fmla="val 40830"/>
            </a:avLst>
          </a:prstGeom>
          <a:solidFill>
            <a:srgbClr val="FFFFFF"/>
          </a:solidFill>
          <a:ln w="9525" algn="ctr">
            <a:solidFill>
              <a:srgbClr val="5F5F5F"/>
            </a:solidFill>
            <a:miter lim="800000"/>
            <a:headEnd/>
            <a:tailEnd/>
          </a:ln>
        </p:spPr>
        <p:txBody>
          <a:bodyPr wrap="none" anchor="ctr">
            <a:noAutofit/>
          </a:bodyPr>
          <a:lstStyle/>
          <a:p>
            <a:pPr marL="0" marR="0" lvl="0" indent="0" algn="ctr" defTabSz="914400" eaLnBrk="0" fontAlgn="auto" latinLnBrk="0" hangingPunct="0">
              <a:lnSpc>
                <a:spcPct val="100000"/>
              </a:lnSpc>
              <a:spcBef>
                <a:spcPts val="0"/>
              </a:spcBef>
              <a:spcAft>
                <a:spcPts val="0"/>
              </a:spcAft>
              <a:buClrTx/>
              <a:buSzTx/>
              <a:buFont typeface="Wingdings" pitchFamily="2" charset="2"/>
              <a:buNone/>
              <a:tabLst/>
              <a:defRPr/>
            </a:pPr>
            <a:r>
              <a:rPr kumimoji="0" lang="en-US" altLang="ko-KR" sz="800" b="1" i="0" u="none" strike="noStrike" kern="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rPr>
              <a:t>PD</a:t>
            </a:r>
          </a:p>
        </p:txBody>
      </p:sp>
      <p:sp>
        <p:nvSpPr>
          <p:cNvPr id="57" name="Rectangle 136"/>
          <p:cNvSpPr>
            <a:spLocks noChangeArrowheads="1"/>
          </p:cNvSpPr>
          <p:nvPr/>
        </p:nvSpPr>
        <p:spPr bwMode="auto">
          <a:xfrm>
            <a:off x="2956128" y="1112411"/>
            <a:ext cx="1603282" cy="156349"/>
          </a:xfrm>
          <a:prstGeom prst="homePlate">
            <a:avLst>
              <a:gd name="adj" fmla="val 34716"/>
            </a:avLst>
          </a:prstGeom>
          <a:solidFill>
            <a:srgbClr val="FFFFFF"/>
          </a:solidFill>
          <a:ln w="9525" algn="ctr">
            <a:solidFill>
              <a:srgbClr val="000000">
                <a:lumMod val="50000"/>
                <a:lumOff val="50000"/>
              </a:srgbClr>
            </a:solidFill>
            <a:miter lim="800000"/>
            <a:headEnd/>
            <a:tailEnd/>
          </a:ln>
        </p:spPr>
        <p:txBody>
          <a:bodyPr wrap="none" lIns="0" tIns="0" rIns="0" bIns="0" anchor="ctr">
            <a:no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EDU</a:t>
            </a:r>
          </a:p>
        </p:txBody>
      </p:sp>
      <p:sp>
        <p:nvSpPr>
          <p:cNvPr id="58" name="이등변 삼각형 57"/>
          <p:cNvSpPr/>
          <p:nvPr/>
        </p:nvSpPr>
        <p:spPr>
          <a:xfrm flipV="1">
            <a:off x="9501113" y="919669"/>
            <a:ext cx="114422" cy="40886"/>
          </a:xfrm>
          <a:prstGeom prst="triangle">
            <a:avLst/>
          </a:prstGeom>
          <a:solidFill>
            <a:schemeClr val="tx1"/>
          </a:solidFill>
          <a:ln w="25400" cap="flat" cmpd="sng" algn="ctr">
            <a:noFill/>
            <a:prstDash val="solid"/>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smtClean="0">
              <a:ln>
                <a:noFill/>
              </a:ln>
              <a:solidFill>
                <a:srgbClr val="FF0000"/>
              </a:solidFill>
              <a:effectLst/>
              <a:uLnTx/>
              <a:uFillTx/>
              <a:latin typeface="LG스마트체 Regular" panose="020B0600000101010101" pitchFamily="50" charset="-127"/>
              <a:ea typeface="LG스마트체 Regular" panose="020B0600000101010101" pitchFamily="50" charset="-127"/>
            </a:endParaRPr>
          </a:p>
        </p:txBody>
      </p:sp>
      <p:sp>
        <p:nvSpPr>
          <p:cNvPr id="59" name="TextBox 58"/>
          <p:cNvSpPr txBox="1"/>
          <p:nvPr/>
        </p:nvSpPr>
        <p:spPr>
          <a:xfrm>
            <a:off x="7660577" y="727715"/>
            <a:ext cx="1107996" cy="215444"/>
          </a:xfrm>
          <a:prstGeom prst="rect">
            <a:avLst/>
          </a:prstGeom>
          <a:noFill/>
        </p:spPr>
        <p:txBody>
          <a:bodyPr wrap="none" rtlCol="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DV HW Gate</a:t>
            </a:r>
            <a:r>
              <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 </a:t>
            </a: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Review</a:t>
            </a:r>
            <a:endPar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endParaRPr>
          </a:p>
        </p:txBody>
      </p:sp>
      <p:sp>
        <p:nvSpPr>
          <p:cNvPr id="60" name="이등변 삼각형 59"/>
          <p:cNvSpPr/>
          <p:nvPr/>
        </p:nvSpPr>
        <p:spPr>
          <a:xfrm flipV="1">
            <a:off x="8319628" y="911100"/>
            <a:ext cx="114422" cy="40886"/>
          </a:xfrm>
          <a:prstGeom prst="triangle">
            <a:avLst/>
          </a:prstGeom>
          <a:solidFill>
            <a:srgbClr val="000000">
              <a:lumMod val="50000"/>
              <a:lumOff val="50000"/>
            </a:srgbClr>
          </a:solidFill>
          <a:ln w="25400" cap="flat" cmpd="sng" algn="ctr">
            <a:noFill/>
            <a:prstDash val="solid"/>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endParaRPr>
          </a:p>
        </p:txBody>
      </p:sp>
      <p:sp>
        <p:nvSpPr>
          <p:cNvPr id="61" name="Rectangle 136"/>
          <p:cNvSpPr>
            <a:spLocks noChangeArrowheads="1"/>
          </p:cNvSpPr>
          <p:nvPr/>
        </p:nvSpPr>
        <p:spPr bwMode="auto">
          <a:xfrm>
            <a:off x="2645803" y="1412776"/>
            <a:ext cx="4744691" cy="294843"/>
          </a:xfrm>
          <a:prstGeom prst="homePlate">
            <a:avLst>
              <a:gd name="adj" fmla="val 34716"/>
            </a:avLst>
          </a:prstGeom>
          <a:solidFill>
            <a:srgbClr val="000000"/>
          </a:solidFill>
          <a:ln w="9525" algn="ctr">
            <a:solidFill>
              <a:srgbClr val="5F5F5F"/>
            </a:solidFill>
            <a:miter lim="800000"/>
            <a:headEnd/>
            <a:tailEnd/>
          </a:ln>
        </p:spPr>
        <p:txBody>
          <a:bodyPr wrap="none" lIns="0" tIns="0" rIns="0" bIns="0" anchor="ctr">
            <a:noAutofit/>
          </a:bodyPr>
          <a:lstStyle/>
          <a:p>
            <a:pPr lvl="0" eaLnBrk="0" fontAlgn="auto" latinLnBrk="0" hangingPunct="0">
              <a:spcBef>
                <a:spcPts val="0"/>
              </a:spcBef>
              <a:spcAft>
                <a:spcPts val="0"/>
              </a:spcAft>
              <a:defRPr/>
            </a:pPr>
            <a:r>
              <a:rPr kumimoji="0" lang="en-US" altLang="ko-KR" sz="800" b="1" kern="0" dirty="0">
                <a:solidFill>
                  <a:srgbClr val="FFFFFF"/>
                </a:solidFill>
                <a:latin typeface="LG스마트체 Regular" panose="020B0600000101010101" pitchFamily="50" charset="-127"/>
                <a:ea typeface="LG스마트체 Regular" panose="020B0600000101010101" pitchFamily="50" charset="-127"/>
                <a:cs typeface="Arial" charset="0"/>
              </a:rPr>
              <a:t>2. </a:t>
            </a:r>
            <a:r>
              <a:rPr kumimoji="0" lang="en-US" altLang="ko-KR" sz="800" b="1" kern="0" dirty="0" smtClean="0">
                <a:solidFill>
                  <a:srgbClr val="FFFFFF"/>
                </a:solidFill>
                <a:latin typeface="LG스마트체 Regular" panose="020B0600000101010101" pitchFamily="50" charset="-127"/>
                <a:ea typeface="LG스마트체 Regular" panose="020B0600000101010101" pitchFamily="50" charset="-127"/>
                <a:cs typeface="Arial" charset="0"/>
              </a:rPr>
              <a:t>Development</a:t>
            </a:r>
            <a:endParaRPr kumimoji="0" lang="en-US" altLang="ko-KR" sz="800" b="1" kern="0" dirty="0">
              <a:solidFill>
                <a:srgbClr val="FFFFFF"/>
              </a:solidFill>
              <a:latin typeface="LG스마트체 Regular" panose="020B0600000101010101" pitchFamily="50" charset="-127"/>
              <a:ea typeface="LG스마트체 Regular" panose="020B0600000101010101" pitchFamily="50" charset="-127"/>
              <a:cs typeface="Arial" charset="0"/>
            </a:endParaRPr>
          </a:p>
        </p:txBody>
      </p:sp>
      <p:sp>
        <p:nvSpPr>
          <p:cNvPr id="62" name="Rectangle 112"/>
          <p:cNvSpPr>
            <a:spLocks noChangeArrowheads="1"/>
          </p:cNvSpPr>
          <p:nvPr/>
        </p:nvSpPr>
        <p:spPr bwMode="auto">
          <a:xfrm>
            <a:off x="526356" y="1412776"/>
            <a:ext cx="2050380" cy="294843"/>
          </a:xfrm>
          <a:prstGeom prst="homePlate">
            <a:avLst>
              <a:gd name="adj" fmla="val 34716"/>
            </a:avLst>
          </a:prstGeom>
          <a:solidFill>
            <a:srgbClr val="000000"/>
          </a:solidFill>
          <a:ln w="9525" algn="ctr">
            <a:solidFill>
              <a:srgbClr val="5F5F5F"/>
            </a:solidFill>
            <a:miter lim="800000"/>
            <a:headEnd/>
            <a:tailEnd/>
          </a:ln>
        </p:spPr>
        <p:txBody>
          <a:bodyPr wrap="none" lIns="0" tIns="0" rIns="0" bIns="0" anchor="ctr">
            <a:noAutofit/>
          </a:bodyPr>
          <a:lstStyle/>
          <a:p>
            <a:pPr lvl="0" eaLnBrk="0" fontAlgn="auto" latinLnBrk="0" hangingPunct="0">
              <a:spcBef>
                <a:spcPts val="0"/>
              </a:spcBef>
              <a:spcAft>
                <a:spcPts val="0"/>
              </a:spcAft>
              <a:defRPr/>
            </a:pPr>
            <a:r>
              <a:rPr kumimoji="0" lang="en-US" altLang="ko-KR" sz="800" b="1" kern="0" dirty="0">
                <a:solidFill>
                  <a:srgbClr val="FFFFFF"/>
                </a:solidFill>
                <a:latin typeface="LG스마트체 Regular" panose="020B0600000101010101" pitchFamily="50" charset="-127"/>
                <a:ea typeface="LG스마트체 Regular" panose="020B0600000101010101" pitchFamily="50" charset="-127"/>
                <a:cs typeface="Arial" charset="0"/>
              </a:rPr>
              <a:t>1. Requirements </a:t>
            </a:r>
            <a:r>
              <a:rPr kumimoji="0" lang="en-US" altLang="ko-KR" sz="800" b="1" kern="0" dirty="0" smtClean="0">
                <a:solidFill>
                  <a:srgbClr val="FFFFFF"/>
                </a:solidFill>
                <a:latin typeface="LG스마트체 Regular" panose="020B0600000101010101" pitchFamily="50" charset="-127"/>
                <a:ea typeface="LG스마트체 Regular" panose="020B0600000101010101" pitchFamily="50" charset="-127"/>
                <a:cs typeface="Arial" charset="0"/>
              </a:rPr>
              <a:t>Definition</a:t>
            </a:r>
            <a:endParaRPr kumimoji="0" lang="en-US" altLang="ko-KR" sz="800" b="1" kern="0" dirty="0">
              <a:solidFill>
                <a:srgbClr val="FFFFFF"/>
              </a:solidFill>
              <a:latin typeface="LG스마트체 Regular" panose="020B0600000101010101" pitchFamily="50" charset="-127"/>
              <a:ea typeface="LG스마트체 Regular" panose="020B0600000101010101" pitchFamily="50" charset="-127"/>
              <a:cs typeface="Arial" charset="0"/>
            </a:endParaRPr>
          </a:p>
        </p:txBody>
      </p:sp>
      <p:sp>
        <p:nvSpPr>
          <p:cNvPr id="63" name="TextBox 62"/>
          <p:cNvSpPr txBox="1"/>
          <p:nvPr/>
        </p:nvSpPr>
        <p:spPr>
          <a:xfrm>
            <a:off x="2392772" y="727715"/>
            <a:ext cx="899605" cy="215444"/>
          </a:xfrm>
          <a:prstGeom prst="rect">
            <a:avLst/>
          </a:prstGeom>
          <a:noFill/>
        </p:spPr>
        <p:txBody>
          <a:bodyPr wrap="none" rtlCol="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CV Gate</a:t>
            </a:r>
            <a:r>
              <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 </a:t>
            </a: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Review</a:t>
            </a:r>
            <a:endPar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endParaRPr>
          </a:p>
        </p:txBody>
      </p:sp>
      <p:sp>
        <p:nvSpPr>
          <p:cNvPr id="64" name="이등변 삼각형 63"/>
          <p:cNvSpPr/>
          <p:nvPr/>
        </p:nvSpPr>
        <p:spPr>
          <a:xfrm flipV="1">
            <a:off x="2775826" y="915779"/>
            <a:ext cx="114422" cy="40886"/>
          </a:xfrm>
          <a:prstGeom prst="triangle">
            <a:avLst/>
          </a:prstGeom>
          <a:solidFill>
            <a:srgbClr val="000000">
              <a:lumMod val="50000"/>
              <a:lumOff val="50000"/>
            </a:srgbClr>
          </a:solidFill>
          <a:ln w="25400" cap="flat" cmpd="sng" algn="ctr">
            <a:noFill/>
            <a:prstDash val="solid"/>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endParaRPr>
          </a:p>
        </p:txBody>
      </p:sp>
      <p:sp>
        <p:nvSpPr>
          <p:cNvPr id="65" name="Rectangle 123"/>
          <p:cNvSpPr>
            <a:spLocks noChangeArrowheads="1"/>
          </p:cNvSpPr>
          <p:nvPr/>
        </p:nvSpPr>
        <p:spPr bwMode="auto">
          <a:xfrm>
            <a:off x="9598487" y="954712"/>
            <a:ext cx="225810" cy="241200"/>
          </a:xfrm>
          <a:prstGeom prst="homePlate">
            <a:avLst>
              <a:gd name="adj" fmla="val 24641"/>
            </a:avLst>
          </a:prstGeom>
          <a:solidFill>
            <a:schemeClr val="bg1">
              <a:lumMod val="95000"/>
            </a:schemeClr>
          </a:solidFill>
          <a:ln w="9525" algn="ctr">
            <a:solidFill>
              <a:schemeClr val="bg1">
                <a:lumMod val="65000"/>
              </a:schemeClr>
            </a:solidFill>
            <a:miter lim="800000"/>
            <a:headEnd/>
            <a:tailEnd/>
          </a:ln>
        </p:spPr>
        <p:txBody>
          <a:bodyPr wrap="none" lIns="0" tIns="0" rIns="0" bIns="0" anchor="ctr">
            <a:noAutofit/>
          </a:bodyPr>
          <a:lstStyle/>
          <a:p>
            <a:pPr algn="r">
              <a:buFont typeface="Wingdings" pitchFamily="2" charset="2"/>
              <a:buNone/>
            </a:pPr>
            <a:r>
              <a:rPr lang="en-US" altLang="ko-KR" sz="800" b="1" dirty="0">
                <a:solidFill>
                  <a:schemeClr val="bg1">
                    <a:lumMod val="50000"/>
                  </a:schemeClr>
                </a:solidFill>
                <a:latin typeface="LG스마트체 Regular" panose="020B0600000101010101" pitchFamily="50" charset="-127"/>
                <a:ea typeface="LG스마트체 Regular" panose="020B0600000101010101" pitchFamily="50" charset="-127"/>
              </a:rPr>
              <a:t>MP</a:t>
            </a:r>
          </a:p>
        </p:txBody>
      </p:sp>
      <p:sp>
        <p:nvSpPr>
          <p:cNvPr id="66" name="TextBox 65"/>
          <p:cNvSpPr txBox="1"/>
          <p:nvPr/>
        </p:nvSpPr>
        <p:spPr>
          <a:xfrm>
            <a:off x="8731269" y="727715"/>
            <a:ext cx="1099981" cy="215444"/>
          </a:xfrm>
          <a:prstGeom prst="rect">
            <a:avLst/>
          </a:prstGeom>
          <a:noFill/>
        </p:spPr>
        <p:txBody>
          <a:bodyPr wrap="none" rtlCol="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PV HW Gate</a:t>
            </a:r>
            <a:r>
              <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 </a:t>
            </a:r>
            <a:r>
              <a:rPr kumimoji="0" lang="en-US" altLang="ko-KR"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rPr>
              <a:t>Review</a:t>
            </a:r>
            <a:endParaRPr kumimoji="0" lang="ko-KR" altLang="en-US" sz="800" b="1" i="0" u="none" strike="noStrike" kern="0" cap="none" spc="0" normalizeH="0" baseline="0" noProof="0" dirty="0" smtClean="0">
              <a:ln>
                <a:noFill/>
              </a:ln>
              <a:solidFill>
                <a:srgbClr val="000000">
                  <a:lumMod val="50000"/>
                  <a:lumOff val="50000"/>
                </a:srgbClr>
              </a:solidFill>
              <a:effectLst/>
              <a:uLnTx/>
              <a:uFillTx/>
              <a:latin typeface="LG스마트체 Regular" panose="020B0600000101010101" pitchFamily="50" charset="-127"/>
              <a:ea typeface="LG스마트체 Regular" panose="020B0600000101010101" pitchFamily="50" charset="-127"/>
            </a:endParaRPr>
          </a:p>
        </p:txBody>
      </p:sp>
      <p:sp>
        <p:nvSpPr>
          <p:cNvPr id="68" name="순서도: 판단 67"/>
          <p:cNvSpPr/>
          <p:nvPr/>
        </p:nvSpPr>
        <p:spPr>
          <a:xfrm>
            <a:off x="2216696" y="1268761"/>
            <a:ext cx="648391" cy="324000"/>
          </a:xfrm>
          <a:prstGeom prst="flowChartDecision">
            <a:avLst/>
          </a:prstGeom>
          <a:solidFill>
            <a:srgbClr val="FFFF99"/>
          </a:solidFill>
          <a:ln w="3175" cap="flat" cmpd="sng" algn="ctr">
            <a:solidFill>
              <a:srgbClr val="FFFFFF">
                <a:lumMod val="50000"/>
              </a:srgbClr>
            </a:solidFill>
            <a:prstDash val="solid"/>
          </a:ln>
          <a:effectLst/>
        </p:spPr>
        <p:txBody>
          <a:bodyPr wrap="none" rtlCol="0" anchor="ctr"/>
          <a:lstStyle/>
          <a:p>
            <a:pPr lvl="0" eaLnBrk="0" fontAlgn="auto" latinLnBrk="0" hangingPunct="0">
              <a:spcBef>
                <a:spcPts val="0"/>
              </a:spcBef>
              <a:spcAft>
                <a:spcPts val="0"/>
              </a:spcAft>
              <a:defRPr/>
            </a:pPr>
            <a: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t>SW Requirements </a:t>
            </a:r>
            <a:b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br>
            <a: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t>confirm Review</a:t>
            </a:r>
          </a:p>
        </p:txBody>
      </p:sp>
      <p:sp>
        <p:nvSpPr>
          <p:cNvPr id="69" name="순서도: 판단 68"/>
          <p:cNvSpPr/>
          <p:nvPr/>
        </p:nvSpPr>
        <p:spPr>
          <a:xfrm>
            <a:off x="9234128" y="1268760"/>
            <a:ext cx="648391" cy="324000"/>
          </a:xfrm>
          <a:prstGeom prst="flowChartDecision">
            <a:avLst/>
          </a:prstGeom>
          <a:solidFill>
            <a:srgbClr val="FFFF99"/>
          </a:solidFill>
          <a:ln w="3175" cap="flat" cmpd="sng" algn="ctr">
            <a:solidFill>
              <a:srgbClr val="FFFFFF">
                <a:lumMod val="50000"/>
              </a:srgbClr>
            </a:solidFill>
            <a:prstDash val="solid"/>
          </a:ln>
          <a:effectLst/>
        </p:spPr>
        <p:txBody>
          <a:bodyPr wrap="none" rtlCol="0" anchor="ctr"/>
          <a:lstStyle/>
          <a:p>
            <a:pPr lvl="0" eaLnBrk="0" fontAlgn="auto" latinLnBrk="0" hangingPunct="0">
              <a:spcBef>
                <a:spcPts val="0"/>
              </a:spcBef>
              <a:spcAft>
                <a:spcPts val="0"/>
              </a:spcAft>
              <a:defRPr/>
            </a:pPr>
            <a: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t>SW Qualification </a:t>
            </a:r>
            <a:b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br>
            <a: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t>completion Review</a:t>
            </a:r>
            <a:endParaRPr kumimoji="0" lang="en-US" altLang="ko-KR" sz="700" b="1" i="0" u="none" strike="noStrike" kern="0" cap="none" spc="0" normalizeH="0" baseline="0" noProof="0" dirty="0" smtClean="0">
              <a:ln>
                <a:noFill/>
              </a:ln>
              <a:solidFill>
                <a:srgbClr val="DF290B"/>
              </a:solidFill>
              <a:effectLst/>
              <a:uLnTx/>
              <a:uFillTx/>
              <a:latin typeface="LG스마트체 Regular" panose="020B0600000101010101" pitchFamily="50" charset="-127"/>
              <a:ea typeface="LG스마트체 Regular" panose="020B0600000101010101" pitchFamily="50" charset="-127"/>
            </a:endParaRPr>
          </a:p>
        </p:txBody>
      </p:sp>
      <p:sp>
        <p:nvSpPr>
          <p:cNvPr id="70" name="순서도: 판단 69"/>
          <p:cNvSpPr/>
          <p:nvPr/>
        </p:nvSpPr>
        <p:spPr>
          <a:xfrm>
            <a:off x="7040913" y="1268760"/>
            <a:ext cx="648391" cy="324000"/>
          </a:xfrm>
          <a:prstGeom prst="flowChartDecision">
            <a:avLst/>
          </a:prstGeom>
          <a:solidFill>
            <a:srgbClr val="FFFF99"/>
          </a:solidFill>
          <a:ln w="3175" cap="flat" cmpd="sng" algn="ctr">
            <a:solidFill>
              <a:srgbClr val="FFFFFF">
                <a:lumMod val="50000"/>
              </a:srgbClr>
            </a:solidFill>
            <a:prstDash val="solid"/>
          </a:ln>
          <a:effectLst/>
        </p:spPr>
        <p:txBody>
          <a:bodyPr wrap="none" rtlCol="0" anchor="ctr"/>
          <a:lstStyle/>
          <a:p>
            <a:pPr lvl="0" eaLnBrk="0" fontAlgn="auto" latinLnBrk="0" hangingPunct="0">
              <a:spcBef>
                <a:spcPts val="0"/>
              </a:spcBef>
              <a:spcAft>
                <a:spcPts val="0"/>
              </a:spcAft>
              <a:defRPr/>
            </a:pPr>
            <a:r>
              <a:rPr kumimoji="0" lang="en-US" altLang="ko-KR" sz="700" b="1" kern="0" dirty="0">
                <a:solidFill>
                  <a:srgbClr val="DF290B"/>
                </a:solidFill>
                <a:latin typeface="LG스마트체 Regular" panose="020B0600000101010101" pitchFamily="50" charset="-127"/>
                <a:ea typeface="LG스마트체 Regular" panose="020B0600000101010101" pitchFamily="50" charset="-127"/>
              </a:rPr>
              <a:t>SW FC Declaration</a:t>
            </a:r>
            <a:endParaRPr kumimoji="0" lang="en-US" altLang="ko-KR" sz="700" b="1" i="0" u="none" strike="noStrike" kern="0" cap="none" spc="0" normalizeH="0" baseline="0" noProof="0" dirty="0" smtClean="0">
              <a:ln>
                <a:noFill/>
              </a:ln>
              <a:solidFill>
                <a:srgbClr val="DF290B"/>
              </a:solidFill>
              <a:effectLst/>
              <a:uLnTx/>
              <a:uFillTx/>
              <a:latin typeface="LG스마트체 Regular" panose="020B0600000101010101" pitchFamily="50" charset="-127"/>
              <a:ea typeface="LG스마트체 Regular" panose="020B0600000101010101" pitchFamily="50" charset="-127"/>
            </a:endParaRPr>
          </a:p>
        </p:txBody>
      </p:sp>
      <p:graphicFrame>
        <p:nvGraphicFramePr>
          <p:cNvPr id="71" name="Group 4709"/>
          <p:cNvGraphicFramePr>
            <a:graphicFrameLocks noGrp="1"/>
          </p:cNvGraphicFramePr>
          <p:nvPr>
            <p:extLst/>
          </p:nvPr>
        </p:nvGraphicFramePr>
        <p:xfrm>
          <a:off x="7538990" y="4818024"/>
          <a:ext cx="2077338" cy="984192"/>
        </p:xfrm>
        <a:graphic>
          <a:graphicData uri="http://schemas.openxmlformats.org/drawingml/2006/table">
            <a:tbl>
              <a:tblPr/>
              <a:tblGrid>
                <a:gridCol w="2077338">
                  <a:extLst>
                    <a:ext uri="{9D8B030D-6E8A-4147-A177-3AD203B41FA5}">
                      <a16:colId xmlns="" xmlns:a16="http://schemas.microsoft.com/office/drawing/2014/main" val="20000"/>
                    </a:ext>
                  </a:extLst>
                </a:gridCol>
              </a:tblGrid>
              <a:tr h="141241">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Q-Gate (Qualification completion Review)</a:t>
                      </a:r>
                    </a:p>
                  </a:txBody>
                  <a:tcPr marL="36000" marR="0" marT="14400" marB="14400" horzOverflow="overflow">
                    <a:lnL cap="flat">
                      <a:noFill/>
                    </a:lnL>
                    <a:lnR cap="flat">
                      <a:noFill/>
                    </a:lnR>
                    <a:lnT>
                      <a:noFill/>
                    </a:lnT>
                    <a:lnB>
                      <a:noFill/>
                    </a:lnB>
                    <a:lnTlToBr>
                      <a:noFill/>
                    </a:lnTlToBr>
                    <a:lnBlToTr>
                      <a:noFill/>
                    </a:lnBlToTr>
                    <a:solidFill>
                      <a:srgbClr val="FFC000"/>
                    </a:solidFill>
                  </a:tcPr>
                </a:tc>
                <a:extLst>
                  <a:ext uri="{0D108BD9-81ED-4DB2-BD59-A6C34878D82A}">
                    <a16:rowId xmlns="" xmlns:a16="http://schemas.microsoft.com/office/drawing/2014/main" val="10000"/>
                  </a:ext>
                </a:extLst>
              </a:tr>
              <a:tr h="138162">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Approval</a:t>
                      </a:r>
                      <a:r>
                        <a:rPr kumimoji="1" lang="ko-KR" altLang="en-US"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Gate Review</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Scope</a:t>
                      </a:r>
                      <a:r>
                        <a:rPr kumimoji="1" lang="ko-KR" altLang="en-US"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1) Work products consistency/completion</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2) Production control plan</a:t>
                      </a:r>
                    </a:p>
                    <a:p>
                      <a:pPr marL="0" marR="0" lvl="0" indent="8890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3) Post-development report</a:t>
                      </a:r>
                      <a:b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br>
                      <a:endPar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endParaRP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rgbClr val="0000FF"/>
                          </a:solidFill>
                          <a:effectLst/>
                          <a:latin typeface="LG스마트체 Regular" panose="020B0600000101010101" pitchFamily="50" charset="-127"/>
                          <a:ea typeface="LG스마트체 Regular" panose="020B0600000101010101" pitchFamily="50" charset="-127"/>
                        </a:rPr>
                        <a:t>- Submission QP assessment report</a:t>
                      </a:r>
                    </a:p>
                  </a:txBody>
                  <a:tcPr marL="36000" marR="0" marT="14400" marB="14400" horzOverflow="overflow">
                    <a:lnL cap="flat">
                      <a:noFill/>
                    </a:lnL>
                    <a:lnR cap="flat">
                      <a:noFill/>
                    </a:lnR>
                    <a:lnT>
                      <a:noFill/>
                    </a:lnT>
                    <a:lnB>
                      <a:noFill/>
                    </a:lnB>
                    <a:lnTlToBr>
                      <a:noFill/>
                    </a:lnTlToBr>
                    <a:lnBlToTr>
                      <a:noFill/>
                    </a:lnBlToTr>
                    <a:solidFill>
                      <a:srgbClr val="92D050"/>
                    </a:solidFill>
                  </a:tcPr>
                </a:tc>
                <a:extLst>
                  <a:ext uri="{0D108BD9-81ED-4DB2-BD59-A6C34878D82A}">
                    <a16:rowId xmlns="" xmlns:a16="http://schemas.microsoft.com/office/drawing/2014/main" val="10001"/>
                  </a:ext>
                </a:extLst>
              </a:tr>
            </a:tbl>
          </a:graphicData>
        </a:graphic>
      </p:graphicFrame>
      <p:grpSp>
        <p:nvGrpSpPr>
          <p:cNvPr id="76" name="그룹 75"/>
          <p:cNvGrpSpPr/>
          <p:nvPr/>
        </p:nvGrpSpPr>
        <p:grpSpPr>
          <a:xfrm>
            <a:off x="2548842" y="4941168"/>
            <a:ext cx="814572" cy="500765"/>
            <a:chOff x="1054737" y="4571786"/>
            <a:chExt cx="814572" cy="500765"/>
          </a:xfrm>
        </p:grpSpPr>
        <p:grpSp>
          <p:nvGrpSpPr>
            <p:cNvPr id="77" name="그룹 76"/>
            <p:cNvGrpSpPr/>
            <p:nvPr/>
          </p:nvGrpSpPr>
          <p:grpSpPr>
            <a:xfrm>
              <a:off x="1216879" y="4571786"/>
              <a:ext cx="536078" cy="334306"/>
              <a:chOff x="3080792" y="1018675"/>
              <a:chExt cx="3240000" cy="1729049"/>
            </a:xfrm>
          </p:grpSpPr>
          <p:sp>
            <p:nvSpPr>
              <p:cNvPr id="80" name="오른쪽 화살표 79"/>
              <p:cNvSpPr/>
              <p:nvPr/>
            </p:nvSpPr>
            <p:spPr>
              <a:xfrm>
                <a:off x="3080792" y="2243669"/>
                <a:ext cx="3240000" cy="50405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81" name="타원 80"/>
              <p:cNvSpPr/>
              <p:nvPr/>
            </p:nvSpPr>
            <p:spPr>
              <a:xfrm>
                <a:off x="3617049" y="1018675"/>
                <a:ext cx="1948111" cy="1515381"/>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82" name="이등변 삼각형 81"/>
              <p:cNvSpPr/>
              <p:nvPr/>
            </p:nvSpPr>
            <p:spPr>
              <a:xfrm rot="19618364" flipV="1">
                <a:off x="3512185" y="1878083"/>
                <a:ext cx="675173" cy="547018"/>
              </a:xfrm>
              <a:prstGeom prst="triangl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grpSp>
        <p:sp>
          <p:nvSpPr>
            <p:cNvPr id="78" name="직사각형 77"/>
            <p:cNvSpPr/>
            <p:nvPr/>
          </p:nvSpPr>
          <p:spPr>
            <a:xfrm>
              <a:off x="1054737" y="4857107"/>
              <a:ext cx="814572" cy="215444"/>
            </a:xfrm>
            <a:prstGeom prst="rect">
              <a:avLst/>
            </a:prstGeom>
          </p:spPr>
          <p:txBody>
            <a:bodyPr wrap="square">
              <a:spAutoFit/>
            </a:bodyPr>
            <a:lstStyle/>
            <a:p>
              <a:r>
                <a:rPr lang="en-US" altLang="ko-KR" sz="800" b="1" dirty="0" smtClean="0">
                  <a:latin typeface="LG스마트체 Regular" panose="020B0600000101010101" pitchFamily="50" charset="-127"/>
                  <a:ea typeface="LG스마트체 Regular" panose="020B0600000101010101" pitchFamily="50" charset="-127"/>
                </a:rPr>
                <a:t>N-</a:t>
              </a:r>
              <a:r>
                <a:rPr lang="en-US" altLang="ko-KR" sz="800" b="1" dirty="0" err="1" smtClean="0">
                  <a:latin typeface="LG스마트체 Regular" panose="020B0600000101010101" pitchFamily="50" charset="-127"/>
                  <a:ea typeface="LG스마트체 Regular" panose="020B0600000101010101" pitchFamily="50" charset="-127"/>
                </a:rPr>
                <a:t>th</a:t>
              </a:r>
              <a:r>
                <a:rPr lang="ko-KR" altLang="en-US" sz="800" b="1" smtClean="0">
                  <a:latin typeface="LG스마트체 Regular" panose="020B0600000101010101" pitchFamily="50" charset="-127"/>
                  <a:ea typeface="LG스마트체 Regular" panose="020B0600000101010101" pitchFamily="50" charset="-127"/>
                </a:rPr>
                <a:t> </a:t>
              </a:r>
              <a:r>
                <a:rPr lang="en-US" altLang="ko-KR" sz="800" b="1" dirty="0" smtClean="0">
                  <a:latin typeface="LG스마트체 Regular" panose="020B0600000101010101" pitchFamily="50" charset="-127"/>
                  <a:ea typeface="LG스마트체 Regular" panose="020B0600000101010101" pitchFamily="50" charset="-127"/>
                </a:rPr>
                <a:t>iteration</a:t>
              </a:r>
              <a:endParaRPr lang="ko-KR" altLang="en-US" sz="800" b="1" dirty="0">
                <a:latin typeface="LG스마트체 Regular" panose="020B0600000101010101" pitchFamily="50" charset="-127"/>
                <a:ea typeface="LG스마트체 Regular" panose="020B0600000101010101" pitchFamily="50" charset="-127"/>
              </a:endParaRPr>
            </a:p>
          </p:txBody>
        </p:sp>
      </p:grpSp>
      <p:sp>
        <p:nvSpPr>
          <p:cNvPr id="83" name="직사각형 82"/>
          <p:cNvSpPr/>
          <p:nvPr/>
        </p:nvSpPr>
        <p:spPr>
          <a:xfrm>
            <a:off x="3308451" y="4995437"/>
            <a:ext cx="1760839" cy="443198"/>
          </a:xfrm>
          <a:prstGeom prst="rect">
            <a:avLst/>
          </a:prstGeom>
        </p:spPr>
        <p:txBody>
          <a:bodyPr wrap="square">
            <a:spAutoFit/>
          </a:bodyPr>
          <a:lstStyle/>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Repetition according to item development characteristics</a:t>
            </a:r>
          </a:p>
          <a:p>
            <a:pPr lvl="0" algn="l" eaLnBrk="0" fontAlgn="ctr" latinLnBrk="0" hangingPunct="0">
              <a:lnSpc>
                <a:spcPct val="95000"/>
              </a:lnSpc>
            </a:pPr>
            <a:r>
              <a:rPr lang="en-US" altLang="ko-KR" sz="800" dirty="0">
                <a:latin typeface="LG스마트체 Regular" panose="020B0600000101010101" pitchFamily="50" charset="-127"/>
                <a:ea typeface="LG스마트체 Regular" panose="020B0600000101010101" pitchFamily="50" charset="-127"/>
              </a:rPr>
              <a:t>(e.g. Sample release cycle)</a:t>
            </a:r>
            <a:endParaRPr lang="ko-KR" altLang="en-US" sz="800" dirty="0">
              <a:latin typeface="LG스마트체 Regular" panose="020B0600000101010101" pitchFamily="50" charset="-127"/>
              <a:ea typeface="LG스마트체 Regular" panose="020B0600000101010101" pitchFamily="50" charset="-127"/>
            </a:endParaRPr>
          </a:p>
        </p:txBody>
      </p:sp>
      <p:grpSp>
        <p:nvGrpSpPr>
          <p:cNvPr id="85" name="그룹 84"/>
          <p:cNvGrpSpPr/>
          <p:nvPr/>
        </p:nvGrpSpPr>
        <p:grpSpPr>
          <a:xfrm>
            <a:off x="5025008" y="3861048"/>
            <a:ext cx="814572" cy="500765"/>
            <a:chOff x="1054737" y="4571786"/>
            <a:chExt cx="814572" cy="500765"/>
          </a:xfrm>
        </p:grpSpPr>
        <p:grpSp>
          <p:nvGrpSpPr>
            <p:cNvPr id="86" name="그룹 85"/>
            <p:cNvGrpSpPr/>
            <p:nvPr/>
          </p:nvGrpSpPr>
          <p:grpSpPr>
            <a:xfrm>
              <a:off x="1216879" y="4571786"/>
              <a:ext cx="536078" cy="334306"/>
              <a:chOff x="3080792" y="1018675"/>
              <a:chExt cx="3240000" cy="1729049"/>
            </a:xfrm>
          </p:grpSpPr>
          <p:sp>
            <p:nvSpPr>
              <p:cNvPr id="88" name="오른쪽 화살표 87"/>
              <p:cNvSpPr/>
              <p:nvPr/>
            </p:nvSpPr>
            <p:spPr>
              <a:xfrm>
                <a:off x="3080792" y="2243669"/>
                <a:ext cx="3240000" cy="50405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89" name="타원 88"/>
              <p:cNvSpPr/>
              <p:nvPr/>
            </p:nvSpPr>
            <p:spPr>
              <a:xfrm>
                <a:off x="3617049" y="1018675"/>
                <a:ext cx="1948111" cy="1515381"/>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90" name="이등변 삼각형 89"/>
              <p:cNvSpPr/>
              <p:nvPr/>
            </p:nvSpPr>
            <p:spPr>
              <a:xfrm rot="19618364" flipV="1">
                <a:off x="3512185" y="1878083"/>
                <a:ext cx="675173" cy="547018"/>
              </a:xfrm>
              <a:prstGeom prst="triangl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grpSp>
        <p:sp>
          <p:nvSpPr>
            <p:cNvPr id="87" name="직사각형 86"/>
            <p:cNvSpPr/>
            <p:nvPr/>
          </p:nvSpPr>
          <p:spPr>
            <a:xfrm>
              <a:off x="1054737" y="4857107"/>
              <a:ext cx="814572" cy="215444"/>
            </a:xfrm>
            <a:prstGeom prst="rect">
              <a:avLst/>
            </a:prstGeom>
          </p:spPr>
          <p:txBody>
            <a:bodyPr wrap="square">
              <a:spAutoFit/>
            </a:bodyPr>
            <a:lstStyle/>
            <a:p>
              <a:r>
                <a:rPr lang="en-US" altLang="ko-KR" sz="800" b="1" dirty="0" smtClean="0">
                  <a:latin typeface="LG스마트체 Regular" panose="020B0600000101010101" pitchFamily="50" charset="-127"/>
                  <a:ea typeface="LG스마트체 Regular" panose="020B0600000101010101" pitchFamily="50" charset="-127"/>
                </a:rPr>
                <a:t>N-</a:t>
              </a:r>
              <a:r>
                <a:rPr lang="en-US" altLang="ko-KR" sz="800" b="1" dirty="0" err="1" smtClean="0">
                  <a:latin typeface="LG스마트체 Regular" panose="020B0600000101010101" pitchFamily="50" charset="-127"/>
                  <a:ea typeface="LG스마트체 Regular" panose="020B0600000101010101" pitchFamily="50" charset="-127"/>
                </a:rPr>
                <a:t>th</a:t>
              </a:r>
              <a:r>
                <a:rPr lang="ko-KR" altLang="en-US" sz="800" b="1" smtClean="0">
                  <a:latin typeface="LG스마트체 Regular" panose="020B0600000101010101" pitchFamily="50" charset="-127"/>
                  <a:ea typeface="LG스마트체 Regular" panose="020B0600000101010101" pitchFamily="50" charset="-127"/>
                </a:rPr>
                <a:t> </a:t>
              </a:r>
              <a:r>
                <a:rPr lang="en-US" altLang="ko-KR" sz="800" b="1" dirty="0" smtClean="0">
                  <a:latin typeface="LG스마트체 Regular" panose="020B0600000101010101" pitchFamily="50" charset="-127"/>
                  <a:ea typeface="LG스마트체 Regular" panose="020B0600000101010101" pitchFamily="50" charset="-127"/>
                </a:rPr>
                <a:t>iteration</a:t>
              </a:r>
              <a:endParaRPr lang="ko-KR" altLang="en-US" sz="800" b="1" dirty="0">
                <a:latin typeface="LG스마트체 Regular" panose="020B0600000101010101" pitchFamily="50" charset="-127"/>
                <a:ea typeface="LG스마트체 Regular" panose="020B0600000101010101" pitchFamily="50" charset="-127"/>
              </a:endParaRPr>
            </a:p>
          </p:txBody>
        </p:sp>
      </p:grpSp>
      <p:grpSp>
        <p:nvGrpSpPr>
          <p:cNvPr id="91" name="그룹 90"/>
          <p:cNvGrpSpPr/>
          <p:nvPr/>
        </p:nvGrpSpPr>
        <p:grpSpPr>
          <a:xfrm>
            <a:off x="7436454" y="4284620"/>
            <a:ext cx="814572" cy="500765"/>
            <a:chOff x="1054737" y="4571786"/>
            <a:chExt cx="814572" cy="500765"/>
          </a:xfrm>
        </p:grpSpPr>
        <p:grpSp>
          <p:nvGrpSpPr>
            <p:cNvPr id="92" name="그룹 91"/>
            <p:cNvGrpSpPr/>
            <p:nvPr/>
          </p:nvGrpSpPr>
          <p:grpSpPr>
            <a:xfrm>
              <a:off x="1216879" y="4571786"/>
              <a:ext cx="536078" cy="334306"/>
              <a:chOff x="3080792" y="1018675"/>
              <a:chExt cx="3240000" cy="1729049"/>
            </a:xfrm>
          </p:grpSpPr>
          <p:sp>
            <p:nvSpPr>
              <p:cNvPr id="100" name="오른쪽 화살표 99"/>
              <p:cNvSpPr/>
              <p:nvPr/>
            </p:nvSpPr>
            <p:spPr>
              <a:xfrm>
                <a:off x="3080792" y="2243669"/>
                <a:ext cx="3240000" cy="50405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101" name="타원 100"/>
              <p:cNvSpPr/>
              <p:nvPr/>
            </p:nvSpPr>
            <p:spPr>
              <a:xfrm>
                <a:off x="3617049" y="1018675"/>
                <a:ext cx="1948111" cy="1515381"/>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sp>
            <p:nvSpPr>
              <p:cNvPr id="102" name="이등변 삼각형 101"/>
              <p:cNvSpPr/>
              <p:nvPr/>
            </p:nvSpPr>
            <p:spPr>
              <a:xfrm rot="19618364" flipV="1">
                <a:off x="3512185" y="1878083"/>
                <a:ext cx="675173" cy="547018"/>
              </a:xfrm>
              <a:prstGeom prst="triangl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LG스마트체 Regular" panose="020B0600000101010101" pitchFamily="50" charset="-127"/>
                  <a:ea typeface="LG스마트체 Regular" panose="020B0600000101010101" pitchFamily="50" charset="-127"/>
                </a:endParaRPr>
              </a:p>
            </p:txBody>
          </p:sp>
        </p:grpSp>
        <p:sp>
          <p:nvSpPr>
            <p:cNvPr id="99" name="직사각형 98"/>
            <p:cNvSpPr/>
            <p:nvPr/>
          </p:nvSpPr>
          <p:spPr>
            <a:xfrm>
              <a:off x="1054737" y="4857107"/>
              <a:ext cx="814572" cy="215444"/>
            </a:xfrm>
            <a:prstGeom prst="rect">
              <a:avLst/>
            </a:prstGeom>
          </p:spPr>
          <p:txBody>
            <a:bodyPr wrap="square">
              <a:spAutoFit/>
            </a:bodyPr>
            <a:lstStyle/>
            <a:p>
              <a:r>
                <a:rPr lang="en-US" altLang="ko-KR" sz="800" b="1" dirty="0" smtClean="0">
                  <a:latin typeface="LG스마트체 Regular" panose="020B0600000101010101" pitchFamily="50" charset="-127"/>
                  <a:ea typeface="LG스마트체 Regular" panose="020B0600000101010101" pitchFamily="50" charset="-127"/>
                </a:rPr>
                <a:t>N-</a:t>
              </a:r>
              <a:r>
                <a:rPr lang="en-US" altLang="ko-KR" sz="800" b="1" dirty="0" err="1" smtClean="0">
                  <a:latin typeface="LG스마트체 Regular" panose="020B0600000101010101" pitchFamily="50" charset="-127"/>
                  <a:ea typeface="LG스마트체 Regular" panose="020B0600000101010101" pitchFamily="50" charset="-127"/>
                </a:rPr>
                <a:t>th</a:t>
              </a:r>
              <a:r>
                <a:rPr lang="ko-KR" altLang="en-US" sz="800" b="1" smtClean="0">
                  <a:latin typeface="LG스마트체 Regular" panose="020B0600000101010101" pitchFamily="50" charset="-127"/>
                  <a:ea typeface="LG스마트체 Regular" panose="020B0600000101010101" pitchFamily="50" charset="-127"/>
                </a:rPr>
                <a:t> </a:t>
              </a:r>
              <a:r>
                <a:rPr lang="en-US" altLang="ko-KR" sz="800" b="1" dirty="0" smtClean="0">
                  <a:latin typeface="LG스마트체 Regular" panose="020B0600000101010101" pitchFamily="50" charset="-127"/>
                  <a:ea typeface="LG스마트체 Regular" panose="020B0600000101010101" pitchFamily="50" charset="-127"/>
                </a:rPr>
                <a:t>iteration</a:t>
              </a:r>
              <a:endParaRPr lang="ko-KR" altLang="en-US" sz="800" b="1" dirty="0">
                <a:latin typeface="LG스마트체 Regular" panose="020B0600000101010101" pitchFamily="50" charset="-127"/>
                <a:ea typeface="LG스마트체 Regular" panose="020B0600000101010101" pitchFamily="50" charset="-127"/>
              </a:endParaRPr>
            </a:p>
          </p:txBody>
        </p:sp>
      </p:grpSp>
      <p:graphicFrame>
        <p:nvGraphicFramePr>
          <p:cNvPr id="67" name="Group 4709"/>
          <p:cNvGraphicFramePr>
            <a:graphicFrameLocks noGrp="1"/>
          </p:cNvGraphicFramePr>
          <p:nvPr>
            <p:extLst/>
          </p:nvPr>
        </p:nvGraphicFramePr>
        <p:xfrm>
          <a:off x="7545287" y="1772816"/>
          <a:ext cx="2070247" cy="1511040"/>
        </p:xfrm>
        <a:graphic>
          <a:graphicData uri="http://schemas.openxmlformats.org/drawingml/2006/table">
            <a:tbl>
              <a:tblPr/>
              <a:tblGrid>
                <a:gridCol w="2070247">
                  <a:extLst>
                    <a:ext uri="{9D8B030D-6E8A-4147-A177-3AD203B41FA5}">
                      <a16:colId xmlns="" xmlns:a16="http://schemas.microsoft.com/office/drawing/2014/main" val="20000"/>
                    </a:ext>
                  </a:extLst>
                </a:gridCol>
              </a:tblGrid>
              <a:tr h="147600">
                <a:tc>
                  <a:txBody>
                    <a:bodyPr/>
                    <a:lstStyle/>
                    <a:p>
                      <a:pPr marL="0" marR="0" lvl="0" indent="0" algn="l" defTabSz="914400" rtl="0" eaLnBrk="0" fontAlgn="base" latinLnBrk="1"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System 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cap="fla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0"/>
                  </a:ext>
                </a:extLst>
              </a:tr>
              <a:tr h="147600">
                <a:tc>
                  <a:txBody>
                    <a:bodyPr/>
                    <a:lstStyle>
                      <a:defPPr>
                        <a:defRPr lang="ko-KR"/>
                      </a:defPPr>
                      <a:lvl1pPr marL="0" algn="l" defTabSz="914400" rtl="0" eaLnBrk="1" latinLnBrk="1" hangingPunct="1">
                        <a:spcBef>
                          <a:spcPct val="20000"/>
                        </a:spcBef>
                        <a:defRPr kumimoji="1" sz="2800" kern="1200">
                          <a:solidFill>
                            <a:schemeClr val="tx1"/>
                          </a:solidFill>
                          <a:latin typeface="굴림" panose="020B0600000101010101" pitchFamily="50" charset="-127"/>
                          <a:ea typeface="굴림" panose="020B0600000101010101" pitchFamily="50" charset="-127"/>
                        </a:defRPr>
                      </a:lvl1pPr>
                      <a:lvl2pPr marL="457200" algn="l" defTabSz="914400" rtl="0" eaLnBrk="1" latinLnBrk="1" hangingPunct="1">
                        <a:spcBef>
                          <a:spcPct val="20000"/>
                        </a:spcBef>
                        <a:defRPr kumimoji="1" sz="2400" kern="1200">
                          <a:solidFill>
                            <a:schemeClr val="tx1"/>
                          </a:solidFill>
                          <a:latin typeface="굴림" panose="020B0600000101010101" pitchFamily="50" charset="-127"/>
                          <a:ea typeface="굴림" panose="020B0600000101010101" pitchFamily="50" charset="-127"/>
                        </a:defRPr>
                      </a:lvl2pPr>
                      <a:lvl3pPr marL="914400" algn="l" defTabSz="914400" rtl="0" eaLnBrk="1" latinLnBrk="1" hangingPunct="1">
                        <a:spcBef>
                          <a:spcPct val="20000"/>
                        </a:spcBef>
                        <a:defRPr kumimoji="1" sz="2000" kern="1200">
                          <a:solidFill>
                            <a:schemeClr val="tx1"/>
                          </a:solidFill>
                          <a:latin typeface="굴림" panose="020B0600000101010101" pitchFamily="50" charset="-127"/>
                          <a:ea typeface="굴림" panose="020B0600000101010101" pitchFamily="50" charset="-127"/>
                        </a:defRPr>
                      </a:lvl3pPr>
                      <a:lvl4pPr marL="13716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4pPr>
                      <a:lvl5pPr marL="1828800" algn="l" defTabSz="914400" rtl="0" eaLnBrk="1" latinLnBrk="1" hangingPunct="1">
                        <a:spcBef>
                          <a:spcPct val="20000"/>
                        </a:spcBef>
                        <a:defRPr kumimoji="1" sz="1800" kern="1200">
                          <a:solidFill>
                            <a:schemeClr val="tx1"/>
                          </a:solidFill>
                          <a:latin typeface="굴림" panose="020B0600000101010101" pitchFamily="50" charset="-127"/>
                          <a:ea typeface="굴림" panose="020B0600000101010101" pitchFamily="50" charset="-127"/>
                        </a:defRPr>
                      </a:lvl5pPr>
                      <a:lvl6pPr marL="22860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6pPr>
                      <a:lvl7pPr marL="27432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7pPr>
                      <a:lvl8pPr marL="32004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8pPr>
                      <a:lvl9pPr marL="3657600" algn="l" defTabSz="914400" rtl="0" eaLnBrk="0" fontAlgn="base" latinLnBrk="1" hangingPunct="0">
                        <a:spcBef>
                          <a:spcPct val="20000"/>
                        </a:spcBef>
                        <a:spcAft>
                          <a:spcPct val="0"/>
                        </a:spcAft>
                        <a:defRPr kumimoji="1" sz="1800" kern="1200">
                          <a:solidFill>
                            <a:schemeClr val="tx1"/>
                          </a:solidFill>
                          <a:latin typeface="굴림" panose="020B0600000101010101" pitchFamily="50" charset="-127"/>
                          <a:ea typeface="굴림" panose="020B0600000101010101" pitchFamily="50" charset="-127"/>
                        </a:defRPr>
                      </a:lvl9p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Cybersecurity System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Penetration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Vehicle Validation</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System Release</a:t>
                      </a:r>
                    </a:p>
                  </a:txBody>
                  <a:tcPr marL="36000" marR="0" marT="14400" marB="14400" horzOverflow="overflow">
                    <a:lnL cap="flat">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defRPr/>
                      </a:pP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SW Cybersecurity</a:t>
                      </a:r>
                      <a:r>
                        <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 </a:t>
                      </a:r>
                      <a:r>
                        <a:rPr kumimoji="1" lang="en-US" altLang="ko-KR"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rPr>
                        <a:t>Verification</a:t>
                      </a:r>
                      <a:endParaRPr kumimoji="1" lang="ko-KR" altLang="en-US" sz="800" b="0" i="0" u="none" strike="noStrike" cap="none" normalizeH="0" baseline="0" dirty="0" smtClean="0">
                        <a:ln>
                          <a:noFill/>
                        </a:ln>
                        <a:solidFill>
                          <a:schemeClr val="bg1"/>
                        </a:solidFill>
                        <a:effectLst/>
                        <a:latin typeface="LG스마트체 Regular" panose="020B0600000101010101" pitchFamily="50" charset="-127"/>
                        <a:ea typeface="LG스마트체 Regular" panose="020B0600000101010101" pitchFamily="50" charset="-127"/>
                      </a:endParaRPr>
                    </a:p>
                  </a:txBody>
                  <a:tcPr marL="36000" marR="0" marT="14400" marB="14400" horzOverflow="overflow">
                    <a:lnL cap="flat">
                      <a:noFill/>
                    </a:lnL>
                    <a:lnR cap="flat">
                      <a:noFill/>
                    </a:lnR>
                    <a:lnT>
                      <a:noFill/>
                    </a:lnT>
                    <a:lnB>
                      <a:noFill/>
                    </a:lnB>
                    <a:lnTlToBr>
                      <a:noFill/>
                    </a:lnTlToBr>
                    <a:lnBlToTr>
                      <a:noFill/>
                    </a:lnBlToTr>
                    <a:solidFill>
                      <a:schemeClr val="tx1">
                        <a:lumMod val="65000"/>
                        <a:lumOff val="35000"/>
                      </a:schemeClr>
                    </a:solidFill>
                  </a:tcPr>
                </a:tc>
                <a:extLst>
                  <a:ext uri="{0D108BD9-81ED-4DB2-BD59-A6C34878D82A}">
                    <a16:rowId xmlns="" xmlns:a16="http://schemas.microsoft.com/office/drawing/2014/main" val="10002"/>
                  </a:ext>
                </a:extLst>
              </a:tr>
              <a:tr h="147600">
                <a:tc>
                  <a:txBody>
                    <a:bodyPr/>
                    <a:lstStyle/>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Unit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Integration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SW Qualification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Cybersecurity Vulnerability Test</a:t>
                      </a:r>
                    </a:p>
                    <a:p>
                      <a:pPr marL="0" marR="0" lvl="0" indent="0" algn="l" defTabSz="914400" rtl="0" eaLnBrk="0" fontAlgn="ctr" latinLnBrk="0" hangingPunct="0">
                        <a:lnSpc>
                          <a:spcPct val="95000"/>
                        </a:lnSpc>
                        <a:spcBef>
                          <a:spcPct val="0"/>
                        </a:spcBef>
                        <a:spcAft>
                          <a:spcPct val="0"/>
                        </a:spcAft>
                        <a:buClrTx/>
                        <a:buSzTx/>
                        <a:buFontTx/>
                        <a:buNone/>
                        <a:tabLst/>
                      </a:pPr>
                      <a:r>
                        <a:rPr kumimoji="1" lang="en-US" altLang="ko-KR" sz="8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Release</a:t>
                      </a:r>
                    </a:p>
                  </a:txBody>
                  <a:tcPr marL="36000" marR="0" marT="14400" marB="14400" horzOverflow="overflow">
                    <a:lnL cap="flat">
                      <a:noFill/>
                    </a:lnL>
                    <a:lnR cap="flat">
                      <a:noFill/>
                    </a:lnR>
                    <a:lnT>
                      <a:noFill/>
                    </a:lnT>
                    <a:lnB>
                      <a:noFill/>
                    </a:lnB>
                    <a:lnTlToBr>
                      <a:noFill/>
                    </a:lnTlToBr>
                    <a:lnBlToTr>
                      <a:noFill/>
                    </a:lnBlToTr>
                    <a:solidFill>
                      <a:schemeClr val="bg1"/>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760249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091892" y="2132856"/>
            <a:ext cx="8556938" cy="4426789"/>
          </a:xfrm>
          <a:prstGeom prst="rect">
            <a:avLst/>
          </a:prstGeom>
        </p:spPr>
      </p:pic>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VS CSMS Standard composition(1/2)</a:t>
            </a:r>
            <a:endParaRPr lang="ko-KR" altLang="en-US">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47" name="직사각형 146"/>
          <p:cNvSpPr/>
          <p:nvPr/>
        </p:nvSpPr>
        <p:spPr>
          <a:xfrm>
            <a:off x="295352" y="764704"/>
            <a:ext cx="9375553" cy="723275"/>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VS </a:t>
            </a:r>
            <a:r>
              <a:rPr lang="en-US" altLang="ko-KR" dirty="0" smtClean="0">
                <a:latin typeface="LG스마트체 Regular" panose="020B0600000101010101" pitchFamily="50" charset="-127"/>
                <a:ea typeface="LG스마트체 Regular" panose="020B0600000101010101" pitchFamily="50" charset="-127"/>
              </a:rPr>
              <a:t>CSMS </a:t>
            </a:r>
            <a:r>
              <a:rPr lang="en-US" altLang="ko-KR" dirty="0">
                <a:latin typeface="LG스마트체 Regular" panose="020B0600000101010101" pitchFamily="50" charset="-127"/>
                <a:ea typeface="LG스마트체 Regular" panose="020B0600000101010101" pitchFamily="50" charset="-127"/>
              </a:rPr>
              <a:t>standard has six process areas, and provides a process map for each process area.</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The process map is provided in the form of the following and provides the relationship between the person in charge of cybersecurity and cybersecurity activities, </a:t>
            </a:r>
            <a:r>
              <a:rPr lang="en-US" altLang="ko-KR" dirty="0" smtClean="0">
                <a:latin typeface="LG스마트체 Regular" panose="020B0600000101010101" pitchFamily="50" charset="-127"/>
                <a:ea typeface="LG스마트체 Regular" panose="020B0600000101010101" pitchFamily="50" charset="-127"/>
              </a:rPr>
              <a:t>and </a:t>
            </a:r>
            <a:r>
              <a:rPr lang="en-US" altLang="ko-KR" dirty="0">
                <a:latin typeface="LG스마트체 Regular" panose="020B0600000101010101" pitchFamily="50" charset="-127"/>
                <a:ea typeface="LG스마트체 Regular" panose="020B0600000101010101" pitchFamily="50" charset="-127"/>
              </a:rPr>
              <a:t>the reference process</a:t>
            </a:r>
            <a:r>
              <a:rPr lang="en-US" altLang="ko-KR" dirty="0" smtClean="0">
                <a:latin typeface="LG스마트체 Regular" panose="020B0600000101010101" pitchFamily="50" charset="-127"/>
                <a:ea typeface="LG스마트체 Regular" panose="020B0600000101010101" pitchFamily="50" charset="-127"/>
              </a:rPr>
              <a:t>.</a:t>
            </a:r>
            <a:endParaRPr lang="en-US" altLang="ko-KR" dirty="0">
              <a:latin typeface="LG스마트체 Regular" panose="020B0600000101010101" pitchFamily="50" charset="-127"/>
              <a:ea typeface="LG스마트체 Regular" panose="020B0600000101010101" pitchFamily="50" charset="-127"/>
            </a:endParaRPr>
          </a:p>
        </p:txBody>
      </p:sp>
      <p:sp>
        <p:nvSpPr>
          <p:cNvPr id="6" name="왼쪽 중괄호 5"/>
          <p:cNvSpPr/>
          <p:nvPr/>
        </p:nvSpPr>
        <p:spPr>
          <a:xfrm>
            <a:off x="911340" y="5805264"/>
            <a:ext cx="216024" cy="720080"/>
          </a:xfrm>
          <a:prstGeom prst="leftBrac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lang="ko-KR" altLang="en-US">
              <a:solidFill>
                <a:srgbClr val="000000"/>
              </a:solidFill>
            </a:endParaRPr>
          </a:p>
        </p:txBody>
      </p:sp>
      <p:sp>
        <p:nvSpPr>
          <p:cNvPr id="148" name="왼쪽 중괄호 147"/>
          <p:cNvSpPr/>
          <p:nvPr/>
        </p:nvSpPr>
        <p:spPr>
          <a:xfrm>
            <a:off x="884304" y="2132856"/>
            <a:ext cx="243060" cy="3638106"/>
          </a:xfrm>
          <a:prstGeom prst="leftBrac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lang="ko-KR" altLang="en-US">
              <a:solidFill>
                <a:srgbClr val="000000"/>
              </a:solidFill>
            </a:endParaRPr>
          </a:p>
        </p:txBody>
      </p:sp>
      <p:sp>
        <p:nvSpPr>
          <p:cNvPr id="149" name="왼쪽 중괄호 148"/>
          <p:cNvSpPr/>
          <p:nvPr/>
        </p:nvSpPr>
        <p:spPr>
          <a:xfrm rot="5400000">
            <a:off x="5461211" y="-1851742"/>
            <a:ext cx="243060" cy="7517186"/>
          </a:xfrm>
          <a:prstGeom prst="leftBrace">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lang="ko-KR" altLang="en-US">
              <a:solidFill>
                <a:srgbClr val="000000"/>
              </a:solidFill>
            </a:endParaRPr>
          </a:p>
        </p:txBody>
      </p:sp>
      <p:sp>
        <p:nvSpPr>
          <p:cNvPr id="9" name="직사각형 8"/>
          <p:cNvSpPr/>
          <p:nvPr/>
        </p:nvSpPr>
        <p:spPr>
          <a:xfrm>
            <a:off x="207589" y="3800073"/>
            <a:ext cx="502062" cy="276999"/>
          </a:xfrm>
          <a:prstGeom prst="rect">
            <a:avLst/>
          </a:prstGeom>
        </p:spPr>
        <p:txBody>
          <a:bodyPr wrap="none">
            <a:spAutoFit/>
          </a:bodyPr>
          <a:lstStyle/>
          <a:p>
            <a:r>
              <a:rPr lang="en-US" altLang="ko-KR" dirty="0" smtClean="0">
                <a:solidFill>
                  <a:schemeClr val="tx1"/>
                </a:solidFill>
                <a:latin typeface="LG스마트체 Bold" panose="020B0600000101010101" pitchFamily="50" charset="-127"/>
                <a:ea typeface="LG스마트체 Bold" panose="020B0600000101010101" pitchFamily="50" charset="-127"/>
              </a:rPr>
              <a:t>Role</a:t>
            </a:r>
            <a:endParaRPr lang="en-US" altLang="ko-KR" dirty="0">
              <a:solidFill>
                <a:schemeClr val="tx1"/>
              </a:solidFill>
              <a:latin typeface="LG스마트체 Bold" panose="020B0600000101010101" pitchFamily="50" charset="-127"/>
              <a:ea typeface="LG스마트체 Bold" panose="020B0600000101010101" pitchFamily="50" charset="-127"/>
            </a:endParaRPr>
          </a:p>
        </p:txBody>
      </p:sp>
      <p:sp>
        <p:nvSpPr>
          <p:cNvPr id="150" name="직사각형 149"/>
          <p:cNvSpPr/>
          <p:nvPr/>
        </p:nvSpPr>
        <p:spPr>
          <a:xfrm>
            <a:off x="0" y="5919663"/>
            <a:ext cx="917239" cy="461665"/>
          </a:xfrm>
          <a:prstGeom prst="rect">
            <a:avLst/>
          </a:prstGeom>
        </p:spPr>
        <p:txBody>
          <a:bodyPr wrap="none">
            <a:spAutoFit/>
          </a:bodyPr>
          <a:lstStyle/>
          <a:p>
            <a:r>
              <a:rPr lang="en-US" altLang="ko-KR" dirty="0" smtClean="0">
                <a:solidFill>
                  <a:schemeClr val="tx1"/>
                </a:solidFill>
                <a:latin typeface="LG스마트체 Bold" panose="020B0600000101010101" pitchFamily="50" charset="-127"/>
                <a:ea typeface="LG스마트체 Bold" panose="020B0600000101010101" pitchFamily="50" charset="-127"/>
              </a:rPr>
              <a:t>Reference</a:t>
            </a:r>
            <a:br>
              <a:rPr lang="en-US" altLang="ko-KR" dirty="0" smtClean="0">
                <a:solidFill>
                  <a:schemeClr val="tx1"/>
                </a:solidFill>
                <a:latin typeface="LG스마트체 Bold" panose="020B0600000101010101" pitchFamily="50" charset="-127"/>
                <a:ea typeface="LG스마트체 Bold" panose="020B0600000101010101" pitchFamily="50" charset="-127"/>
              </a:rPr>
            </a:br>
            <a:r>
              <a:rPr lang="en-US" altLang="ko-KR" dirty="0" smtClean="0">
                <a:solidFill>
                  <a:schemeClr val="tx1"/>
                </a:solidFill>
                <a:latin typeface="LG스마트체 Bold" panose="020B0600000101010101" pitchFamily="50" charset="-127"/>
                <a:ea typeface="LG스마트체 Bold" panose="020B0600000101010101" pitchFamily="50" charset="-127"/>
              </a:rPr>
              <a:t>process</a:t>
            </a:r>
            <a:endParaRPr lang="en-US" altLang="ko-KR" dirty="0">
              <a:solidFill>
                <a:schemeClr val="tx1"/>
              </a:solidFill>
              <a:latin typeface="LG스마트체 Bold" panose="020B0600000101010101" pitchFamily="50" charset="-127"/>
              <a:ea typeface="LG스마트체 Bold" panose="020B0600000101010101" pitchFamily="50" charset="-127"/>
            </a:endParaRPr>
          </a:p>
        </p:txBody>
      </p:sp>
      <p:sp>
        <p:nvSpPr>
          <p:cNvPr id="11" name="모서리가 둥근 직사각형 10"/>
          <p:cNvSpPr/>
          <p:nvPr/>
        </p:nvSpPr>
        <p:spPr>
          <a:xfrm>
            <a:off x="1161774" y="5805264"/>
            <a:ext cx="8262010" cy="720080"/>
          </a:xfrm>
          <a:prstGeom prst="roundRect">
            <a:avLst/>
          </a:prstGeom>
          <a:solidFill>
            <a:srgbClr val="D9D9D9">
              <a:alpha val="6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endParaRPr>
          </a:p>
        </p:txBody>
      </p:sp>
      <p:sp>
        <p:nvSpPr>
          <p:cNvPr id="151" name="모서리가 둥근 직사각형 150"/>
          <p:cNvSpPr/>
          <p:nvPr/>
        </p:nvSpPr>
        <p:spPr>
          <a:xfrm>
            <a:off x="1424608" y="2132855"/>
            <a:ext cx="327532" cy="3638107"/>
          </a:xfrm>
          <a:prstGeom prst="roundRect">
            <a:avLst/>
          </a:prstGeom>
          <a:solidFill>
            <a:srgbClr val="F2C0C0">
              <a:alpha val="6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endParaRPr>
          </a:p>
        </p:txBody>
      </p:sp>
      <p:sp>
        <p:nvSpPr>
          <p:cNvPr id="152" name="직사각형 151"/>
          <p:cNvSpPr/>
          <p:nvPr/>
        </p:nvSpPr>
        <p:spPr>
          <a:xfrm>
            <a:off x="3658665" y="1490860"/>
            <a:ext cx="3273653" cy="276999"/>
          </a:xfrm>
          <a:prstGeom prst="rect">
            <a:avLst/>
          </a:prstGeom>
        </p:spPr>
        <p:txBody>
          <a:bodyPr wrap="none">
            <a:spAutoFit/>
          </a:bodyPr>
          <a:lstStyle/>
          <a:p>
            <a:r>
              <a:rPr lang="en-US" altLang="ko-KR" dirty="0">
                <a:solidFill>
                  <a:schemeClr val="tx1"/>
                </a:solidFill>
                <a:latin typeface="LG스마트체 Bold" panose="020B0600000101010101" pitchFamily="50" charset="-127"/>
                <a:ea typeface="LG스마트체 Bold" panose="020B0600000101010101" pitchFamily="50" charset="-127"/>
              </a:rPr>
              <a:t>Relationship flow between </a:t>
            </a:r>
            <a:r>
              <a:rPr lang="en-US" altLang="ko-KR" dirty="0" smtClean="0">
                <a:solidFill>
                  <a:schemeClr val="tx1"/>
                </a:solidFill>
                <a:latin typeface="LG스마트체 Bold" panose="020B0600000101010101" pitchFamily="50" charset="-127"/>
                <a:ea typeface="LG스마트체 Bold" panose="020B0600000101010101" pitchFamily="50" charset="-127"/>
              </a:rPr>
              <a:t>CSMS </a:t>
            </a:r>
            <a:r>
              <a:rPr lang="en-US" altLang="ko-KR" dirty="0">
                <a:solidFill>
                  <a:schemeClr val="tx1"/>
                </a:solidFill>
                <a:latin typeface="LG스마트체 Bold" panose="020B0600000101010101" pitchFamily="50" charset="-127"/>
                <a:ea typeface="LG스마트체 Bold" panose="020B0600000101010101" pitchFamily="50" charset="-127"/>
              </a:rPr>
              <a:t>activities</a:t>
            </a:r>
          </a:p>
        </p:txBody>
      </p:sp>
    </p:spTree>
    <p:extLst>
      <p:ext uri="{BB962C8B-B14F-4D97-AF65-F5344CB8AC3E}">
        <p14:creationId xmlns:p14="http://schemas.microsoft.com/office/powerpoint/2010/main" val="1838245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p:spPr>
        <p:txBody>
          <a:bodyPr/>
          <a:lstStyle/>
          <a:p>
            <a:r>
              <a:rPr lang="en-US" altLang="ko-KR" smtClean="0"/>
              <a:t>History</a:t>
            </a:r>
            <a:endParaRPr lang="ko-KR" altLang="en-US" dirty="0"/>
          </a:p>
        </p:txBody>
      </p:sp>
      <p:sp>
        <p:nvSpPr>
          <p:cNvPr id="3" name="슬라이드 번호 개체 틀 2"/>
          <p:cNvSpPr>
            <a:spLocks noGrp="1"/>
          </p:cNvSpPr>
          <p:nvPr>
            <p:ph type="sldNum" sz="quarter" idx="4"/>
          </p:nvPr>
        </p:nvSpPr>
        <p:spPr/>
        <p:txBody>
          <a:bodyPr/>
          <a:lstStyle/>
          <a:p>
            <a:r>
              <a:rPr lang="en-US" altLang="ko-KR" smtClean="0"/>
              <a:t>Page  :  </a:t>
            </a:r>
            <a:fld id="{68D2173B-8517-4FE9-BE5B-560209F3466C}" type="slidenum">
              <a:rPr lang="ko-KR" altLang="en-US" smtClean="0"/>
              <a:pPr/>
              <a:t>1</a:t>
            </a:fld>
            <a:endParaRPr lang="en-US" altLang="ko-KR" dirty="0"/>
          </a:p>
        </p:txBody>
      </p:sp>
      <p:graphicFrame>
        <p:nvGraphicFramePr>
          <p:cNvPr id="8" name="Group 99"/>
          <p:cNvGraphicFramePr>
            <a:graphicFrameLocks noGrp="1"/>
          </p:cNvGraphicFramePr>
          <p:nvPr>
            <p:extLst>
              <p:ext uri="{D42A27DB-BD31-4B8C-83A1-F6EECF244321}">
                <p14:modId xmlns:p14="http://schemas.microsoft.com/office/powerpoint/2010/main" val="886265506"/>
              </p:ext>
            </p:extLst>
          </p:nvPr>
        </p:nvGraphicFramePr>
        <p:xfrm>
          <a:off x="200472" y="836712"/>
          <a:ext cx="9618271" cy="5859322"/>
        </p:xfrm>
        <a:graphic>
          <a:graphicData uri="http://schemas.openxmlformats.org/drawingml/2006/table">
            <a:tbl>
              <a:tblPr/>
              <a:tblGrid>
                <a:gridCol w="770243">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5278429">
                  <a:extLst>
                    <a:ext uri="{9D8B030D-6E8A-4147-A177-3AD203B41FA5}">
                      <a16:colId xmlns="" xmlns:a16="http://schemas.microsoft.com/office/drawing/2014/main" val="20002"/>
                    </a:ext>
                  </a:extLst>
                </a:gridCol>
                <a:gridCol w="1121328">
                  <a:extLst>
                    <a:ext uri="{9D8B030D-6E8A-4147-A177-3AD203B41FA5}">
                      <a16:colId xmlns="" xmlns:a16="http://schemas.microsoft.com/office/drawing/2014/main" val="20003"/>
                    </a:ext>
                  </a:extLst>
                </a:gridCol>
                <a:gridCol w="1512167">
                  <a:extLst>
                    <a:ext uri="{9D8B030D-6E8A-4147-A177-3AD203B41FA5}">
                      <a16:colId xmlns="" xmlns:a16="http://schemas.microsoft.com/office/drawing/2014/main" val="20004"/>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Description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Approver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v1.0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2021.03.02</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Initial version CSMS standard process of Vehicle component Solutions Company</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CSMS Task</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Head of Vehicle component Solutions Company</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V1.1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2021.05.10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Add processes for the Organizational Cybersecurity Management</a:t>
                      </a:r>
                    </a:p>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Modify the definition of some roles</a:t>
                      </a:r>
                    </a:p>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Move the process for the cybersecurity audit</a:t>
                      </a:r>
                      <a:endParaRPr kumimoji="1" lang="ko-KR" altLang="en-US" sz="1000" b="1"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Risk Management Team</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err="1"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a:t>
                      </a:r>
                      <a:endParaRPr kumimoji="0" lang="en-US" altLang="ko-KR" sz="10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Governance Officer</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(CSGO)</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V1.2</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2022.09.08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and Add processes based on the </a:t>
                      </a:r>
                      <a:r>
                        <a:rPr kumimoji="1" lang="en-US" altLang="ko-KR" sz="1000" b="0" i="0" u="none" strike="noStrike" cap="none" normalizeH="0" baseline="0" dirty="0" err="1" smtClean="0">
                          <a:ln>
                            <a:noFill/>
                          </a:ln>
                          <a:solidFill>
                            <a:schemeClr val="tx1"/>
                          </a:solidFill>
                          <a:effectLst/>
                          <a:latin typeface="LG스마트체 Regular" panose="020B0600000101010101" pitchFamily="50" charset="-127"/>
                          <a:ea typeface="LG스마트체 Regular" panose="020B0600000101010101" pitchFamily="50" charset="-127"/>
                        </a:rPr>
                        <a:t>TuV</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pre-Audit Open Items</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rPr>
                        <a:t>-</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V1.3</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2022.09.30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and Add processes(Chapter1) based on the </a:t>
                      </a:r>
                      <a:r>
                        <a:rPr kumimoji="1" lang="en-US" altLang="ko-KR" sz="1000" b="0" i="0" u="none" strike="noStrike" cap="none" normalizeH="0" baseline="0" dirty="0" err="1" smtClean="0">
                          <a:ln>
                            <a:noFill/>
                          </a:ln>
                          <a:solidFill>
                            <a:schemeClr val="tx1"/>
                          </a:solidFill>
                          <a:effectLst/>
                          <a:latin typeface="LG스마트체 Regular" panose="020B0600000101010101" pitchFamily="50" charset="-127"/>
                          <a:ea typeface="LG스마트체 Regular" panose="020B0600000101010101" pitchFamily="50" charset="-127"/>
                        </a:rPr>
                        <a:t>TuV</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pre-Audit Open Items</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V1.4</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2022.11.18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0" fontAlgn="base" latinLnBrk="0" hangingPunct="0">
                        <a:lnSpc>
                          <a:spcPct val="120000"/>
                        </a:lnSpc>
                        <a:spcBef>
                          <a:spcPct val="30000"/>
                        </a:spcBef>
                        <a:spcAft>
                          <a:spcPct val="0"/>
                        </a:spcAft>
                        <a:buClr>
                          <a:schemeClr val="tx1"/>
                        </a:buClr>
                        <a:buSzTx/>
                        <a:buFont typeface="Arial" panose="020B0604020202020204" pitchFamily="34" charset="0"/>
                        <a:buChar char="•"/>
                        <a:tabLst/>
                        <a:defRP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Delete the  Cybersecurity Assessor from Responsibility / authority by role and management department</a:t>
                      </a:r>
                      <a:r>
                        <a:rPr lang="ko-KR" altLang="en-US"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a:t>
                      </a:r>
                      <a:endPar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Add “A” in PA 1-14. and PA 1-15</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Modify 5.5 Reuse Analysis</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[#11] Added acknowledgment to RASIC table for each step.</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The definition of Assessor in 4pgae has been replaced by Assessor on page 5. Assessor on page 4 has been deleted.</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[#15] Reuse-related items listed in ISO 21434 have been added to the Process document. We also created a reuse analysis report.</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[#9_New] Yes no has been added to 1-2, 1-12~14, 5-12~14, and 6-6.</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[#15_New] In process document 6-3, "If OEMs are not responsible for reviewing cybersecurity case cybersecurity case is reviewed internally by assessor."</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I added text and indicated the contents in the diagram.</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 Added HW DEV/HWA/HWQT Manager to pages 3-5(Responsibility / authority by role and management department).</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 Added HW Test to page 10 (VS CSMS activity summary).</a:t>
                      </a:r>
                    </a:p>
                    <a:p>
                      <a:pPr marL="171450" indent="-171450">
                        <a:buFont typeface="Arial" panose="020B0604020202020204" pitchFamily="34" charset="0"/>
                        <a:buChar cha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[#3]Added HW Cybersecurity Verification to pages 11 and 12 (VS CSMS activity definition, Relation between LGE SW Development Standard Process and VS CSMS Standard).</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523790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288704" y="2060848"/>
            <a:ext cx="7368192" cy="4404199"/>
          </a:xfrm>
          <a:prstGeom prst="rect">
            <a:avLst/>
          </a:prstGeom>
        </p:spPr>
      </p:pic>
      <p:pic>
        <p:nvPicPr>
          <p:cNvPr id="22" name="그림 21"/>
          <p:cNvPicPr>
            <a:picLocks noChangeAspect="1"/>
          </p:cNvPicPr>
          <p:nvPr/>
        </p:nvPicPr>
        <p:blipFill rotWithShape="1">
          <a:blip r:embed="rId3"/>
          <a:srcRect t="6737" r="4724" b="6131"/>
          <a:stretch/>
        </p:blipFill>
        <p:spPr>
          <a:xfrm>
            <a:off x="134297" y="3068961"/>
            <a:ext cx="1722359" cy="2376264"/>
          </a:xfrm>
          <a:prstGeom prst="rect">
            <a:avLst/>
          </a:prstGeom>
        </p:spPr>
      </p:pic>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VS CSMS Standard composition(2/2</a:t>
            </a:r>
            <a:r>
              <a:rPr lang="en-US" altLang="ko-KR" dirty="0">
                <a:latin typeface="LG스마트체 Bold" panose="020B0600000101010101" pitchFamily="50" charset="-127"/>
                <a:ea typeface="LG스마트체 Bold" panose="020B0600000101010101" pitchFamily="50" charset="-127"/>
              </a:rPr>
              <a:t>)</a:t>
            </a:r>
            <a:endParaRPr lang="ko-KR" altLang="en-US">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19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47" name="직사각형 146"/>
          <p:cNvSpPr/>
          <p:nvPr/>
        </p:nvSpPr>
        <p:spPr>
          <a:xfrm>
            <a:off x="279974" y="764704"/>
            <a:ext cx="9375553" cy="1061829"/>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Detailed specification of activities as a unit of work is provided.</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Each development task has an entry and exit criteria, and it defines inputs and outputs that are needed to perform activities.</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Detailed activity describes detailed action procedures so that the activity flow can be viewed.</a:t>
            </a:r>
          </a:p>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The reference process is provided to present the point in time of </a:t>
            </a:r>
            <a:r>
              <a:rPr lang="en-US" altLang="ko-KR" dirty="0" smtClean="0">
                <a:latin typeface="LG스마트체 Regular" panose="020B0600000101010101" pitchFamily="50" charset="-127"/>
                <a:ea typeface="LG스마트체 Regular" panose="020B0600000101010101" pitchFamily="50" charset="-127"/>
              </a:rPr>
              <a:t>CSMS </a:t>
            </a:r>
            <a:r>
              <a:rPr lang="en-US" altLang="ko-KR" dirty="0">
                <a:latin typeface="LG스마트체 Regular" panose="020B0600000101010101" pitchFamily="50" charset="-127"/>
                <a:ea typeface="LG스마트체 Regular" panose="020B0600000101010101" pitchFamily="50" charset="-127"/>
              </a:rPr>
              <a:t>activities.</a:t>
            </a:r>
          </a:p>
        </p:txBody>
      </p:sp>
      <p:sp>
        <p:nvSpPr>
          <p:cNvPr id="26" name="모서리가 둥근 직사각형 25"/>
          <p:cNvSpPr/>
          <p:nvPr/>
        </p:nvSpPr>
        <p:spPr>
          <a:xfrm>
            <a:off x="3329768" y="2706786"/>
            <a:ext cx="1656184" cy="3084076"/>
          </a:xfrm>
          <a:prstGeom prst="roundRect">
            <a:avLst>
              <a:gd name="adj" fmla="val 8849"/>
            </a:avLst>
          </a:prstGeom>
          <a:solidFill>
            <a:srgbClr val="F2C0C0">
              <a:alpha val="50196"/>
            </a:srgb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endParaRPr>
          </a:p>
        </p:txBody>
      </p:sp>
      <p:sp>
        <p:nvSpPr>
          <p:cNvPr id="27" name="모서리가 둥근 직사각형 26"/>
          <p:cNvSpPr/>
          <p:nvPr/>
        </p:nvSpPr>
        <p:spPr>
          <a:xfrm>
            <a:off x="2427839" y="2706786"/>
            <a:ext cx="864096" cy="3089143"/>
          </a:xfrm>
          <a:prstGeom prst="roundRect">
            <a:avLst>
              <a:gd name="adj" fmla="val 8849"/>
            </a:avLst>
          </a:prstGeom>
          <a:solidFill>
            <a:schemeClr val="bg1">
              <a:lumMod val="85000"/>
              <a:alpha val="50196"/>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endParaRPr>
          </a:p>
        </p:txBody>
      </p:sp>
      <p:sp>
        <p:nvSpPr>
          <p:cNvPr id="28" name="TextBox 27"/>
          <p:cNvSpPr txBox="1"/>
          <p:nvPr/>
        </p:nvSpPr>
        <p:spPr>
          <a:xfrm>
            <a:off x="3677325" y="3435812"/>
            <a:ext cx="915635" cy="461665"/>
          </a:xfrm>
          <a:prstGeom prst="rect">
            <a:avLst/>
          </a:prstGeom>
          <a:noFill/>
        </p:spPr>
        <p:txBody>
          <a:bodyPr wrap="none" rtlCol="0">
            <a:spAutoFit/>
          </a:bodyPr>
          <a:lstStyle/>
          <a:p>
            <a:r>
              <a:rPr lang="en-US" altLang="ko-KR" b="1" dirty="0" smtClean="0">
                <a:solidFill>
                  <a:srgbClr val="FF0000"/>
                </a:solidFill>
                <a:latin typeface="LG스마트체 Bold" panose="020B0600000101010101" pitchFamily="50" charset="-127"/>
                <a:ea typeface="LG스마트체 Bold" panose="020B0600000101010101" pitchFamily="50" charset="-127"/>
              </a:rPr>
              <a:t>Activity</a:t>
            </a:r>
          </a:p>
          <a:p>
            <a:r>
              <a:rPr lang="en-US" altLang="ko-KR" b="1" dirty="0" smtClean="0">
                <a:solidFill>
                  <a:srgbClr val="FF0000"/>
                </a:solidFill>
                <a:latin typeface="LG스마트체 Bold" panose="020B0600000101010101" pitchFamily="50" charset="-127"/>
                <a:ea typeface="LG스마트체 Bold" panose="020B0600000101010101" pitchFamily="50" charset="-127"/>
              </a:rPr>
              <a:t>procedure</a:t>
            </a:r>
            <a:endParaRPr lang="ko-KR" altLang="en-US" b="1" dirty="0">
              <a:solidFill>
                <a:srgbClr val="FF0000"/>
              </a:solidFill>
              <a:latin typeface="LG스마트체 Bold" panose="020B0600000101010101" pitchFamily="50" charset="-127"/>
              <a:ea typeface="LG스마트체 Bold" panose="020B0600000101010101" pitchFamily="50" charset="-127"/>
            </a:endParaRPr>
          </a:p>
        </p:txBody>
      </p:sp>
      <p:sp>
        <p:nvSpPr>
          <p:cNvPr id="31" name="직사각형 30"/>
          <p:cNvSpPr/>
          <p:nvPr/>
        </p:nvSpPr>
        <p:spPr>
          <a:xfrm>
            <a:off x="377445" y="6473139"/>
            <a:ext cx="1107997" cy="276999"/>
          </a:xfrm>
          <a:prstGeom prst="rect">
            <a:avLst/>
          </a:prstGeom>
        </p:spPr>
        <p:txBody>
          <a:bodyPr wrap="none">
            <a:spAutoFit/>
          </a:bodyPr>
          <a:lstStyle/>
          <a:p>
            <a:r>
              <a:rPr lang="en-US" altLang="ko-KR" dirty="0" smtClean="0">
                <a:latin typeface="LG스마트체 Bold" panose="020B0600000101010101" pitchFamily="50" charset="-127"/>
                <a:ea typeface="LG스마트체 Bold" panose="020B0600000101010101" pitchFamily="50" charset="-127"/>
              </a:rPr>
              <a:t>Process Map</a:t>
            </a:r>
            <a:endParaRPr lang="ko-KR" altLang="en-US">
              <a:latin typeface="LG스마트체 Bold" panose="020B0600000101010101" pitchFamily="50" charset="-127"/>
              <a:ea typeface="LG스마트체 Bold" panose="020B0600000101010101" pitchFamily="50" charset="-127"/>
            </a:endParaRPr>
          </a:p>
        </p:txBody>
      </p:sp>
      <p:sp>
        <p:nvSpPr>
          <p:cNvPr id="32" name="모서리가 둥근 직사각형 31"/>
          <p:cNvSpPr/>
          <p:nvPr/>
        </p:nvSpPr>
        <p:spPr>
          <a:xfrm>
            <a:off x="1037300" y="4971985"/>
            <a:ext cx="780339" cy="3600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endParaRPr>
          </a:p>
        </p:txBody>
      </p:sp>
      <p:sp>
        <p:nvSpPr>
          <p:cNvPr id="33" name="오른쪽 화살표 32"/>
          <p:cNvSpPr/>
          <p:nvPr/>
        </p:nvSpPr>
        <p:spPr>
          <a:xfrm>
            <a:off x="1840861" y="4328517"/>
            <a:ext cx="421575" cy="304894"/>
          </a:xfrm>
          <a:prstGeom prst="rightArrow">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rgbClr val="FFFFFF"/>
              </a:solidFill>
            </a:endParaRPr>
          </a:p>
        </p:txBody>
      </p:sp>
      <p:sp>
        <p:nvSpPr>
          <p:cNvPr id="37" name="TextBox 36"/>
          <p:cNvSpPr txBox="1"/>
          <p:nvPr/>
        </p:nvSpPr>
        <p:spPr>
          <a:xfrm>
            <a:off x="2451585" y="3435812"/>
            <a:ext cx="917239" cy="461665"/>
          </a:xfrm>
          <a:prstGeom prst="rect">
            <a:avLst/>
          </a:prstGeom>
          <a:noFill/>
        </p:spPr>
        <p:txBody>
          <a:bodyPr wrap="none" rtlCol="0">
            <a:spAutoFit/>
          </a:bodyPr>
          <a:lstStyle/>
          <a:p>
            <a:r>
              <a:rPr lang="en-US" altLang="ko-KR" b="1" dirty="0" smtClean="0">
                <a:solidFill>
                  <a:srgbClr val="FF0000"/>
                </a:solidFill>
                <a:latin typeface="LG스마트체 Bold" panose="020B0600000101010101" pitchFamily="50" charset="-127"/>
                <a:ea typeface="LG스마트체 Bold" panose="020B0600000101010101" pitchFamily="50" charset="-127"/>
              </a:rPr>
              <a:t>Reference</a:t>
            </a:r>
          </a:p>
          <a:p>
            <a:r>
              <a:rPr lang="en-US" altLang="ko-KR" b="1" dirty="0" smtClean="0">
                <a:solidFill>
                  <a:srgbClr val="FF0000"/>
                </a:solidFill>
                <a:latin typeface="LG스마트체 Bold" panose="020B0600000101010101" pitchFamily="50" charset="-127"/>
                <a:ea typeface="LG스마트체 Bold" panose="020B0600000101010101" pitchFamily="50" charset="-127"/>
              </a:rPr>
              <a:t>process</a:t>
            </a:r>
            <a:endParaRPr lang="ko-KR" altLang="en-US" b="1" dirty="0">
              <a:solidFill>
                <a:srgbClr val="FF0000"/>
              </a:solidFill>
              <a:latin typeface="LG스마트체 Bold" panose="020B0600000101010101" pitchFamily="50" charset="-127"/>
              <a:ea typeface="LG스마트체 Bold" panose="020B0600000101010101" pitchFamily="50" charset="-127"/>
            </a:endParaRPr>
          </a:p>
        </p:txBody>
      </p:sp>
      <p:sp>
        <p:nvSpPr>
          <p:cNvPr id="38" name="왼쪽 중괄호 37"/>
          <p:cNvSpPr/>
          <p:nvPr/>
        </p:nvSpPr>
        <p:spPr>
          <a:xfrm rot="5400000">
            <a:off x="6651565" y="230772"/>
            <a:ext cx="228236" cy="3337334"/>
          </a:xfrm>
          <a:prstGeom prst="leftBrace">
            <a:avLst>
              <a:gd name="adj1" fmla="val 48036"/>
              <a:gd name="adj2" fmla="val 50000"/>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lang="ko-KR" altLang="en-US">
              <a:solidFill>
                <a:srgbClr val="000000"/>
              </a:solidFill>
            </a:endParaRPr>
          </a:p>
        </p:txBody>
      </p:sp>
      <p:sp>
        <p:nvSpPr>
          <p:cNvPr id="39" name="직사각형 38"/>
          <p:cNvSpPr/>
          <p:nvPr/>
        </p:nvSpPr>
        <p:spPr>
          <a:xfrm>
            <a:off x="6017644" y="1534662"/>
            <a:ext cx="1417376" cy="276999"/>
          </a:xfrm>
          <a:prstGeom prst="rect">
            <a:avLst/>
          </a:prstGeom>
        </p:spPr>
        <p:txBody>
          <a:bodyPr wrap="none">
            <a:spAutoFit/>
          </a:bodyPr>
          <a:lstStyle/>
          <a:p>
            <a:r>
              <a:rPr lang="en-US" altLang="ko-KR" dirty="0" smtClean="0">
                <a:solidFill>
                  <a:srgbClr val="FF0000"/>
                </a:solidFill>
                <a:latin typeface="LG스마트체 Bold" panose="020B0600000101010101" pitchFamily="50" charset="-127"/>
                <a:ea typeface="LG스마트체 Bold" panose="020B0600000101010101" pitchFamily="50" charset="-127"/>
              </a:rPr>
              <a:t>Detailed activity</a:t>
            </a:r>
            <a:endParaRPr lang="en-US" altLang="ko-KR" dirty="0">
              <a:solidFill>
                <a:srgbClr val="FF0000"/>
              </a:solidFill>
              <a:latin typeface="LG스마트체 Bold" panose="020B0600000101010101" pitchFamily="50" charset="-127"/>
              <a:ea typeface="LG스마트체 Bold" panose="020B0600000101010101" pitchFamily="50" charset="-127"/>
            </a:endParaRPr>
          </a:p>
        </p:txBody>
      </p:sp>
      <p:sp>
        <p:nvSpPr>
          <p:cNvPr id="40" name="왼쪽 중괄호 39"/>
          <p:cNvSpPr/>
          <p:nvPr/>
        </p:nvSpPr>
        <p:spPr>
          <a:xfrm rot="5400000">
            <a:off x="8883813" y="1335858"/>
            <a:ext cx="228236" cy="1127162"/>
          </a:xfrm>
          <a:prstGeom prst="leftBrace">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lang="ko-KR" altLang="en-US">
              <a:solidFill>
                <a:srgbClr val="000000"/>
              </a:solidFill>
            </a:endParaRPr>
          </a:p>
        </p:txBody>
      </p:sp>
      <p:sp>
        <p:nvSpPr>
          <p:cNvPr id="41" name="직사각형 40"/>
          <p:cNvSpPr/>
          <p:nvPr/>
        </p:nvSpPr>
        <p:spPr>
          <a:xfrm>
            <a:off x="8226519" y="1534662"/>
            <a:ext cx="1640194" cy="276999"/>
          </a:xfrm>
          <a:prstGeom prst="rect">
            <a:avLst/>
          </a:prstGeom>
        </p:spPr>
        <p:txBody>
          <a:bodyPr wrap="none">
            <a:spAutoFit/>
          </a:bodyPr>
          <a:lstStyle/>
          <a:p>
            <a:r>
              <a:rPr lang="en-US" altLang="ko-KR" dirty="0" smtClean="0">
                <a:solidFill>
                  <a:srgbClr val="FF0000"/>
                </a:solidFill>
                <a:latin typeface="LG스마트체 Bold" panose="020B0600000101010101" pitchFamily="50" charset="-127"/>
                <a:ea typeface="LG스마트체 Bold" panose="020B0600000101010101" pitchFamily="50" charset="-127"/>
              </a:rPr>
              <a:t>In/out work product</a:t>
            </a:r>
            <a:endParaRPr lang="en-US" altLang="ko-KR" dirty="0">
              <a:solidFill>
                <a:srgbClr val="FF0000"/>
              </a:solidFill>
              <a:latin typeface="LG스마트체 Bold" panose="020B0600000101010101" pitchFamily="50" charset="-127"/>
              <a:ea typeface="LG스마트체 Bold" panose="020B0600000101010101" pitchFamily="50" charset="-127"/>
            </a:endParaRPr>
          </a:p>
        </p:txBody>
      </p:sp>
      <p:sp>
        <p:nvSpPr>
          <p:cNvPr id="42" name="직사각형 41"/>
          <p:cNvSpPr/>
          <p:nvPr/>
        </p:nvSpPr>
        <p:spPr>
          <a:xfrm>
            <a:off x="5346612" y="6473139"/>
            <a:ext cx="1374095" cy="276999"/>
          </a:xfrm>
          <a:prstGeom prst="rect">
            <a:avLst/>
          </a:prstGeom>
        </p:spPr>
        <p:txBody>
          <a:bodyPr wrap="none">
            <a:spAutoFit/>
          </a:bodyPr>
          <a:lstStyle/>
          <a:p>
            <a:r>
              <a:rPr lang="en-US" altLang="ko-KR" dirty="0" smtClean="0">
                <a:latin typeface="LG스마트체 Bold" panose="020B0600000101010101" pitchFamily="50" charset="-127"/>
                <a:ea typeface="LG스마트체 Bold" panose="020B0600000101010101" pitchFamily="50" charset="-127"/>
              </a:rPr>
              <a:t>Detailed activity</a:t>
            </a:r>
            <a:endParaRPr lang="ko-KR" altLang="en-US" dirty="0">
              <a:latin typeface="LG스마트체 Bold" panose="020B0600000101010101" pitchFamily="50" charset="-127"/>
              <a:ea typeface="LG스마트체 Bold" panose="020B0600000101010101" pitchFamily="50" charset="-127"/>
            </a:endParaRPr>
          </a:p>
        </p:txBody>
      </p:sp>
      <p:sp>
        <p:nvSpPr>
          <p:cNvPr id="43" name="직사각형 42"/>
          <p:cNvSpPr/>
          <p:nvPr/>
        </p:nvSpPr>
        <p:spPr>
          <a:xfrm>
            <a:off x="8496162" y="6188048"/>
            <a:ext cx="1425390" cy="276999"/>
          </a:xfrm>
          <a:prstGeom prst="rect">
            <a:avLst/>
          </a:prstGeom>
        </p:spPr>
        <p:txBody>
          <a:bodyPr wrap="none">
            <a:spAutoFit/>
          </a:bodyPr>
          <a:lstStyle/>
          <a:p>
            <a:r>
              <a:rPr lang="ko-KR" altLang="en-US" smtClean="0">
                <a:solidFill>
                  <a:srgbClr val="FF0000"/>
                </a:solidFill>
                <a:latin typeface="LG스마트체 Bold" panose="020B0600000101010101" pitchFamily="50" charset="-127"/>
                <a:ea typeface="LG스마트체 Bold" panose="020B0600000101010101" pitchFamily="50" charset="-127"/>
              </a:rPr>
              <a:t>◀ </a:t>
            </a:r>
            <a:r>
              <a:rPr lang="en-US" altLang="ko-KR" dirty="0" smtClean="0">
                <a:solidFill>
                  <a:srgbClr val="FF0000"/>
                </a:solidFill>
                <a:latin typeface="LG스마트체 Bold" panose="020B0600000101010101" pitchFamily="50" charset="-127"/>
                <a:ea typeface="LG스마트체 Bold" panose="020B0600000101010101" pitchFamily="50" charset="-127"/>
              </a:rPr>
              <a:t>Tailoring guide</a:t>
            </a:r>
            <a:endParaRPr lang="en-US" altLang="ko-KR" dirty="0">
              <a:solidFill>
                <a:srgbClr val="FF0000"/>
              </a:solidFill>
              <a:latin typeface="LG스마트체 Bold" panose="020B0600000101010101" pitchFamily="50" charset="-127"/>
              <a:ea typeface="LG스마트체 Bold" panose="020B0600000101010101" pitchFamily="50" charset="-127"/>
            </a:endParaRPr>
          </a:p>
        </p:txBody>
      </p:sp>
      <p:sp>
        <p:nvSpPr>
          <p:cNvPr id="44" name="직사각형 43"/>
          <p:cNvSpPr/>
          <p:nvPr/>
        </p:nvSpPr>
        <p:spPr>
          <a:xfrm>
            <a:off x="8496162" y="5960313"/>
            <a:ext cx="1220206" cy="276999"/>
          </a:xfrm>
          <a:prstGeom prst="rect">
            <a:avLst/>
          </a:prstGeom>
        </p:spPr>
        <p:txBody>
          <a:bodyPr wrap="none">
            <a:spAutoFit/>
          </a:bodyPr>
          <a:lstStyle/>
          <a:p>
            <a:r>
              <a:rPr lang="ko-KR" altLang="en-US" smtClean="0">
                <a:solidFill>
                  <a:srgbClr val="FF0000"/>
                </a:solidFill>
                <a:latin typeface="LG스마트체 Bold" panose="020B0600000101010101" pitchFamily="50" charset="-127"/>
                <a:ea typeface="LG스마트체 Bold" panose="020B0600000101010101" pitchFamily="50" charset="-127"/>
              </a:rPr>
              <a:t>◀ </a:t>
            </a:r>
            <a:r>
              <a:rPr lang="en-US" altLang="ko-KR" dirty="0" smtClean="0">
                <a:solidFill>
                  <a:srgbClr val="FF0000"/>
                </a:solidFill>
                <a:latin typeface="LG스마트체 Bold" panose="020B0600000101010101" pitchFamily="50" charset="-127"/>
                <a:ea typeface="LG스마트체 Bold" panose="020B0600000101010101" pitchFamily="50" charset="-127"/>
              </a:rPr>
              <a:t>Exit criteria</a:t>
            </a:r>
            <a:endParaRPr lang="en-US" altLang="ko-KR" dirty="0">
              <a:solidFill>
                <a:srgbClr val="FF0000"/>
              </a:solidFill>
              <a:latin typeface="LG스마트체 Bold" panose="020B0600000101010101" pitchFamily="50" charset="-127"/>
              <a:ea typeface="LG스마트체 Bold" panose="020B0600000101010101" pitchFamily="50" charset="-127"/>
            </a:endParaRPr>
          </a:p>
        </p:txBody>
      </p:sp>
      <p:sp>
        <p:nvSpPr>
          <p:cNvPr id="45" name="직사각형 44"/>
          <p:cNvSpPr/>
          <p:nvPr/>
        </p:nvSpPr>
        <p:spPr>
          <a:xfrm>
            <a:off x="8496162" y="2085562"/>
            <a:ext cx="1330814" cy="276999"/>
          </a:xfrm>
          <a:prstGeom prst="rect">
            <a:avLst/>
          </a:prstGeom>
        </p:spPr>
        <p:txBody>
          <a:bodyPr wrap="none">
            <a:spAutoFit/>
          </a:bodyPr>
          <a:lstStyle/>
          <a:p>
            <a:r>
              <a:rPr lang="ko-KR" altLang="en-US" dirty="0" smtClean="0">
                <a:solidFill>
                  <a:srgbClr val="FF0000"/>
                </a:solidFill>
                <a:latin typeface="LG스마트체 Bold" panose="020B0600000101010101" pitchFamily="50" charset="-127"/>
                <a:ea typeface="LG스마트체 Bold" panose="020B0600000101010101" pitchFamily="50" charset="-127"/>
              </a:rPr>
              <a:t>◀ </a:t>
            </a:r>
            <a:r>
              <a:rPr lang="en-US" altLang="ko-KR" dirty="0" smtClean="0">
                <a:solidFill>
                  <a:srgbClr val="FF0000"/>
                </a:solidFill>
                <a:latin typeface="LG스마트체 Bold" panose="020B0600000101010101" pitchFamily="50" charset="-127"/>
                <a:ea typeface="LG스마트체 Bold" panose="020B0600000101010101" pitchFamily="50" charset="-127"/>
              </a:rPr>
              <a:t>Entry criteria</a:t>
            </a:r>
            <a:endParaRPr lang="en-US" altLang="ko-KR" dirty="0">
              <a:solidFill>
                <a:srgbClr val="FF0000"/>
              </a:solidFill>
              <a:latin typeface="LG스마트체 Bold" panose="020B0600000101010101" pitchFamily="50" charset="-127"/>
              <a:ea typeface="LG스마트체 Bold" panose="020B0600000101010101" pitchFamily="50" charset="-127"/>
            </a:endParaRPr>
          </a:p>
        </p:txBody>
      </p:sp>
    </p:spTree>
    <p:extLst>
      <p:ext uri="{BB962C8B-B14F-4D97-AF65-F5344CB8AC3E}">
        <p14:creationId xmlns:p14="http://schemas.microsoft.com/office/powerpoint/2010/main" val="444887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Location in guidance &amp; Template</a:t>
            </a:r>
            <a:endParaRPr lang="ko-KR" altLang="en-US">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47" name="직사각형 146"/>
          <p:cNvSpPr/>
          <p:nvPr/>
        </p:nvSpPr>
        <p:spPr>
          <a:xfrm>
            <a:off x="279974" y="764704"/>
            <a:ext cx="9375553" cy="4416594"/>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smtClean="0">
                <a:latin typeface="LG스마트체 Regular" panose="020B0600000101010101" pitchFamily="50" charset="-127"/>
                <a:ea typeface="LG스마트체 Regular" panose="020B0600000101010101" pitchFamily="50" charset="-127"/>
              </a:rPr>
              <a:t>Please refer to guidance &amp; template for CSMS preparation</a:t>
            </a:r>
          </a:p>
          <a:p>
            <a:pPr marL="171450" indent="-171450" algn="l">
              <a:spcAft>
                <a:spcPts val="600"/>
              </a:spcAft>
              <a:buFont typeface="Arial" panose="020B0604020202020204" pitchFamily="34" charset="0"/>
              <a:buChar char="•"/>
            </a:pPr>
            <a:r>
              <a:rPr lang="en-US" altLang="ko-KR" dirty="0" smtClean="0">
                <a:latin typeface="LG스마트체 Regular" panose="020B0600000101010101" pitchFamily="50" charset="-127"/>
                <a:ea typeface="LG스마트체 Regular" panose="020B0600000101010101" pitchFamily="50" charset="-127"/>
              </a:rPr>
              <a:t>Guidance &amp; template which are aligned with </a:t>
            </a:r>
            <a:r>
              <a:rPr lang="en-US" altLang="ko-KR" dirty="0" err="1" smtClean="0">
                <a:latin typeface="LG스마트체 Regular" panose="020B0600000101010101" pitchFamily="50" charset="-127"/>
                <a:ea typeface="LG스마트체 Regular" panose="020B0600000101010101" pitchFamily="50" charset="-127"/>
              </a:rPr>
              <a:t>CMBook</a:t>
            </a:r>
            <a:r>
              <a:rPr lang="en-US" altLang="ko-KR" dirty="0" smtClean="0">
                <a:latin typeface="LG스마트체 Regular" panose="020B0600000101010101" pitchFamily="50" charset="-127"/>
                <a:ea typeface="LG스마트체 Regular" panose="020B0600000101010101" pitchFamily="50" charset="-127"/>
              </a:rPr>
              <a:t>.</a:t>
            </a:r>
            <a:r>
              <a:rPr lang="en-US" altLang="ko-KR" dirty="0">
                <a:latin typeface="LG스마트체 Regular" panose="020B0600000101010101" pitchFamily="50" charset="-127"/>
                <a:ea typeface="LG스마트체 Regular" panose="020B0600000101010101" pitchFamily="50" charset="-127"/>
              </a:rPr>
              <a:t/>
            </a:r>
            <a:br>
              <a:rPr lang="en-US" altLang="ko-KR" dirty="0">
                <a:latin typeface="LG스마트체 Regular" panose="020B0600000101010101" pitchFamily="50" charset="-127"/>
                <a:ea typeface="LG스마트체 Regular" panose="020B0600000101010101" pitchFamily="50" charset="-127"/>
              </a:rPr>
            </a:br>
            <a:r>
              <a:rPr lang="en-US" altLang="ko-KR" dirty="0">
                <a:solidFill>
                  <a:srgbClr val="FF0000"/>
                </a:solidFill>
                <a:latin typeface="LG스마트체 Regular" panose="020B0600000101010101" pitchFamily="50" charset="-127"/>
                <a:ea typeface="LG스마트체 Regular" panose="020B0600000101010101" pitchFamily="50" charset="-127"/>
              </a:rPr>
              <a:t>Guidance Collab : http://collab.lge.com/main/x/fW1-Sg</a:t>
            </a:r>
            <a:br>
              <a:rPr lang="en-US" altLang="ko-KR" dirty="0">
                <a:solidFill>
                  <a:srgbClr val="FF0000"/>
                </a:solidFill>
                <a:latin typeface="LG스마트체 Regular" panose="020B0600000101010101" pitchFamily="50" charset="-127"/>
                <a:ea typeface="LG스마트체 Regular" panose="020B0600000101010101" pitchFamily="50" charset="-127"/>
              </a:rPr>
            </a:br>
            <a:r>
              <a:rPr lang="en-US" altLang="ko-KR" dirty="0">
                <a:solidFill>
                  <a:srgbClr val="FF0000"/>
                </a:solidFill>
                <a:latin typeface="LG스마트체 Regular" panose="020B0600000101010101" pitchFamily="50" charset="-127"/>
                <a:ea typeface="LG스마트체 Regular" panose="020B0600000101010101" pitchFamily="50" charset="-127"/>
              </a:rPr>
              <a:t>Template Collab : http://collab.lge.com/main/x/DaGwh</a:t>
            </a:r>
          </a:p>
          <a:p>
            <a:pPr algn="l">
              <a:spcAft>
                <a:spcPts val="600"/>
              </a:spcAft>
            </a:pPr>
            <a:r>
              <a:rPr lang="en-US" altLang="ko-KR" dirty="0" smtClean="0">
                <a:latin typeface="LG스마트체 Regular" panose="020B0600000101010101" pitchFamily="50" charset="-127"/>
                <a:ea typeface="LG스마트체 Regular" panose="020B0600000101010101" pitchFamily="50" charset="-127"/>
              </a:rPr>
              <a:t/>
            </a:r>
            <a:br>
              <a:rPr lang="en-US" altLang="ko-KR" dirty="0" smtClean="0">
                <a:latin typeface="LG스마트체 Regular" panose="020B0600000101010101" pitchFamily="50" charset="-127"/>
                <a:ea typeface="LG스마트체 Regular" panose="020B0600000101010101" pitchFamily="50" charset="-127"/>
              </a:rPr>
            </a:b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algn="l">
              <a:spcAft>
                <a:spcPts val="600"/>
              </a:spcAft>
            </a:pPr>
            <a:endParaRPr lang="en-US" altLang="ko-KR" dirty="0">
              <a:latin typeface="LG스마트체 Regular" panose="020B0600000101010101" pitchFamily="50" charset="-127"/>
              <a:ea typeface="LG스마트체 Regular" panose="020B0600000101010101" pitchFamily="50" charset="-127"/>
            </a:endParaRPr>
          </a:p>
          <a:p>
            <a:pPr algn="l">
              <a:spcAft>
                <a:spcPts val="600"/>
              </a:spcAft>
            </a:pPr>
            <a:r>
              <a:rPr lang="en-US" altLang="ko-KR" dirty="0">
                <a:latin typeface="LG스마트체 Regular" panose="020B0600000101010101" pitchFamily="50" charset="-127"/>
                <a:ea typeface="LG스마트체 Regular" panose="020B0600000101010101" pitchFamily="50" charset="-127"/>
              </a:rPr>
              <a:t/>
            </a:r>
            <a:br>
              <a:rPr lang="en-US" altLang="ko-KR" dirty="0">
                <a:latin typeface="LG스마트체 Regular" panose="020B0600000101010101" pitchFamily="50" charset="-127"/>
                <a:ea typeface="LG스마트체 Regular" panose="020B0600000101010101" pitchFamily="50" charset="-127"/>
              </a:rPr>
            </a:br>
            <a:endParaRPr lang="en-US" altLang="ko-KR" dirty="0" smtClean="0">
              <a:latin typeface="LG스마트체 Regular" panose="020B0600000101010101" pitchFamily="50" charset="-127"/>
              <a:ea typeface="LG스마트체 Regular" panose="020B0600000101010101" pitchFamily="50" charset="-127"/>
            </a:endParaRPr>
          </a:p>
        </p:txBody>
      </p:sp>
      <p:pic>
        <p:nvPicPr>
          <p:cNvPr id="2" name="그림 1"/>
          <p:cNvPicPr>
            <a:picLocks noChangeAspect="1"/>
          </p:cNvPicPr>
          <p:nvPr/>
        </p:nvPicPr>
        <p:blipFill>
          <a:blip r:embed="rId2"/>
          <a:stretch>
            <a:fillRect/>
          </a:stretch>
        </p:blipFill>
        <p:spPr>
          <a:xfrm>
            <a:off x="488504" y="1988840"/>
            <a:ext cx="8625408" cy="2608968"/>
          </a:xfrm>
          <a:prstGeom prst="rect">
            <a:avLst/>
          </a:prstGeom>
        </p:spPr>
      </p:pic>
      <p:pic>
        <p:nvPicPr>
          <p:cNvPr id="5" name="그림 4"/>
          <p:cNvPicPr>
            <a:picLocks noChangeAspect="1"/>
          </p:cNvPicPr>
          <p:nvPr/>
        </p:nvPicPr>
        <p:blipFill>
          <a:blip r:embed="rId3"/>
          <a:stretch>
            <a:fillRect/>
          </a:stretch>
        </p:blipFill>
        <p:spPr>
          <a:xfrm>
            <a:off x="560512" y="4416919"/>
            <a:ext cx="5760640" cy="2220024"/>
          </a:xfrm>
          <a:prstGeom prst="rect">
            <a:avLst/>
          </a:prstGeom>
        </p:spPr>
      </p:pic>
    </p:spTree>
    <p:extLst>
      <p:ext uri="{BB962C8B-B14F-4D97-AF65-F5344CB8AC3E}">
        <p14:creationId xmlns:p14="http://schemas.microsoft.com/office/powerpoint/2010/main" val="1244105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a:xfrm>
            <a:off x="295352" y="419071"/>
            <a:ext cx="7845038" cy="368300"/>
          </a:xfrm>
          <a:prstGeom prst="rect">
            <a:avLst/>
          </a:prstGeom>
        </p:spPr>
        <p:txBody>
          <a:bodyPr/>
          <a:lstStyle/>
          <a:p>
            <a:r>
              <a:rPr lang="en-US" altLang="ko-KR" dirty="0" smtClean="0">
                <a:latin typeface="LG스마트체 Bold" panose="020B0600000101010101" pitchFamily="50" charset="-127"/>
                <a:ea typeface="LG스마트체 Bold" panose="020B0600000101010101" pitchFamily="50" charset="-127"/>
              </a:rPr>
              <a:t>Location in assessment guide/items &amp; ISO 21434 Check list</a:t>
            </a:r>
            <a:endParaRPr lang="ko-KR" altLang="en-US">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147" name="직사각형 146"/>
          <p:cNvSpPr/>
          <p:nvPr/>
        </p:nvSpPr>
        <p:spPr>
          <a:xfrm>
            <a:off x="279974" y="764704"/>
            <a:ext cx="9375553" cy="6509474"/>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a:latin typeface="LG스마트체 Regular" panose="020B0600000101010101" pitchFamily="50" charset="-127"/>
                <a:ea typeface="LG스마트체 Regular" panose="020B0600000101010101" pitchFamily="50" charset="-127"/>
              </a:rPr>
              <a:t>A</a:t>
            </a:r>
            <a:r>
              <a:rPr lang="en-US" altLang="ko-KR" dirty="0" smtClean="0">
                <a:latin typeface="LG스마트체 Regular" panose="020B0600000101010101" pitchFamily="50" charset="-127"/>
                <a:ea typeface="LG스마트체 Regular" panose="020B0600000101010101" pitchFamily="50" charset="-127"/>
              </a:rPr>
              <a:t>ssessment </a:t>
            </a:r>
            <a:r>
              <a:rPr lang="en-US" altLang="ko-KR" dirty="0">
                <a:latin typeface="LG스마트체 Regular" panose="020B0600000101010101" pitchFamily="50" charset="-127"/>
                <a:ea typeface="LG스마트체 Regular" panose="020B0600000101010101" pitchFamily="50" charset="-127"/>
              </a:rPr>
              <a:t>guide &amp; items</a:t>
            </a:r>
            <a:br>
              <a:rPr lang="en-US" altLang="ko-KR" dirty="0">
                <a:latin typeface="LG스마트체 Regular" panose="020B0600000101010101" pitchFamily="50" charset="-127"/>
                <a:ea typeface="LG스마트체 Regular" panose="020B0600000101010101" pitchFamily="50" charset="-127"/>
              </a:rPr>
            </a:br>
            <a:r>
              <a:rPr lang="en-US" altLang="ko-KR" dirty="0">
                <a:latin typeface="LG스마트체 Regular" panose="020B0600000101010101" pitchFamily="50" charset="-127"/>
                <a:ea typeface="LG스마트체 Regular" panose="020B0600000101010101" pitchFamily="50" charset="-127"/>
                <a:hlinkClick r:id="rId2"/>
              </a:rPr>
              <a:t>http://</a:t>
            </a:r>
            <a:r>
              <a:rPr lang="en-US" altLang="ko-KR" dirty="0" smtClean="0">
                <a:latin typeface="LG스마트체 Regular" panose="020B0600000101010101" pitchFamily="50" charset="-127"/>
                <a:ea typeface="LG스마트체 Regular" panose="020B0600000101010101" pitchFamily="50" charset="-127"/>
                <a:hlinkClick r:id="rId2"/>
              </a:rPr>
              <a:t>collab.lge.com/main/x/wLNjUw</a:t>
            </a: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algn="l">
              <a:spcAft>
                <a:spcPts val="600"/>
              </a:spcAft>
            </a:pPr>
            <a:endParaRPr lang="en-US" altLang="ko-KR" dirty="0">
              <a:latin typeface="LG스마트체 Regular" panose="020B0600000101010101" pitchFamily="50" charset="-127"/>
              <a:ea typeface="LG스마트체 Regular" panose="020B0600000101010101" pitchFamily="50" charset="-127"/>
            </a:endParaRPr>
          </a:p>
          <a:p>
            <a:pPr algn="l">
              <a:spcAft>
                <a:spcPts val="600"/>
              </a:spcAft>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r>
              <a:rPr lang="en-US" altLang="ko-KR" dirty="0" smtClean="0">
                <a:latin typeface="LG스마트체 Regular" panose="020B0600000101010101" pitchFamily="50" charset="-127"/>
                <a:ea typeface="LG스마트체 Regular" panose="020B0600000101010101" pitchFamily="50" charset="-127"/>
              </a:rPr>
              <a:t>ISO 21434 Check list </a:t>
            </a:r>
            <a:r>
              <a:rPr lang="en-US" altLang="ko-KR" dirty="0">
                <a:latin typeface="LG스마트체 Regular" panose="020B0600000101010101" pitchFamily="50" charset="-127"/>
                <a:ea typeface="LG스마트체 Regular" panose="020B0600000101010101" pitchFamily="50" charset="-127"/>
              </a:rPr>
              <a:t>to understand CSMS</a:t>
            </a:r>
            <a:br>
              <a:rPr lang="en-US" altLang="ko-KR" dirty="0">
                <a:latin typeface="LG스마트체 Regular" panose="020B0600000101010101" pitchFamily="50" charset="-127"/>
                <a:ea typeface="LG스마트체 Regular" panose="020B0600000101010101" pitchFamily="50" charset="-127"/>
              </a:rPr>
            </a:br>
            <a:r>
              <a:rPr lang="en-US" altLang="ko-KR" dirty="0">
                <a:latin typeface="LG스마트체 Regular" panose="020B0600000101010101" pitchFamily="50" charset="-127"/>
                <a:ea typeface="LG스마트체 Regular" panose="020B0600000101010101" pitchFamily="50" charset="-127"/>
                <a:hlinkClick r:id="rId3"/>
              </a:rPr>
              <a:t>http://</a:t>
            </a:r>
            <a:r>
              <a:rPr lang="en-US" altLang="ko-KR" dirty="0" smtClean="0">
                <a:latin typeface="LG스마트체 Regular" panose="020B0600000101010101" pitchFamily="50" charset="-127"/>
                <a:ea typeface="LG스마트체 Regular" panose="020B0600000101010101" pitchFamily="50" charset="-127"/>
                <a:hlinkClick r:id="rId3"/>
              </a:rPr>
              <a:t>collab.lge.com/main/x/8PrWUg</a:t>
            </a:r>
            <a:r>
              <a:rPr lang="en-US" altLang="ko-KR" dirty="0" smtClean="0">
                <a:latin typeface="LG스마트체 Regular" panose="020B0600000101010101" pitchFamily="50" charset="-127"/>
                <a:ea typeface="LG스마트체 Regular" panose="020B0600000101010101" pitchFamily="50" charset="-127"/>
              </a:rPr>
              <a:t/>
            </a:r>
            <a:br>
              <a:rPr lang="en-US" altLang="ko-KR" dirty="0" smtClean="0">
                <a:latin typeface="LG스마트체 Regular" panose="020B0600000101010101" pitchFamily="50" charset="-127"/>
                <a:ea typeface="LG스마트체 Regular" panose="020B0600000101010101" pitchFamily="50" charset="-127"/>
              </a:rPr>
            </a:br>
            <a:r>
              <a:rPr lang="en-US" altLang="ko-KR" dirty="0" smtClean="0">
                <a:latin typeface="LG스마트체 Regular" panose="020B0600000101010101" pitchFamily="50" charset="-127"/>
                <a:ea typeface="LG스마트체 Regular" panose="020B0600000101010101" pitchFamily="50" charset="-127"/>
              </a:rPr>
              <a:t/>
            </a:r>
            <a:br>
              <a:rPr lang="en-US" altLang="ko-KR" dirty="0" smtClean="0">
                <a:latin typeface="LG스마트체 Regular" panose="020B0600000101010101" pitchFamily="50" charset="-127"/>
                <a:ea typeface="LG스마트체 Regular" panose="020B0600000101010101" pitchFamily="50" charset="-127"/>
              </a:rPr>
            </a:b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endParaRPr lang="en-US" altLang="ko-KR" dirty="0" smtClean="0">
              <a:latin typeface="LG스마트체 Regular" panose="020B0600000101010101" pitchFamily="50" charset="-127"/>
              <a:ea typeface="LG스마트체 Regular" panose="020B0600000101010101" pitchFamily="50" charset="-127"/>
            </a:endParaRPr>
          </a:p>
        </p:txBody>
      </p:sp>
      <p:pic>
        <p:nvPicPr>
          <p:cNvPr id="4" name="그림 3"/>
          <p:cNvPicPr>
            <a:picLocks noChangeAspect="1"/>
          </p:cNvPicPr>
          <p:nvPr/>
        </p:nvPicPr>
        <p:blipFill>
          <a:blip r:embed="rId4"/>
          <a:stretch>
            <a:fillRect/>
          </a:stretch>
        </p:blipFill>
        <p:spPr>
          <a:xfrm>
            <a:off x="488504" y="1384067"/>
            <a:ext cx="4014788" cy="1952625"/>
          </a:xfrm>
          <a:prstGeom prst="rect">
            <a:avLst/>
          </a:prstGeom>
        </p:spPr>
      </p:pic>
      <p:pic>
        <p:nvPicPr>
          <p:cNvPr id="6" name="그림 5"/>
          <p:cNvPicPr>
            <a:picLocks noChangeAspect="1"/>
          </p:cNvPicPr>
          <p:nvPr/>
        </p:nvPicPr>
        <p:blipFill>
          <a:blip r:embed="rId5"/>
          <a:stretch>
            <a:fillRect/>
          </a:stretch>
        </p:blipFill>
        <p:spPr>
          <a:xfrm>
            <a:off x="503565" y="3789040"/>
            <a:ext cx="3574182" cy="2737529"/>
          </a:xfrm>
          <a:prstGeom prst="rect">
            <a:avLst/>
          </a:prstGeom>
        </p:spPr>
      </p:pic>
    </p:spTree>
    <p:extLst>
      <p:ext uri="{BB962C8B-B14F-4D97-AF65-F5344CB8AC3E}">
        <p14:creationId xmlns:p14="http://schemas.microsoft.com/office/powerpoint/2010/main" val="2641396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a:t>
            </a:r>
            <a:r>
              <a:rPr lang="ko-KR" altLang="en-US" dirty="0" smtClean="0">
                <a:latin typeface="LG스마트체 Bold" panose="020B0600000101010101" pitchFamily="50" charset="-127"/>
                <a:ea typeface="LG스마트체 Bold" panose="020B0600000101010101" pitchFamily="50" charset="-127"/>
              </a:rPr>
              <a:t> </a:t>
            </a:r>
            <a:r>
              <a:rPr lang="en-US" altLang="ko-KR" dirty="0">
                <a:latin typeface="LG스마트체 Bold" panose="020B0600000101010101" pitchFamily="50" charset="-127"/>
                <a:ea typeface="LG스마트체 Bold" panose="020B0600000101010101" pitchFamily="50" charset="-127"/>
              </a:rPr>
              <a:t>Concept </a:t>
            </a:r>
            <a:r>
              <a:rPr lang="en-US" altLang="ko-KR" dirty="0" smtClean="0">
                <a:latin typeface="LG스마트체 Bold" panose="020B0600000101010101" pitchFamily="50" charset="-127"/>
                <a:ea typeface="LG스마트체 Bold" panose="020B0600000101010101" pitchFamily="50" charset="-127"/>
              </a:rPr>
              <a:t>Definition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rgbClr val="FFFFFF"/>
                </a:solidFill>
              </a:rPr>
              <a:t>1</a:t>
            </a:r>
            <a:endParaRPr lang="ko-KR" altLang="en-US" sz="2800" b="1" dirty="0">
              <a:solidFill>
                <a:srgbClr val="FFFFFF"/>
              </a:solidFill>
            </a:endParaRPr>
          </a:p>
        </p:txBody>
      </p:sp>
      <p:sp>
        <p:nvSpPr>
          <p:cNvPr id="8" name="직사각형 7"/>
          <p:cNvSpPr/>
          <p:nvPr/>
        </p:nvSpPr>
        <p:spPr>
          <a:xfrm>
            <a:off x="548640" y="861096"/>
            <a:ext cx="9012872" cy="1919832"/>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dirty="0">
                <a:solidFill>
                  <a:srgbClr val="000000"/>
                </a:solidFill>
                <a:latin typeface="LG스마트체 Bold" panose="020B0600000101010101" pitchFamily="50" charset="-127"/>
                <a:ea typeface="LG스마트체 Bold" panose="020B0600000101010101" pitchFamily="50" charset="-127"/>
              </a:rPr>
              <a:t>Objective</a:t>
            </a:r>
          </a:p>
          <a:p>
            <a:pPr marL="266700" algn="l">
              <a:lnSpc>
                <a:spcPts val="2000"/>
              </a:lnSpc>
              <a:spcAft>
                <a:spcPts val="0"/>
              </a:spcAft>
            </a:pPr>
            <a:r>
              <a:rPr lang="en-US" altLang="ko-KR" dirty="0">
                <a:solidFill>
                  <a:srgbClr val="000000"/>
                </a:solidFill>
                <a:latin typeface="LG스마트체 Bold" panose="020B0600000101010101" pitchFamily="50" charset="-127"/>
                <a:ea typeface="LG스마트체 Bold" panose="020B0600000101010101" pitchFamily="50" charset="-127"/>
              </a:rPr>
              <a:t>Define the item concept definition phase from the </a:t>
            </a:r>
            <a:r>
              <a:rPr lang="en-US" altLang="ko-KR" dirty="0" smtClean="0">
                <a:solidFill>
                  <a:srgbClr val="000000"/>
                </a:solidFill>
                <a:latin typeface="LG스마트체 Bold" panose="020B0600000101010101" pitchFamily="50" charset="-127"/>
                <a:ea typeface="LG스마트체 Bold" panose="020B0600000101010101" pitchFamily="50" charset="-127"/>
              </a:rPr>
              <a:t>cybersecurity point </a:t>
            </a:r>
            <a:r>
              <a:rPr lang="en-US" altLang="ko-KR" dirty="0">
                <a:solidFill>
                  <a:srgbClr val="000000"/>
                </a:solidFill>
                <a:latin typeface="LG스마트체 Bold" panose="020B0600000101010101" pitchFamily="50" charset="-127"/>
                <a:ea typeface="LG스마트체 Bold" panose="020B0600000101010101" pitchFamily="50" charset="-127"/>
              </a:rPr>
              <a:t>of view and define key activities and criteria for each step.</a:t>
            </a:r>
            <a:r>
              <a:rPr lang="ko-KR" altLang="en-US" dirty="0">
                <a:solidFill>
                  <a:srgbClr val="000000"/>
                </a:solidFill>
                <a:latin typeface="LG스마트체 Bold" panose="020B0600000101010101" pitchFamily="50" charset="-127"/>
                <a:ea typeface="LG스마트체 Bold" panose="020B0600000101010101" pitchFamily="50" charset="-127"/>
              </a:rPr>
              <a:t> </a:t>
            </a:r>
            <a:endParaRPr lang="en-US" altLang="ko-KR"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dirty="0">
                <a:solidFill>
                  <a:srgbClr val="000000"/>
                </a:solidFill>
                <a:latin typeface="LG스마트체 Bold" panose="020B0600000101010101" pitchFamily="50" charset="-127"/>
                <a:ea typeface="LG스마트체 Bold" panose="020B0600000101010101" pitchFamily="50" charset="-127"/>
              </a:rPr>
              <a:t>Scope</a:t>
            </a:r>
          </a:p>
          <a:p>
            <a:pPr marL="265113" algn="l">
              <a:lnSpc>
                <a:spcPts val="2000"/>
              </a:lnSpc>
              <a:spcAft>
                <a:spcPts val="0"/>
              </a:spcAft>
            </a:pPr>
            <a:r>
              <a:rPr lang="en-US" altLang="ko-KR" dirty="0">
                <a:solidFill>
                  <a:srgbClr val="000000"/>
                </a:solidFill>
                <a:latin typeface="LG스마트체 Bold" panose="020B0600000101010101" pitchFamily="50" charset="-127"/>
                <a:ea typeface="LG스마트체 Bold" panose="020B0600000101010101" pitchFamily="50" charset="-127"/>
              </a:rPr>
              <a:t>Developing an item that applies </a:t>
            </a:r>
            <a:r>
              <a:rPr lang="en-US" altLang="ko-KR" dirty="0" smtClean="0">
                <a:solidFill>
                  <a:srgbClr val="000000"/>
                </a:solidFill>
                <a:latin typeface="LG스마트체 Bold" panose="020B0600000101010101" pitchFamily="50" charset="-127"/>
                <a:ea typeface="LG스마트체 Bold" panose="020B0600000101010101" pitchFamily="50" charset="-127"/>
              </a:rPr>
              <a:t>cybersecurity among </a:t>
            </a:r>
            <a:r>
              <a:rPr lang="en-US" altLang="ko-KR" dirty="0">
                <a:solidFill>
                  <a:srgbClr val="000000"/>
                </a:solidFill>
                <a:latin typeface="LG스마트체 Bold" panose="020B0600000101010101" pitchFamily="50" charset="-127"/>
                <a:ea typeface="LG스마트체 Bold" panose="020B0600000101010101" pitchFamily="50" charset="-127"/>
              </a:rPr>
              <a:t>electrical and electronic system (E / E system) developed by VS company. </a:t>
            </a:r>
            <a:r>
              <a:rPr lang="en-US" altLang="ko-KR" dirty="0" smtClean="0">
                <a:solidFill>
                  <a:srgbClr val="000000"/>
                </a:solidFill>
                <a:latin typeface="LG스마트체 Bold" panose="020B0600000101010101" pitchFamily="50" charset="-127"/>
                <a:ea typeface="LG스마트체 Bold" panose="020B0600000101010101" pitchFamily="50" charset="-127"/>
              </a:rPr>
              <a:t>Cybersecurity concept </a:t>
            </a:r>
            <a:r>
              <a:rPr lang="en-US" altLang="ko-KR" dirty="0">
                <a:solidFill>
                  <a:srgbClr val="000000"/>
                </a:solidFill>
                <a:latin typeface="LG스마트체 Bold" panose="020B0600000101010101" pitchFamily="50" charset="-127"/>
                <a:ea typeface="LG스마트체 Bold" panose="020B0600000101010101" pitchFamily="50" charset="-127"/>
              </a:rPr>
              <a:t>definition is the OEM’s role, but if the OEM requests LGE to define it, LGE can define it. </a:t>
            </a:r>
          </a:p>
        </p:txBody>
      </p:sp>
      <p:graphicFrame>
        <p:nvGraphicFramePr>
          <p:cNvPr id="7" name="표 6"/>
          <p:cNvGraphicFramePr>
            <a:graphicFrameLocks noGrp="1"/>
          </p:cNvGraphicFramePr>
          <p:nvPr>
            <p:extLst>
              <p:ext uri="{D42A27DB-BD31-4B8C-83A1-F6EECF244321}">
                <p14:modId xmlns:p14="http://schemas.microsoft.com/office/powerpoint/2010/main" val="751663188"/>
              </p:ext>
            </p:extLst>
          </p:nvPr>
        </p:nvGraphicFramePr>
        <p:xfrm>
          <a:off x="652889" y="2854653"/>
          <a:ext cx="8928992" cy="3995633"/>
        </p:xfrm>
        <a:graphic>
          <a:graphicData uri="http://schemas.openxmlformats.org/drawingml/2006/table">
            <a:tbl>
              <a:tblPr firstRow="1" bandRow="1">
                <a:tableStyleId>{5C22544A-7EE6-4342-B048-85BDC9FD1C3A}</a:tableStyleId>
              </a:tblPr>
              <a:tblGrid>
                <a:gridCol w="4176464">
                  <a:extLst>
                    <a:ext uri="{9D8B030D-6E8A-4147-A177-3AD203B41FA5}">
                      <a16:colId xmlns="" xmlns:a16="http://schemas.microsoft.com/office/drawing/2014/main" val="20000"/>
                    </a:ext>
                  </a:extLst>
                </a:gridCol>
                <a:gridCol w="4114039">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242632">
                <a:tc>
                  <a:txBody>
                    <a:bodyPr/>
                    <a:lstStyle/>
                    <a:p>
                      <a:pPr latinLnBrk="1"/>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1-1.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Item Definition</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28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0"/>
                  </a:ext>
                </a:extLst>
              </a:tr>
              <a:tr h="2426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1-2.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CAL Rating</a:t>
                      </a:r>
                      <a:endParaRPr lang="ko-KR" altLang="en-US" sz="1100" b="0" kern="1200" baseline="0" dirty="0" smtClean="0">
                        <a:solidFill>
                          <a:schemeClr val="tx1"/>
                        </a:solidFill>
                        <a:latin typeface="LG스마트체 Bold" panose="020B0600000101010101" pitchFamily="50" charset="-127"/>
                        <a:ea typeface="LG스마트체 Bold" panose="020B0600000101010101" pitchFamily="50" charset="-127"/>
                        <a:cs typeface="+mn-cs"/>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29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1"/>
                  </a:ext>
                </a:extLst>
              </a:tr>
              <a:tr h="242632">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1-3. Asset &amp; Cybersecurity property Identification</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2"/>
                  </a:ext>
                </a:extLst>
              </a:tr>
              <a:tr h="242632">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1-4. Damage Scenario </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31</a:t>
                      </a:r>
                      <a:endParaRPr lang="ko-KR" altLang="en-US" sz="1100" b="0" i="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3"/>
                  </a:ext>
                </a:extLst>
              </a:tr>
              <a:tr h="242632">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1-5. Threat Scenario</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6"/>
                  </a:ext>
                </a:extLst>
              </a:tr>
              <a:tr h="242632">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1-6. Attack Path Analysis</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5"/>
                  </a:ext>
                </a:extLst>
              </a:tr>
              <a:tr h="2426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1-7. Attack Feasibility Rating</a:t>
                      </a:r>
                      <a:endParaRPr lang="ko-KR" altLang="en-US" sz="1100" b="0" kern="1200" baseline="0" dirty="0" smtClean="0">
                        <a:solidFill>
                          <a:schemeClr val="tx1"/>
                        </a:solidFill>
                        <a:latin typeface="LG스마트체 Bold" panose="020B0600000101010101" pitchFamily="50" charset="-127"/>
                        <a:ea typeface="LG스마트체 Bold" panose="020B0600000101010101" pitchFamily="50" charset="-127"/>
                        <a:cs typeface="+mn-cs"/>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7"/>
                  </a:ext>
                </a:extLst>
              </a:tr>
              <a:tr h="242632">
                <a:tc>
                  <a:txBody>
                    <a:bodyPr/>
                    <a:lstStyle/>
                    <a:p>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1-8. Impact Rating</a:t>
                      </a: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8"/>
                  </a:ext>
                </a:extLst>
              </a:tr>
              <a:tr h="242632">
                <a:tc>
                  <a:txBody>
                    <a:bodyPr/>
                    <a:lstStyle/>
                    <a:p>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1-9. Risk value determination</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9"/>
                  </a:ext>
                </a:extLst>
              </a:tr>
              <a:tr h="242632">
                <a:tc>
                  <a:txBody>
                    <a:bodyPr/>
                    <a:lstStyle/>
                    <a:p>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1-10. Risk Treatment Decision</a:t>
                      </a:r>
                      <a:endPar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37</a:t>
                      </a:r>
                      <a:endParaRPr lang="ko-KR" altLang="en-US" sz="1100" b="0" i="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0"/>
                  </a:ext>
                </a:extLst>
              </a:tr>
              <a:tr h="24263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1-11. Threat Analysis and Risk Assessment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38</a:t>
                      </a:r>
                    </a:p>
                  </a:txBody>
                  <a:tcPr>
                    <a:noFill/>
                  </a:tcPr>
                </a:tc>
                <a:extLst>
                  <a:ext uri="{0D108BD9-81ED-4DB2-BD59-A6C34878D82A}">
                    <a16:rowId xmlns="" xmlns:a16="http://schemas.microsoft.com/office/drawing/2014/main" val="10011"/>
                  </a:ext>
                </a:extLst>
              </a:tr>
              <a:tr h="1145753">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1-12. Cybersecurity Goals specification</a:t>
                      </a:r>
                    </a:p>
                    <a:p>
                      <a:pPr>
                        <a:lnSpc>
                          <a:spcPct val="150000"/>
                        </a:lnSpc>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1-13. Cybersecurity Requirements specification</a:t>
                      </a:r>
                    </a:p>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1-14. Obtaining Cybersecurity requirements</a:t>
                      </a:r>
                    </a:p>
                    <a:p>
                      <a:pPr>
                        <a:lnSpc>
                          <a:spcPct val="150000"/>
                        </a:lnSpc>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1-15</a:t>
                      </a:r>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Review Cybersecurity requirements</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lnSpc>
                          <a:spcPct val="150000"/>
                        </a:lnSpc>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39</a:t>
                      </a:r>
                    </a:p>
                    <a:p>
                      <a:pPr latinLnBrk="1">
                        <a:lnSpc>
                          <a:spcPct val="150000"/>
                        </a:lnSpc>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40</a:t>
                      </a:r>
                    </a:p>
                    <a:p>
                      <a:pPr latinLnBrk="1">
                        <a:lnSpc>
                          <a:spcPct val="150000"/>
                        </a:lnSpc>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41</a:t>
                      </a:r>
                    </a:p>
                    <a:p>
                      <a:pPr latinLnBrk="1">
                        <a:lnSpc>
                          <a:spcPct val="150000"/>
                        </a:lnSpc>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42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501575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a:latin typeface="LG스마트체 Bold" panose="020B0600000101010101" pitchFamily="50" charset="-127"/>
                <a:ea typeface="LG스마트체 Bold" panose="020B0600000101010101" pitchFamily="50" charset="-127"/>
              </a:rPr>
              <a:t>Cybersecurity</a:t>
            </a:r>
            <a:r>
              <a:rPr lang="ko-KR" altLang="en-US">
                <a:latin typeface="LG스마트체 Bold" panose="020B0600000101010101" pitchFamily="50" charset="-127"/>
                <a:ea typeface="LG스마트체 Bold" panose="020B0600000101010101" pitchFamily="50" charset="-127"/>
              </a:rPr>
              <a:t> </a:t>
            </a:r>
            <a:r>
              <a:rPr lang="en-US" altLang="ko-KR" dirty="0">
                <a:latin typeface="LG스마트체 Bold" panose="020B0600000101010101" pitchFamily="50" charset="-127"/>
                <a:ea typeface="LG스마트체 Bold" panose="020B0600000101010101" pitchFamily="50" charset="-127"/>
              </a:rPr>
              <a:t>Concept </a:t>
            </a:r>
            <a:r>
              <a:rPr lang="en-US" altLang="ko-KR" dirty="0" smtClean="0">
                <a:latin typeface="LG스마트체 Bold" panose="020B0600000101010101" pitchFamily="50" charset="-127"/>
                <a:ea typeface="LG스마트체 Bold" panose="020B0600000101010101" pitchFamily="50" charset="-127"/>
              </a:rPr>
              <a:t>Definition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23</a:t>
            </a:fld>
            <a:endParaRPr lang="en-US" altLang="ko-KR" dirty="0">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rPr>
              <a:t>1</a:t>
            </a:r>
            <a:endParaRPr lang="ko-KR" altLang="en-US" sz="2800" b="1" dirty="0">
              <a:solidFill>
                <a:schemeClr val="bg1"/>
              </a:solidFill>
            </a:endParaRPr>
          </a:p>
        </p:txBody>
      </p:sp>
      <p:sp>
        <p:nvSpPr>
          <p:cNvPr id="61" name="직사각형 60"/>
          <p:cNvSpPr/>
          <p:nvPr/>
        </p:nvSpPr>
        <p:spPr>
          <a:xfrm>
            <a:off x="548640" y="861096"/>
            <a:ext cx="9012872" cy="6956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dirty="0">
                <a:solidFill>
                  <a:schemeClr val="tx1"/>
                </a:solidFill>
                <a:latin typeface="LG스마트체 Bold" panose="020B0600000101010101" pitchFamily="50" charset="-127"/>
                <a:ea typeface="LG스마트체 Bold" panose="020B0600000101010101" pitchFamily="50" charset="-127"/>
              </a:rPr>
              <a:t>Define the necessary activities and criteria when LGE develops the functional </a:t>
            </a:r>
            <a:r>
              <a:rPr lang="en-US" altLang="ko-KR" dirty="0" smtClean="0">
                <a:solidFill>
                  <a:schemeClr val="tx1"/>
                </a:solidFill>
                <a:latin typeface="LG스마트체 Bold" panose="020B0600000101010101" pitchFamily="50" charset="-127"/>
                <a:ea typeface="LG스마트체 Bold" panose="020B0600000101010101" pitchFamily="50" charset="-127"/>
              </a:rPr>
              <a:t>cybersecurity </a:t>
            </a:r>
            <a:r>
              <a:rPr lang="en-US" altLang="ko-KR" dirty="0">
                <a:solidFill>
                  <a:schemeClr val="tx1"/>
                </a:solidFill>
                <a:latin typeface="LG스마트체 Bold" panose="020B0600000101010101" pitchFamily="50" charset="-127"/>
                <a:ea typeface="LG스마트체 Bold" panose="020B0600000101010101" pitchFamily="50" charset="-127"/>
              </a:rPr>
              <a:t>required E/E system, if the OEM doesn’t give the cybersecurity concept of  the system or LGE develops the system without OEMs.</a:t>
            </a:r>
          </a:p>
        </p:txBody>
      </p:sp>
      <p:sp>
        <p:nvSpPr>
          <p:cNvPr id="40" name="직사각형 39"/>
          <p:cNvSpPr/>
          <p:nvPr/>
        </p:nvSpPr>
        <p:spPr>
          <a:xfrm>
            <a:off x="594413" y="1769944"/>
            <a:ext cx="9001000" cy="470651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41" name="직선 연결선 40"/>
          <p:cNvCxnSpPr/>
          <p:nvPr/>
        </p:nvCxnSpPr>
        <p:spPr>
          <a:xfrm>
            <a:off x="920552" y="3933056"/>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920552" y="5517232"/>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920552" y="1795821"/>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1280592" y="1789000"/>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6200000">
            <a:off x="-1030163" y="3983465"/>
            <a:ext cx="3541392" cy="246221"/>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PA 1. Cybersecurity</a:t>
            </a:r>
            <a:r>
              <a:rPr lang="ko-KR" altLang="en-US" sz="1000" smtClean="0">
                <a:latin typeface="LG스마트체 Regular" panose="020B0600000101010101" pitchFamily="50" charset="-127"/>
                <a:ea typeface="LG스마트체 Regular" panose="020B0600000101010101" pitchFamily="50" charset="-127"/>
              </a:rPr>
              <a:t> </a:t>
            </a:r>
            <a:r>
              <a:rPr lang="en-US" altLang="ko-KR" sz="1000" dirty="0" smtClean="0">
                <a:latin typeface="LG스마트체 Regular" panose="020B0600000101010101" pitchFamily="50" charset="-127"/>
                <a:ea typeface="LG스마트체 Regular" panose="020B0600000101010101" pitchFamily="50" charset="-127"/>
              </a:rPr>
              <a:t>Concept Definition Phase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9" name="TextBox 48"/>
          <p:cNvSpPr txBox="1"/>
          <p:nvPr/>
        </p:nvSpPr>
        <p:spPr>
          <a:xfrm rot="16200000">
            <a:off x="537642" y="3259723"/>
            <a:ext cx="1152127" cy="338554"/>
          </a:xfrm>
          <a:prstGeom prst="rect">
            <a:avLst/>
          </a:prstGeom>
          <a:noFill/>
        </p:spPr>
        <p:txBody>
          <a:bodyPr wrap="square" rtlCol="0">
            <a:spAutoFit/>
          </a:bodyPr>
          <a:lstStyle/>
          <a:p>
            <a:r>
              <a:rPr lang="en-US" altLang="ko-KR" sz="800" dirty="0">
                <a:latin typeface="LG스마트체 Regular" panose="020B0600000101010101" pitchFamily="50" charset="-127"/>
                <a:ea typeface="LG스마트체 Regular" panose="020B0600000101010101" pitchFamily="50" charset="-127"/>
              </a:rPr>
              <a:t>Cybersecurity Manager</a:t>
            </a:r>
            <a:endParaRPr lang="en-US" altLang="ko-KR" sz="800" dirty="0" smtClean="0">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rot="16200000">
            <a:off x="573136" y="4640512"/>
            <a:ext cx="1033386" cy="338554"/>
          </a:xfrm>
          <a:prstGeom prst="rect">
            <a:avLst/>
          </a:prstGeom>
          <a:noFill/>
        </p:spPr>
        <p:txBody>
          <a:bodyPr wrap="square" rtlCol="0">
            <a:spAutoFit/>
          </a:bodyPr>
          <a:lstStyle/>
          <a:p>
            <a:r>
              <a:rPr lang="en-US" altLang="ko-KR" sz="800" dirty="0" smtClean="0">
                <a:latin typeface="LG스마트체 Regular" panose="020B0600000101010101" pitchFamily="50" charset="-127"/>
                <a:ea typeface="LG스마트체 Regular" panose="020B0600000101010101" pitchFamily="50" charset="-127"/>
              </a:rPr>
              <a:t>Cybersecurity </a:t>
            </a:r>
            <a:r>
              <a:rPr lang="en-US" altLang="ko-KR" sz="800" dirty="0">
                <a:latin typeface="LG스마트체 Regular" panose="020B0600000101010101" pitchFamily="50" charset="-127"/>
                <a:ea typeface="LG스마트체 Regular" panose="020B0600000101010101" pitchFamily="50" charset="-127"/>
              </a:rPr>
              <a:t>Architect</a:t>
            </a:r>
            <a:endParaRPr lang="ko-KR" altLang="en-US" sz="800" dirty="0">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rot="16200000">
            <a:off x="711886" y="5888015"/>
            <a:ext cx="792088" cy="338554"/>
          </a:xfrm>
          <a:prstGeom prst="rect">
            <a:avLst/>
          </a:prstGeom>
          <a:noFill/>
        </p:spPr>
        <p:txBody>
          <a:bodyPr wrap="square" rtlCol="0">
            <a:spAutoFit/>
          </a:bodyPr>
          <a:lstStyle/>
          <a:p>
            <a:r>
              <a:rPr lang="en-US" altLang="ko-KR" sz="800" dirty="0" smtClean="0">
                <a:latin typeface="LG스마트체 Regular" panose="020B0600000101010101" pitchFamily="50" charset="-127"/>
                <a:ea typeface="LG스마트체 Regular" panose="020B0600000101010101" pitchFamily="50" charset="-127"/>
              </a:rPr>
              <a:t>Reference  Process</a:t>
            </a:r>
            <a:endParaRPr lang="ko-KR" altLang="en-US" sz="800" dirty="0">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8008142" y="4621569"/>
            <a:ext cx="761282"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Goals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8872238" y="4617132"/>
            <a:ext cx="761282"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1-13</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1324267" y="4634709"/>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Item Definition</a:t>
            </a:r>
          </a:p>
        </p:txBody>
      </p:sp>
      <p:sp>
        <p:nvSpPr>
          <p:cNvPr id="64" name="직사각형 63"/>
          <p:cNvSpPr/>
          <p:nvPr/>
        </p:nvSpPr>
        <p:spPr>
          <a:xfrm>
            <a:off x="4049104" y="4652553"/>
            <a:ext cx="221977" cy="4356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7113560" y="4630080"/>
            <a:ext cx="761282"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1-11</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Threat Analysis and Risk assessment</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(TARA)</a:t>
            </a:r>
          </a:p>
        </p:txBody>
      </p:sp>
      <p:cxnSp>
        <p:nvCxnSpPr>
          <p:cNvPr id="66" name="직선 화살표 연결선 65"/>
          <p:cNvCxnSpPr>
            <a:stCxn id="63" idx="3"/>
            <a:endCxn id="35" idx="1"/>
          </p:cNvCxnSpPr>
          <p:nvPr/>
        </p:nvCxnSpPr>
        <p:spPr>
          <a:xfrm>
            <a:off x="2086278" y="4852533"/>
            <a:ext cx="88487" cy="778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a:stCxn id="65" idx="3"/>
            <a:endCxn id="58" idx="1"/>
          </p:cNvCxnSpPr>
          <p:nvPr/>
        </p:nvCxnSpPr>
        <p:spPr>
          <a:xfrm flipV="1">
            <a:off x="7874842" y="4839393"/>
            <a:ext cx="133300" cy="851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꺾인 연결선 67"/>
          <p:cNvCxnSpPr>
            <a:stCxn id="62" idx="3"/>
            <a:endCxn id="72" idx="0"/>
          </p:cNvCxnSpPr>
          <p:nvPr/>
        </p:nvCxnSpPr>
        <p:spPr>
          <a:xfrm flipH="1" flipV="1">
            <a:off x="7990603" y="2129256"/>
            <a:ext cx="1642917" cy="2705700"/>
          </a:xfrm>
          <a:prstGeom prst="bentConnector4">
            <a:avLst>
              <a:gd name="adj1" fmla="val -13914"/>
              <a:gd name="adj2" fmla="val 108449"/>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6537176" y="3281384"/>
            <a:ext cx="761282"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1-14</a:t>
            </a:r>
          </a:p>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7609962" y="2129256"/>
            <a:ext cx="761282"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1-15</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7634160" y="5841268"/>
            <a:ext cx="741356"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analysis</a:t>
            </a:r>
          </a:p>
        </p:txBody>
      </p:sp>
      <p:cxnSp>
        <p:nvCxnSpPr>
          <p:cNvPr id="74" name="꺾인 연결선 73"/>
          <p:cNvCxnSpPr>
            <a:stCxn id="70" idx="0"/>
            <a:endCxn id="72" idx="1"/>
          </p:cNvCxnSpPr>
          <p:nvPr/>
        </p:nvCxnSpPr>
        <p:spPr>
          <a:xfrm rot="5400000" flipH="1" flipV="1">
            <a:off x="6796737" y="2468160"/>
            <a:ext cx="934304" cy="69214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꺾인 연결선 75"/>
          <p:cNvCxnSpPr/>
          <p:nvPr/>
        </p:nvCxnSpPr>
        <p:spPr>
          <a:xfrm>
            <a:off x="8371244" y="2383084"/>
            <a:ext cx="715051" cy="348358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6537176" y="5841693"/>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8713891" y="5830665"/>
            <a:ext cx="744807"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9" name="TextBox 78"/>
          <p:cNvSpPr txBox="1"/>
          <p:nvPr/>
        </p:nvSpPr>
        <p:spPr>
          <a:xfrm rot="16200000">
            <a:off x="526136" y="2311143"/>
            <a:ext cx="1156174" cy="215444"/>
          </a:xfrm>
          <a:prstGeom prst="rect">
            <a:avLst/>
          </a:prstGeom>
          <a:noFill/>
        </p:spPr>
        <p:txBody>
          <a:bodyPr wrap="square" rtlCol="0">
            <a:spAutoFit/>
          </a:bodyPr>
          <a:lstStyle/>
          <a:p>
            <a:pPr fontAlgn="ctr"/>
            <a:r>
              <a:rPr lang="en-US" altLang="ko-KR" sz="800" dirty="0" smtClean="0">
                <a:solidFill>
                  <a:schemeClr val="tx1"/>
                </a:solidFill>
                <a:latin typeface="LG스마트체 Regular" panose="020B0600000101010101" pitchFamily="50" charset="-127"/>
                <a:ea typeface="LG스마트체 Regular" panose="020B0600000101010101" pitchFamily="50" charset="-127"/>
                <a:cs typeface="Arial"/>
              </a:rPr>
              <a:t>Developer</a:t>
            </a:r>
            <a:endParaRPr lang="en-US" altLang="ko-KR" sz="800" dirty="0">
              <a:solidFill>
                <a:schemeClr val="tx1"/>
              </a:solidFill>
              <a:latin typeface="LG스마트체 Regular" panose="020B0600000101010101" pitchFamily="50" charset="-127"/>
              <a:ea typeface="LG스마트체 Regular" panose="020B0600000101010101" pitchFamily="50" charset="-127"/>
              <a:cs typeface="Arial"/>
            </a:endParaRPr>
          </a:p>
        </p:txBody>
      </p:sp>
      <p:cxnSp>
        <p:nvCxnSpPr>
          <p:cNvPr id="80" name="직선 연결선 79"/>
          <p:cNvCxnSpPr/>
          <p:nvPr/>
        </p:nvCxnSpPr>
        <p:spPr>
          <a:xfrm>
            <a:off x="920552" y="2980597"/>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a:stCxn id="77" idx="0"/>
            <a:endCxn id="70" idx="2"/>
          </p:cNvCxnSpPr>
          <p:nvPr/>
        </p:nvCxnSpPr>
        <p:spPr>
          <a:xfrm flipH="1" flipV="1">
            <a:off x="6917817" y="3717032"/>
            <a:ext cx="11399" cy="2124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p:nvPr/>
        </p:nvCxnSpPr>
        <p:spPr>
          <a:xfrm>
            <a:off x="7990603" y="2600908"/>
            <a:ext cx="14235" cy="32763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58" idx="3"/>
            <a:endCxn id="62" idx="1"/>
          </p:cNvCxnSpPr>
          <p:nvPr/>
        </p:nvCxnSpPr>
        <p:spPr>
          <a:xfrm flipV="1">
            <a:off x="8769424" y="4834956"/>
            <a:ext cx="102814" cy="443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2174765" y="4642498"/>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1-3.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9" name="직선 화살표 연결선 38"/>
          <p:cNvCxnSpPr>
            <a:stCxn id="35" idx="3"/>
          </p:cNvCxnSpPr>
          <p:nvPr/>
        </p:nvCxnSpPr>
        <p:spPr>
          <a:xfrm flipV="1">
            <a:off x="2936776" y="4859053"/>
            <a:ext cx="145858" cy="126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3080792" y="4649536"/>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1-4.</a:t>
            </a:r>
          </a:p>
          <a:p>
            <a:r>
              <a:rPr lang="en-US" altLang="ko-KR" sz="700" dirty="0">
                <a:solidFill>
                  <a:schemeClr val="tx1"/>
                </a:solidFill>
                <a:latin typeface="LG스마트체 Regular" panose="020B0600000101010101" pitchFamily="50" charset="-127"/>
                <a:ea typeface="LG스마트체 Regular" panose="020B0600000101010101" pitchFamily="50" charset="-127"/>
              </a:rPr>
              <a:t>Damage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Scenario</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3695517" y="4009843"/>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1-5.</a:t>
            </a:r>
          </a:p>
          <a:p>
            <a:r>
              <a:rPr lang="en-US" altLang="ko-KR" sz="700" dirty="0">
                <a:solidFill>
                  <a:schemeClr val="tx1"/>
                </a:solidFill>
                <a:latin typeface="LG스마트체 Regular" panose="020B0600000101010101" pitchFamily="50" charset="-127"/>
                <a:ea typeface="LG스마트체 Regular" panose="020B0600000101010101" pitchFamily="50" charset="-127"/>
              </a:rPr>
              <a:t>Threat Scenario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4318076" y="4649536"/>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1-8.</a:t>
            </a:r>
          </a:p>
          <a:p>
            <a:r>
              <a:rPr lang="en-US" altLang="ko-KR" sz="700" dirty="0">
                <a:solidFill>
                  <a:schemeClr val="tx1"/>
                </a:solidFill>
                <a:latin typeface="LG스마트체 Regular" panose="020B0600000101010101" pitchFamily="50" charset="-127"/>
                <a:ea typeface="LG스마트체 Regular" panose="020B0600000101010101" pitchFamily="50" charset="-127"/>
              </a:rPr>
              <a:t>Impact </a:t>
            </a:r>
          </a:p>
          <a:p>
            <a:r>
              <a:rPr lang="en-US" altLang="ko-KR" sz="700" dirty="0">
                <a:solidFill>
                  <a:schemeClr val="tx1"/>
                </a:solidFill>
                <a:latin typeface="LG스마트체 Regular" panose="020B0600000101010101" pitchFamily="50" charset="-127"/>
                <a:ea typeface="LG스마트체 Regular" panose="020B0600000101010101" pitchFamily="50" charset="-127"/>
              </a:rPr>
              <a:t>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 name="꺾인 연결선 8"/>
          <p:cNvCxnSpPr>
            <a:stCxn id="43" idx="3"/>
            <a:endCxn id="48" idx="1"/>
          </p:cNvCxnSpPr>
          <p:nvPr/>
        </p:nvCxnSpPr>
        <p:spPr>
          <a:xfrm flipH="1" flipV="1">
            <a:off x="3695517" y="4227667"/>
            <a:ext cx="147286" cy="639693"/>
          </a:xfrm>
          <a:prstGeom prst="bentConnector5">
            <a:avLst>
              <a:gd name="adj1" fmla="val -155208"/>
              <a:gd name="adj2" fmla="val 50000"/>
              <a:gd name="adj3" fmla="val 25520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5415125" y="4642533"/>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1-9.</a:t>
            </a:r>
          </a:p>
          <a:p>
            <a:r>
              <a:rPr lang="en-US" altLang="ko-KR" sz="700" dirty="0">
                <a:solidFill>
                  <a:schemeClr val="tx1"/>
                </a:solidFill>
                <a:latin typeface="LG스마트체 Regular" panose="020B0600000101010101" pitchFamily="50" charset="-127"/>
                <a:ea typeface="LG스마트체 Regular" panose="020B0600000101010101" pitchFamily="50" charset="-127"/>
              </a:rPr>
              <a:t>Risk value determination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6259788" y="4630948"/>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1-10.</a:t>
            </a:r>
          </a:p>
          <a:p>
            <a:r>
              <a:rPr lang="en-US" altLang="ko-KR" sz="700" dirty="0">
                <a:solidFill>
                  <a:schemeClr val="tx1"/>
                </a:solidFill>
                <a:latin typeface="LG스마트체 Regular" panose="020B0600000101010101" pitchFamily="50" charset="-127"/>
                <a:ea typeface="LG스마트체 Regular" panose="020B0600000101010101" pitchFamily="50" charset="-127"/>
              </a:rPr>
              <a:t>Risk Treatment Decision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9" name="직선 화살표 연결선 68"/>
          <p:cNvCxnSpPr>
            <a:stCxn id="52" idx="3"/>
            <a:endCxn id="57" idx="1"/>
          </p:cNvCxnSpPr>
          <p:nvPr/>
        </p:nvCxnSpPr>
        <p:spPr>
          <a:xfrm flipV="1">
            <a:off x="6177136" y="4848772"/>
            <a:ext cx="82652" cy="1158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p:cNvCxnSpPr>
            <a:stCxn id="57" idx="3"/>
            <a:endCxn id="65" idx="1"/>
          </p:cNvCxnSpPr>
          <p:nvPr/>
        </p:nvCxnSpPr>
        <p:spPr>
          <a:xfrm flipV="1">
            <a:off x="7021799" y="4847904"/>
            <a:ext cx="91761" cy="86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4551029" y="4009843"/>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1-6.</a:t>
            </a:r>
          </a:p>
          <a:p>
            <a:r>
              <a:rPr lang="en-US" altLang="ko-KR" sz="700" dirty="0">
                <a:solidFill>
                  <a:schemeClr val="tx1"/>
                </a:solidFill>
                <a:latin typeface="LG스마트체 Regular" panose="020B0600000101010101" pitchFamily="50" charset="-127"/>
                <a:ea typeface="LG스마트체 Regular" panose="020B0600000101010101" pitchFamily="50" charset="-127"/>
              </a:rPr>
              <a:t>Attack Path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6" name="직선 화살표 연결선 85"/>
          <p:cNvCxnSpPr>
            <a:stCxn id="48" idx="3"/>
            <a:endCxn id="85" idx="1"/>
          </p:cNvCxnSpPr>
          <p:nvPr/>
        </p:nvCxnSpPr>
        <p:spPr>
          <a:xfrm>
            <a:off x="4457528" y="4227667"/>
            <a:ext cx="935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5403152" y="4005064"/>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1-7.</a:t>
            </a:r>
          </a:p>
          <a:p>
            <a:r>
              <a:rPr lang="en-US" altLang="ko-KR" sz="700" dirty="0">
                <a:solidFill>
                  <a:schemeClr val="tx1"/>
                </a:solidFill>
                <a:latin typeface="LG스마트체 Regular" panose="020B0600000101010101" pitchFamily="50" charset="-127"/>
                <a:ea typeface="LG스마트체 Regular" panose="020B0600000101010101" pitchFamily="50" charset="-127"/>
              </a:rPr>
              <a:t>Attack Feasibility 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8" name="직선 화살표 연결선 87"/>
          <p:cNvCxnSpPr>
            <a:endCxn id="87" idx="1"/>
          </p:cNvCxnSpPr>
          <p:nvPr/>
        </p:nvCxnSpPr>
        <p:spPr>
          <a:xfrm>
            <a:off x="5313040" y="4222888"/>
            <a:ext cx="8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a:stCxn id="43" idx="3"/>
            <a:endCxn id="50" idx="1"/>
          </p:cNvCxnSpPr>
          <p:nvPr/>
        </p:nvCxnSpPr>
        <p:spPr>
          <a:xfrm>
            <a:off x="3842803" y="4867360"/>
            <a:ext cx="475273"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p:cNvCxnSpPr>
            <a:stCxn id="50" idx="3"/>
            <a:endCxn id="52" idx="1"/>
          </p:cNvCxnSpPr>
          <p:nvPr/>
        </p:nvCxnSpPr>
        <p:spPr>
          <a:xfrm flipV="1">
            <a:off x="5080087" y="4860357"/>
            <a:ext cx="335038" cy="700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1" name="꺾인 연결선 90"/>
          <p:cNvCxnSpPr>
            <a:stCxn id="87" idx="3"/>
            <a:endCxn id="52" idx="0"/>
          </p:cNvCxnSpPr>
          <p:nvPr/>
        </p:nvCxnSpPr>
        <p:spPr>
          <a:xfrm flipH="1">
            <a:off x="5796131" y="4222888"/>
            <a:ext cx="369032" cy="419645"/>
          </a:xfrm>
          <a:prstGeom prst="bentConnector4">
            <a:avLst>
              <a:gd name="adj1" fmla="val -61946"/>
              <a:gd name="adj2" fmla="val 759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2180373" y="4005064"/>
            <a:ext cx="762011"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1-2</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CAL Rating</a:t>
            </a:r>
          </a:p>
        </p:txBody>
      </p:sp>
      <p:sp>
        <p:nvSpPr>
          <p:cNvPr id="93" name="직사각형 92"/>
          <p:cNvSpPr/>
          <p:nvPr/>
        </p:nvSpPr>
        <p:spPr>
          <a:xfrm>
            <a:off x="2946317" y="5771060"/>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Request for signing off on CAL 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4" name="꺾인 연결선 93"/>
          <p:cNvCxnSpPr>
            <a:stCxn id="92" idx="0"/>
            <a:endCxn id="93" idx="0"/>
          </p:cNvCxnSpPr>
          <p:nvPr/>
        </p:nvCxnSpPr>
        <p:spPr>
          <a:xfrm rot="16200000" flipH="1">
            <a:off x="2066870" y="4499573"/>
            <a:ext cx="1765996" cy="776978"/>
          </a:xfrm>
          <a:prstGeom prst="bentConnector3">
            <a:avLst>
              <a:gd name="adj1" fmla="val -330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053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Related ISO/SAE 21434 standard for cybersecurity concept definition</a:t>
            </a: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24</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1</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4" name="직사각형 13"/>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2761366" y="6290156"/>
            <a:ext cx="7448218" cy="384721"/>
          </a:xfrm>
          <a:prstGeom prst="rect">
            <a:avLst/>
          </a:prstGeom>
        </p:spPr>
        <p:txBody>
          <a:bodyPr wrap="square">
            <a:spAutoFit/>
          </a:bodyPr>
          <a:lstStyle/>
          <a:p>
            <a:pPr algn="l"/>
            <a:r>
              <a:rPr lang="en-US" altLang="ko-KR" sz="1000" dirty="0" smtClean="0">
                <a:latin typeface="LG스마트체 Bold" panose="020B0600000101010101" pitchFamily="50" charset="-127"/>
                <a:ea typeface="LG스마트체 Bold" panose="020B0600000101010101" pitchFamily="50" charset="-127"/>
              </a:rPr>
              <a:t>[Cybersecurity concept </a:t>
            </a:r>
            <a:r>
              <a:rPr lang="en-US" altLang="ko-KR" sz="1000" dirty="0">
                <a:latin typeface="LG스마트체 Bold" panose="020B0600000101010101" pitchFamily="50" charset="-127"/>
                <a:ea typeface="LG스마트체 Bold" panose="020B0600000101010101" pitchFamily="50" charset="-127"/>
              </a:rPr>
              <a:t>phase application </a:t>
            </a:r>
            <a:r>
              <a:rPr lang="en-US" altLang="ko-KR" sz="1000" dirty="0" smtClean="0">
                <a:latin typeface="LG스마트체 Bold" panose="020B0600000101010101" pitchFamily="50" charset="-127"/>
                <a:ea typeface="LG스마트체 Bold" panose="020B0600000101010101" pitchFamily="50" charset="-127"/>
              </a:rPr>
              <a:t>guide]</a:t>
            </a:r>
          </a:p>
          <a:p>
            <a:pPr algn="l"/>
            <a:r>
              <a:rPr kumimoji="0" lang="en-US" altLang="ko-KR" sz="9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LGE could skip the  PA1 phase if OEM performs it instead. However, it must be clearly stated to the CIA</a:t>
            </a:r>
            <a:endParaRPr lang="en-US" altLang="ko-KR"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3" name="모서리가 둥근 직사각형 22"/>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5" name="직사각형 24"/>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6" name="직사각형 25"/>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graphicFrame>
        <p:nvGraphicFramePr>
          <p:cNvPr id="22" name="표 21"/>
          <p:cNvGraphicFramePr>
            <a:graphicFrameLocks noGrp="1"/>
          </p:cNvGraphicFramePr>
          <p:nvPr>
            <p:extLst>
              <p:ext uri="{D42A27DB-BD31-4B8C-83A1-F6EECF244321}">
                <p14:modId xmlns:p14="http://schemas.microsoft.com/office/powerpoint/2010/main" val="1697303134"/>
              </p:ext>
            </p:extLst>
          </p:nvPr>
        </p:nvGraphicFramePr>
        <p:xfrm>
          <a:off x="128464" y="1032621"/>
          <a:ext cx="9577064" cy="5185607"/>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656184">
                  <a:extLst>
                    <a:ext uri="{9D8B030D-6E8A-4147-A177-3AD203B41FA5}">
                      <a16:colId xmlns="" xmlns:a16="http://schemas.microsoft.com/office/drawing/2014/main" val="20001"/>
                    </a:ext>
                  </a:extLst>
                </a:gridCol>
                <a:gridCol w="2664296">
                  <a:extLst>
                    <a:ext uri="{9D8B030D-6E8A-4147-A177-3AD203B41FA5}">
                      <a16:colId xmlns="" xmlns:a16="http://schemas.microsoft.com/office/drawing/2014/main" val="20002"/>
                    </a:ext>
                  </a:extLst>
                </a:gridCol>
                <a:gridCol w="936104">
                  <a:extLst>
                    <a:ext uri="{9D8B030D-6E8A-4147-A177-3AD203B41FA5}">
                      <a16:colId xmlns="" xmlns:a16="http://schemas.microsoft.com/office/drawing/2014/main" val="20003"/>
                    </a:ext>
                  </a:extLst>
                </a:gridCol>
                <a:gridCol w="1872208">
                  <a:extLst>
                    <a:ext uri="{9D8B030D-6E8A-4147-A177-3AD203B41FA5}">
                      <a16:colId xmlns="" xmlns:a16="http://schemas.microsoft.com/office/drawing/2014/main" val="20004"/>
                    </a:ext>
                  </a:extLst>
                </a:gridCol>
                <a:gridCol w="1800200">
                  <a:extLst>
                    <a:ext uri="{9D8B030D-6E8A-4147-A177-3AD203B41FA5}">
                      <a16:colId xmlns="" xmlns:a16="http://schemas.microsoft.com/office/drawing/2014/main" val="20005"/>
                    </a:ext>
                  </a:extLst>
                </a:gridCol>
              </a:tblGrid>
              <a:tr h="413551">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470660">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1-1. </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Item Definition</a:t>
                      </a:r>
                    </a:p>
                  </a:txBody>
                  <a:tcPr anchor="ctr"/>
                </a:tc>
                <a:tc>
                  <a:txBody>
                    <a:bodyPr/>
                    <a:lstStyle/>
                    <a:p>
                      <a:pPr latinLnBrk="1"/>
                      <a:r>
                        <a:rPr lang="en-US" altLang="ko-KR" sz="900" dirty="0" smtClean="0">
                          <a:latin typeface="LG스마트체 Regular" panose="020B0600000101010101" pitchFamily="50" charset="-127"/>
                          <a:ea typeface="LG스마트체 Regular" panose="020B0600000101010101" pitchFamily="50" charset="-127"/>
                        </a:rPr>
                        <a:t>Identifies the item, the operational environment and its interaction with other items.</a:t>
                      </a:r>
                    </a:p>
                  </a:txBody>
                  <a:tcPr anchor="ct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Cybersecurity Architect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Item definition </a:t>
                      </a: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88900" indent="-88900" latinLnBrk="1">
                        <a:buFont typeface="Arial" panose="020B0604020202020204" pitchFamily="34" charset="0"/>
                        <a:buChar char="•"/>
                      </a:pPr>
                      <a:r>
                        <a:rPr lang="en-US" altLang="ko-KR" sz="900" dirty="0" smtClean="0">
                          <a:latin typeface="LG스마트체 Regular" panose="020B0600000101010101" pitchFamily="50" charset="-127"/>
                          <a:ea typeface="LG스마트체 Regular" panose="020B0600000101010101" pitchFamily="50" charset="-127"/>
                        </a:rPr>
                        <a:t>ISO SAE 21434-9 :</a:t>
                      </a:r>
                      <a:r>
                        <a:rPr lang="en-US" altLang="ko-KR" sz="900" baseline="0" dirty="0" smtClean="0">
                          <a:latin typeface="LG스마트체 Regular" panose="020B0600000101010101" pitchFamily="50" charset="-127"/>
                          <a:ea typeface="LG스마트체 Regular" panose="020B0600000101010101" pitchFamily="50" charset="-127"/>
                        </a:rPr>
                        <a:t> </a:t>
                      </a:r>
                      <a:r>
                        <a:rPr lang="en-US" altLang="ko-KR" sz="900" baseline="0" dirty="0" smtClean="0">
                          <a:solidFill>
                            <a:srgbClr val="0000FF"/>
                          </a:solidFill>
                          <a:latin typeface="LG스마트체 Regular" panose="020B0600000101010101" pitchFamily="50" charset="-127"/>
                          <a:ea typeface="LG스마트체 Regular" panose="020B0600000101010101" pitchFamily="50" charset="-127"/>
                        </a:rPr>
                        <a:t>v1.0</a:t>
                      </a:r>
                      <a:endParaRPr lang="en-US" altLang="ko-KR" sz="900" dirty="0" smtClean="0">
                        <a:solidFill>
                          <a:srgbClr val="0000FF"/>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1"/>
                  </a:ext>
                </a:extLst>
              </a:tr>
              <a:tr h="57606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1-2</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CAL Rating</a:t>
                      </a:r>
                      <a:endParaRPr lang="en-US" altLang="ko-KR"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lvl="0" indent="0" algn="l" fontAlgn="auto">
                        <a:lnSpc>
                          <a:spcPts val="1400"/>
                        </a:lnSpc>
                        <a:spcBef>
                          <a:spcPts val="0"/>
                        </a:spcBef>
                        <a:spcAft>
                          <a:spcPts val="0"/>
                        </a:spcAft>
                        <a:buFont typeface="Wingdings" pitchFamily="2" charset="2"/>
                        <a:buNone/>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Review project information and share CAL rating with CSM</a:t>
                      </a:r>
                      <a:endParaRPr kumimoji="0" lang="en-US" altLang="ko-KR"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Cybersecurity Architect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CAL Rating with rationale</a:t>
                      </a:r>
                    </a:p>
                    <a:p>
                      <a:pPr marL="171450" lvl="0" indent="-171450" algn="l" fontAlgn="auto">
                        <a:spcBef>
                          <a:spcPts val="0"/>
                        </a:spcBef>
                        <a:spcAft>
                          <a:spcPts val="0"/>
                        </a:spcAft>
                        <a:buFont typeface="Arial" panose="020B0604020202020204"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Signing off CAL Rating</a:t>
                      </a:r>
                    </a:p>
                  </a:txBody>
                  <a:tcPr anchor="ctr"/>
                </a:tc>
                <a:tc>
                  <a:txBody>
                    <a:bodyPr/>
                    <a:lstStyle/>
                    <a:p>
                      <a:pPr marL="88900" indent="-88900" latinLnBrk="1">
                        <a:buFont typeface="Arial" panose="020B0604020202020204" pitchFamily="34" charset="0"/>
                        <a:buChar char="•"/>
                      </a:pPr>
                      <a:r>
                        <a:rPr lang="en-US" altLang="ko-KR" sz="900" dirty="0" smtClean="0">
                          <a:latin typeface="LG스마트체 Regular" panose="020B0600000101010101" pitchFamily="50" charset="-127"/>
                          <a:ea typeface="LG스마트체 Regular" panose="020B0600000101010101" pitchFamily="50" charset="-127"/>
                        </a:rPr>
                        <a:t>ISO SAE 21434-9 :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2"/>
                  </a:ext>
                </a:extLst>
              </a:tr>
              <a:tr h="57606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1-3</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Determines </a:t>
                      </a:r>
                      <a:r>
                        <a:rPr kumimoji="0" lang="en-US" altLang="ko-KR" sz="900" b="0" dirty="0" smtClean="0">
                          <a:latin typeface="LG스마트체 Regular" panose="020B0600000101010101" pitchFamily="50" charset="-127"/>
                          <a:ea typeface="LG스마트체 Regular" panose="020B0600000101010101" pitchFamily="50" charset="-127"/>
                        </a:rPr>
                        <a:t>the risk response by identifying the possible Threats on the vehicle.</a:t>
                      </a:r>
                      <a:r>
                        <a:rPr lang="en-US" altLang="ko-KR" sz="900" b="0" dirty="0" smtClean="0">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Cybersecurity Architect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Identified assets and cybersecurity properties</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3"/>
                  </a:ext>
                </a:extLst>
              </a:tr>
              <a:tr h="643301">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1-4</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Damage Scenario </a:t>
                      </a:r>
                      <a:endParaRPr lang="en-US" altLang="ko-KR" sz="900" kern="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r>
                        <a:rPr lang="en-US" altLang="ko-KR" sz="900" b="0" dirty="0" smtClean="0">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Cybersecurity Architect </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Damage Scenario</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5"/>
                  </a:ext>
                </a:extLst>
              </a:tr>
              <a:tr h="57606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1-5</a:t>
                      </a:r>
                    </a:p>
                    <a:p>
                      <a:pPr latinLnBrk="1"/>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Threat Scenario</a:t>
                      </a:r>
                    </a:p>
                  </a:txBody>
                  <a:tcPr anchor="ctr"/>
                </a:tc>
                <a:tc>
                  <a:txBody>
                    <a:bodyPr/>
                    <a:lstStyle/>
                    <a:p>
                      <a:pPr marL="0" lvl="0" indent="0" algn="l" fontAlgn="auto">
                        <a:lnSpc>
                          <a:spcPts val="1400"/>
                        </a:lnSpc>
                        <a:spcBef>
                          <a:spcPts val="0"/>
                        </a:spcBef>
                        <a:spcAft>
                          <a:spcPts val="0"/>
                        </a:spcAft>
                        <a:buFont typeface="Wingdings" pitchFamily="2" charset="2"/>
                        <a:buNone/>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Determines the </a:t>
                      </a:r>
                      <a:r>
                        <a:rPr kumimoji="0" lang="en-US" altLang="ko-KR" sz="900" b="0" dirty="0" smtClean="0">
                          <a:latin typeface="LG스마트체 Regular" panose="020B0600000101010101" pitchFamily="50" charset="-127"/>
                          <a:ea typeface="LG스마트체 Regular" panose="020B0600000101010101" pitchFamily="50" charset="-127"/>
                        </a:rPr>
                        <a:t>risk response by identifying the possible Threats on the vehicle.</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Cybersecurity Architect </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Threat Scenario</a:t>
                      </a:r>
                      <a:endParaRPr kumimoji="0" lang="en-US" altLang="ko-KR" sz="900" dirty="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7"/>
                  </a:ext>
                </a:extLst>
              </a:tr>
              <a:tr h="643301">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smtClean="0">
                          <a:latin typeface="LG스마트체 Regular" panose="020B0600000101010101" pitchFamily="50" charset="-127"/>
                          <a:ea typeface="LG스마트체 Regular" panose="020B0600000101010101" pitchFamily="50" charset="-127"/>
                        </a:rPr>
                        <a:t>PA 1-6</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Attack Path Analysis</a:t>
                      </a:r>
                      <a:endParaRPr lang="en-US" altLang="ko-KR" sz="900" dirty="0" smtClean="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Analyze possible attack paths </a:t>
                      </a:r>
                      <a:r>
                        <a:rPr kumimoji="0" lang="en-US" altLang="ko-KR" sz="900" b="0" dirty="0" smtClean="0">
                          <a:latin typeface="LG스마트체 Regular" panose="020B0600000101010101" pitchFamily="50" charset="-127"/>
                          <a:ea typeface="LG스마트체 Regular" panose="020B0600000101010101" pitchFamily="50" charset="-127"/>
                        </a:rPr>
                        <a:t>on the vehicle</a:t>
                      </a:r>
                      <a:endParaRPr lang="en-US" altLang="ko-KR" sz="900" b="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Cybersecurity Architect </a:t>
                      </a:r>
                      <a:endParaRPr lang="ko-KR" altLang="en-US" sz="900" b="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Identified attack paths</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6"/>
                  </a:ext>
                </a:extLst>
              </a:tr>
              <a:tr h="643301">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1-7</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0" dirty="0" smtClean="0">
                          <a:latin typeface="LG스마트체 Regular" panose="020B0600000101010101" pitchFamily="50" charset="-127"/>
                          <a:ea typeface="LG스마트체 Regular" panose="020B0600000101010101" pitchFamily="50" charset="-127"/>
                        </a:rPr>
                        <a:t>Attack Feasibility Rating</a:t>
                      </a:r>
                      <a:endParaRPr lang="ko-KR" altLang="en-US" sz="900" b="0" baseline="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latinLnBrk="1">
                        <a:buFont typeface="Arial" panose="020B0604020202020204" pitchFamily="34" charset="0"/>
                        <a:buNone/>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r>
                        <a:rPr lang="en-US" altLang="ko-KR" sz="900" b="0" dirty="0" smtClean="0">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Cybersecurity Architect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Attack Feasibility Rating</a:t>
                      </a:r>
                      <a:endParaRPr kumimoji="0" lang="en-US" altLang="ko-KR" sz="900" dirty="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2690992248"/>
                  </a:ext>
                </a:extLst>
              </a:tr>
              <a:tr h="643301">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1-8</a:t>
                      </a:r>
                    </a:p>
                    <a:p>
                      <a:r>
                        <a:rPr lang="en-US" altLang="ko-KR" sz="900" dirty="0" smtClean="0">
                          <a:latin typeface="LG스마트체 Regular" panose="020B0600000101010101" pitchFamily="50" charset="-127"/>
                          <a:ea typeface="LG스마트체 Regular" panose="020B0600000101010101" pitchFamily="50" charset="-127"/>
                        </a:rPr>
                        <a:t>Impact Rating</a:t>
                      </a:r>
                      <a:endParaRPr lang="en-US" altLang="ko-KR"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lvl="0" indent="0" algn="l" fontAlgn="auto">
                        <a:lnSpc>
                          <a:spcPts val="1400"/>
                        </a:lnSpc>
                        <a:spcBef>
                          <a:spcPts val="0"/>
                        </a:spcBef>
                        <a:spcAft>
                          <a:spcPts val="0"/>
                        </a:spcAft>
                        <a:buFont typeface="Wingdings" pitchFamily="2" charset="2"/>
                        <a:buNone/>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latin typeface="LG스마트체 Regular" panose="020B0600000101010101" pitchFamily="50" charset="-127"/>
                          <a:ea typeface="LG스마트체 Regular" panose="020B0600000101010101" pitchFamily="50" charset="-127"/>
                        </a:rPr>
                        <a:t>Cybersecurity Architect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Impact rating, including the associated impact categories of the damage scenarios</a:t>
                      </a:r>
                      <a:endParaRPr kumimoji="0" lang="en-US" altLang="ko-KR" sz="900" dirty="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354202412"/>
                  </a:ext>
                </a:extLst>
              </a:tr>
            </a:tbl>
          </a:graphicData>
        </a:graphic>
      </p:graphicFrame>
      <p:sp>
        <p:nvSpPr>
          <p:cNvPr id="28" name="모서리가 둥근 직사각형 22">
            <a:extLst>
              <a:ext uri="{FF2B5EF4-FFF2-40B4-BE49-F238E27FC236}">
                <a16:creationId xmlns:a16="http://schemas.microsoft.com/office/drawing/2014/main" xmlns="" id="{BB698DBC-4EE1-46FC-A52C-653FD0995606}"/>
              </a:ext>
            </a:extLst>
          </p:cNvPr>
          <p:cNvSpPr/>
          <p:nvPr/>
        </p:nvSpPr>
        <p:spPr>
          <a:xfrm>
            <a:off x="215451" y="1588229"/>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9" name="모서리가 둥근 직사각형 22">
            <a:extLst>
              <a:ext uri="{FF2B5EF4-FFF2-40B4-BE49-F238E27FC236}">
                <a16:creationId xmlns:a16="http://schemas.microsoft.com/office/drawing/2014/main" xmlns="" id="{E8C5DA4B-B76B-4862-A006-177DC100536B}"/>
              </a:ext>
            </a:extLst>
          </p:cNvPr>
          <p:cNvSpPr/>
          <p:nvPr/>
        </p:nvSpPr>
        <p:spPr>
          <a:xfrm>
            <a:off x="215451" y="2117848"/>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0" name="모서리가 둥근 직사각형 22">
            <a:extLst>
              <a:ext uri="{FF2B5EF4-FFF2-40B4-BE49-F238E27FC236}">
                <a16:creationId xmlns:a16="http://schemas.microsoft.com/office/drawing/2014/main" xmlns="" id="{F64D5B6F-811E-426D-9599-7FBB9DEB63C8}"/>
              </a:ext>
            </a:extLst>
          </p:cNvPr>
          <p:cNvSpPr/>
          <p:nvPr/>
        </p:nvSpPr>
        <p:spPr>
          <a:xfrm>
            <a:off x="228370" y="268320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1" name="모서리가 둥근 직사각형 22">
            <a:extLst>
              <a:ext uri="{FF2B5EF4-FFF2-40B4-BE49-F238E27FC236}">
                <a16:creationId xmlns:a16="http://schemas.microsoft.com/office/drawing/2014/main" xmlns="" id="{F40520EC-C301-4610-A1E3-B0E65A8731E3}"/>
              </a:ext>
            </a:extLst>
          </p:cNvPr>
          <p:cNvSpPr/>
          <p:nvPr/>
        </p:nvSpPr>
        <p:spPr>
          <a:xfrm>
            <a:off x="228370" y="327920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2" name="모서리가 둥근 직사각형 22">
            <a:extLst>
              <a:ext uri="{FF2B5EF4-FFF2-40B4-BE49-F238E27FC236}">
                <a16:creationId xmlns:a16="http://schemas.microsoft.com/office/drawing/2014/main" xmlns="" id="{AB012EA8-F9BE-4C07-BA62-3010F59624F6}"/>
              </a:ext>
            </a:extLst>
          </p:cNvPr>
          <p:cNvSpPr/>
          <p:nvPr/>
        </p:nvSpPr>
        <p:spPr>
          <a:xfrm>
            <a:off x="241289" y="386764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3" name="모서리가 둥근 직사각형 22">
            <a:extLst>
              <a:ext uri="{FF2B5EF4-FFF2-40B4-BE49-F238E27FC236}">
                <a16:creationId xmlns:a16="http://schemas.microsoft.com/office/drawing/2014/main" xmlns="" id="{686B8A2F-85C0-4EE8-A509-A25E054851FC}"/>
              </a:ext>
            </a:extLst>
          </p:cNvPr>
          <p:cNvSpPr/>
          <p:nvPr/>
        </p:nvSpPr>
        <p:spPr>
          <a:xfrm>
            <a:off x="241289" y="449047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4" name="모서리가 둥근 직사각형 22">
            <a:extLst>
              <a:ext uri="{FF2B5EF4-FFF2-40B4-BE49-F238E27FC236}">
                <a16:creationId xmlns:a16="http://schemas.microsoft.com/office/drawing/2014/main" xmlns="" id="{4FF8030E-86AE-409A-8AA2-3617AA8FF546}"/>
              </a:ext>
            </a:extLst>
          </p:cNvPr>
          <p:cNvSpPr/>
          <p:nvPr/>
        </p:nvSpPr>
        <p:spPr>
          <a:xfrm>
            <a:off x="241289" y="509376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5" name="모서리가 둥근 직사각형 22">
            <a:extLst>
              <a:ext uri="{FF2B5EF4-FFF2-40B4-BE49-F238E27FC236}">
                <a16:creationId xmlns:a16="http://schemas.microsoft.com/office/drawing/2014/main" xmlns="" id="{DA44F381-C71C-4650-B512-E522D2756E90}"/>
              </a:ext>
            </a:extLst>
          </p:cNvPr>
          <p:cNvSpPr/>
          <p:nvPr/>
        </p:nvSpPr>
        <p:spPr>
          <a:xfrm>
            <a:off x="241289" y="573827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4233280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Related ISO/SAE 21434 standard for cybersecurity concept definition</a:t>
            </a: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25</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1</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4" name="직사각형 13"/>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2761366" y="6290156"/>
            <a:ext cx="7448218" cy="384721"/>
          </a:xfrm>
          <a:prstGeom prst="rect">
            <a:avLst/>
          </a:prstGeom>
        </p:spPr>
        <p:txBody>
          <a:bodyPr wrap="square">
            <a:spAutoFit/>
          </a:bodyPr>
          <a:lstStyle/>
          <a:p>
            <a:pPr algn="l"/>
            <a:r>
              <a:rPr lang="en-US" altLang="ko-KR" sz="1000" dirty="0" smtClean="0">
                <a:latin typeface="LG스마트체 Bold" panose="020B0600000101010101" pitchFamily="50" charset="-127"/>
                <a:ea typeface="LG스마트체 Bold" panose="020B0600000101010101" pitchFamily="50" charset="-127"/>
              </a:rPr>
              <a:t>[Cybersecurity concept </a:t>
            </a:r>
            <a:r>
              <a:rPr lang="en-US" altLang="ko-KR" sz="1000" dirty="0">
                <a:latin typeface="LG스마트체 Bold" panose="020B0600000101010101" pitchFamily="50" charset="-127"/>
                <a:ea typeface="LG스마트체 Bold" panose="020B0600000101010101" pitchFamily="50" charset="-127"/>
              </a:rPr>
              <a:t>phase application </a:t>
            </a:r>
            <a:r>
              <a:rPr lang="en-US" altLang="ko-KR" sz="1000" dirty="0" smtClean="0">
                <a:latin typeface="LG스마트체 Bold" panose="020B0600000101010101" pitchFamily="50" charset="-127"/>
                <a:ea typeface="LG스마트체 Bold" panose="020B0600000101010101" pitchFamily="50" charset="-127"/>
              </a:rPr>
              <a:t>guide]</a:t>
            </a:r>
          </a:p>
          <a:p>
            <a:pPr algn="l"/>
            <a:r>
              <a:rPr kumimoji="0" lang="en-US" altLang="ko-KR" sz="9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LGE could skip the  PA1 phase if OEM performs it instead. However, it must be clearly stated to the CIA</a:t>
            </a:r>
            <a:endParaRPr lang="en-US" altLang="ko-KR"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3" name="모서리가 둥근 직사각형 22"/>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5" name="직사각형 24"/>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6" name="직사각형 25"/>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graphicFrame>
        <p:nvGraphicFramePr>
          <p:cNvPr id="22" name="표 21"/>
          <p:cNvGraphicFramePr>
            <a:graphicFrameLocks noGrp="1"/>
          </p:cNvGraphicFramePr>
          <p:nvPr>
            <p:extLst>
              <p:ext uri="{D42A27DB-BD31-4B8C-83A1-F6EECF244321}">
                <p14:modId xmlns:p14="http://schemas.microsoft.com/office/powerpoint/2010/main" val="2742077608"/>
              </p:ext>
            </p:extLst>
          </p:nvPr>
        </p:nvGraphicFramePr>
        <p:xfrm>
          <a:off x="128464" y="1032621"/>
          <a:ext cx="9577064" cy="4475069"/>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656184">
                  <a:extLst>
                    <a:ext uri="{9D8B030D-6E8A-4147-A177-3AD203B41FA5}">
                      <a16:colId xmlns="" xmlns:a16="http://schemas.microsoft.com/office/drawing/2014/main" val="20001"/>
                    </a:ext>
                  </a:extLst>
                </a:gridCol>
                <a:gridCol w="2664296">
                  <a:extLst>
                    <a:ext uri="{9D8B030D-6E8A-4147-A177-3AD203B41FA5}">
                      <a16:colId xmlns="" xmlns:a16="http://schemas.microsoft.com/office/drawing/2014/main" val="20002"/>
                    </a:ext>
                  </a:extLst>
                </a:gridCol>
                <a:gridCol w="936104">
                  <a:extLst>
                    <a:ext uri="{9D8B030D-6E8A-4147-A177-3AD203B41FA5}">
                      <a16:colId xmlns="" xmlns:a16="http://schemas.microsoft.com/office/drawing/2014/main" val="20003"/>
                    </a:ext>
                  </a:extLst>
                </a:gridCol>
                <a:gridCol w="1872208">
                  <a:extLst>
                    <a:ext uri="{9D8B030D-6E8A-4147-A177-3AD203B41FA5}">
                      <a16:colId xmlns="" xmlns:a16="http://schemas.microsoft.com/office/drawing/2014/main" val="20004"/>
                    </a:ext>
                  </a:extLst>
                </a:gridCol>
                <a:gridCol w="1800200">
                  <a:extLst>
                    <a:ext uri="{9D8B030D-6E8A-4147-A177-3AD203B41FA5}">
                      <a16:colId xmlns="" xmlns:a16="http://schemas.microsoft.com/office/drawing/2014/main" val="20005"/>
                    </a:ext>
                  </a:extLst>
                </a:gridCol>
              </a:tblGrid>
              <a:tr h="413551">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470660">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rPr>
                        <a:t>PA 1-9</a:t>
                      </a:r>
                    </a:p>
                    <a:p>
                      <a:r>
                        <a:rPr lang="en-US" altLang="ko-KR" sz="900" b="0" kern="0" dirty="0" smtClean="0">
                          <a:latin typeface="LG스마트체 Regular" panose="020B0600000101010101" pitchFamily="50" charset="-127"/>
                          <a:ea typeface="LG스마트체 Regular" panose="020B0600000101010101" pitchFamily="50" charset="-127"/>
                        </a:rPr>
                        <a:t>Risk value determination</a:t>
                      </a:r>
                      <a:endParaRPr lang="ko-KR" altLang="en-US" sz="900" b="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lvl="0" indent="0" algn="l" fontAlgn="auto">
                        <a:lnSpc>
                          <a:spcPts val="1400"/>
                        </a:lnSpc>
                        <a:spcBef>
                          <a:spcPts val="0"/>
                        </a:spcBef>
                        <a:spcAft>
                          <a:spcPts val="0"/>
                        </a:spcAft>
                        <a:buFont typeface="Wingdings" pitchFamily="2" charset="2"/>
                        <a:buNone/>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b="0" dirty="0" smtClean="0">
                          <a:latin typeface="LG스마트체 Regular" panose="020B0600000101010101" pitchFamily="50" charset="-127"/>
                          <a:ea typeface="LG스마트체 Regular" panose="020B0600000101010101" pitchFamily="50" charset="-127"/>
                        </a:rPr>
                        <a:t>Cybersecurity Architect</a:t>
                      </a: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Risk value</a:t>
                      </a:r>
                      <a:endPar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1"/>
                  </a:ext>
                </a:extLst>
              </a:tr>
              <a:tr h="576064">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1-10</a:t>
                      </a:r>
                    </a:p>
                    <a:p>
                      <a:r>
                        <a:rPr lang="en-US" altLang="ko-KR" sz="900" b="0" kern="0" dirty="0" smtClean="0">
                          <a:latin typeface="LG스마트체 Regular" panose="020B0600000101010101" pitchFamily="50" charset="-127"/>
                          <a:ea typeface="LG스마트체 Regular" panose="020B0600000101010101" pitchFamily="50" charset="-127"/>
                        </a:rPr>
                        <a:t>Risk Treatment Decision</a:t>
                      </a:r>
                      <a:endParaRPr lang="en-US" altLang="ko-KR" sz="900" b="0" kern="0" dirty="0">
                        <a:latin typeface="LG스마트체 Regular" panose="020B0600000101010101" pitchFamily="50" charset="-127"/>
                        <a:ea typeface="LG스마트체 Regular" panose="020B0600000101010101" pitchFamily="50" charset="-127"/>
                      </a:endParaRPr>
                    </a:p>
                  </a:txBody>
                  <a:tcPr anchor="ctr"/>
                </a:tc>
                <a:tc>
                  <a:txBody>
                    <a:bodyPr/>
                    <a:lstStyle/>
                    <a:p>
                      <a:pPr marL="0" lvl="0" indent="0" algn="l" fontAlgn="auto">
                        <a:lnSpc>
                          <a:spcPts val="1400"/>
                        </a:lnSpc>
                        <a:spcBef>
                          <a:spcPts val="0"/>
                        </a:spcBef>
                        <a:spcAft>
                          <a:spcPts val="0"/>
                        </a:spcAft>
                        <a:buFont typeface="Wingdings" pitchFamily="2" charset="2"/>
                        <a:buNone/>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endParaRPr kumimoji="0" lang="en-US" altLang="ko-KR" sz="900" b="0" dirty="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Cybersecurity Architect</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Risk treatment decision per threat scenario</a:t>
                      </a:r>
                      <a:endParaRPr kumimoji="0" lang="en-US" altLang="ko-KR" sz="900" b="0" dirty="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2"/>
                  </a:ext>
                </a:extLst>
              </a:tr>
              <a:tr h="576064">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PA 1-11.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Threat Analysis and Risk Assessment</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0" indent="0" latinLnBrk="1">
                        <a:buFont typeface="Arial" panose="020B0604020202020204" pitchFamily="34" charset="0"/>
                        <a:buNone/>
                      </a:pPr>
                      <a:r>
                        <a:rPr kumimoji="0" lang="en-US" altLang="ko-KR" sz="900" b="0" dirty="0" smtClean="0">
                          <a:latin typeface="LG스마트체 Regular" panose="020B0600000101010101" pitchFamily="50" charset="-127"/>
                          <a:ea typeface="LG스마트체 Regular" panose="020B0600000101010101" pitchFamily="50" charset="-127"/>
                        </a:rPr>
                        <a:t>Determines the risk response by identifying the possible Threats on the vehicle</a:t>
                      </a: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Cybersecurity Architect</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TATA report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21434-15: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latin typeface="LG스마트체 Regular" panose="020B0600000101010101" pitchFamily="50" charset="-127"/>
                          <a:ea typeface="LG스마트체 Regular" panose="020B0600000101010101" pitchFamily="50" charset="-127"/>
                        </a:rPr>
                        <a:t>ISO/SAE 21434-9: </a:t>
                      </a:r>
                      <a:r>
                        <a:rPr lang="en-US" altLang="ko-KR" sz="900" dirty="0" smtClean="0">
                          <a:solidFill>
                            <a:srgbClr val="0000FF"/>
                          </a:solidFill>
                          <a:latin typeface="LG스마트체 Regular" panose="020B0600000101010101" pitchFamily="50" charset="-127"/>
                          <a:ea typeface="LG스마트체 Regular" panose="020B0600000101010101" pitchFamily="50" charset="-127"/>
                        </a:rPr>
                        <a:t>v1.0</a:t>
                      </a:r>
                    </a:p>
                  </a:txBody>
                  <a:tcPr anchor="ctr"/>
                </a:tc>
                <a:extLst>
                  <a:ext uri="{0D108BD9-81ED-4DB2-BD59-A6C34878D82A}">
                    <a16:rowId xmlns="" xmlns:a16="http://schemas.microsoft.com/office/drawing/2014/main" val="10003"/>
                  </a:ext>
                </a:extLst>
              </a:tr>
              <a:tr h="643301">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1-12</a:t>
                      </a:r>
                    </a:p>
                    <a:p>
                      <a:r>
                        <a:rPr lang="en-US" altLang="ko-KR" sz="900" b="0" kern="0" dirty="0" smtClean="0">
                          <a:solidFill>
                            <a:schemeClr val="tx1"/>
                          </a:solidFill>
                          <a:latin typeface="LG스마트체 Regular" panose="020B0600000101010101" pitchFamily="50" charset="-127"/>
                          <a:ea typeface="LG스마트체 Regular" panose="020B0600000101010101" pitchFamily="50" charset="-127"/>
                        </a:rPr>
                        <a:t>Cybersecurity Goals specification</a:t>
                      </a:r>
                      <a:endParaRPr lang="en-US" altLang="ko-KR" sz="900" b="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latinLnBrk="1">
                        <a:buFont typeface="Arial" panose="020B0604020202020204" pitchFamily="34" charset="0"/>
                        <a:buNone/>
                      </a:pPr>
                      <a:r>
                        <a:rPr kumimoji="0" lang="en-US" altLang="ko-KR" sz="900" b="0" dirty="0" smtClean="0">
                          <a:latin typeface="LG스마트체 Regular" panose="020B0600000101010101" pitchFamily="50" charset="-127"/>
                          <a:ea typeface="LG스마트체 Regular" panose="020B0600000101010101" pitchFamily="50" charset="-127"/>
                        </a:rPr>
                        <a:t>Describes cybersecurity goals and cybersecurity claims according to risk assessment results</a:t>
                      </a: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Cybersecurity Architect</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Cybersecurity goals</a:t>
                      </a:r>
                    </a:p>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Cybersecurity claims</a:t>
                      </a:r>
                    </a:p>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Verification report of cybersecurity concept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b="0" dirty="0" smtClean="0">
                          <a:latin typeface="LG스마트체 Regular" panose="020B0600000101010101" pitchFamily="50" charset="-127"/>
                          <a:ea typeface="LG스마트체 Regular" panose="020B0600000101010101" pitchFamily="50" charset="-127"/>
                        </a:rPr>
                        <a:t>ISO SAE 21434-9 : </a:t>
                      </a:r>
                      <a:r>
                        <a:rPr lang="en-US" altLang="ko-KR" sz="900" b="0" dirty="0" smtClean="0">
                          <a:solidFill>
                            <a:srgbClr val="0000FF"/>
                          </a:solidFill>
                          <a:latin typeface="LG스마트체 Regular" panose="020B0600000101010101" pitchFamily="50" charset="-127"/>
                          <a:ea typeface="LG스마트체 Regular" panose="020B0600000101010101" pitchFamily="50" charset="-127"/>
                        </a:rPr>
                        <a:t>v1.0</a:t>
                      </a:r>
                      <a:endParaRPr kumimoji="0" lang="en-US" altLang="ko-KR" sz="9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5"/>
                  </a:ext>
                </a:extLst>
              </a:tr>
              <a:tr h="576064">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0" dirty="0" smtClean="0">
                          <a:latin typeface="LG스마트체 Regular" panose="020B0600000101010101" pitchFamily="50" charset="-127"/>
                          <a:ea typeface="LG스마트체 Regular" panose="020B0600000101010101" pitchFamily="50" charset="-127"/>
                        </a:rPr>
                        <a:t>PA 1-13</a:t>
                      </a:r>
                    </a:p>
                    <a:p>
                      <a:r>
                        <a:rPr lang="en-US" altLang="ko-KR" sz="900" b="0" kern="0" dirty="0" smtClean="0">
                          <a:latin typeface="LG스마트체 Regular" panose="020B0600000101010101" pitchFamily="50" charset="-127"/>
                          <a:ea typeface="LG스마트체 Regular" panose="020B0600000101010101" pitchFamily="50" charset="-127"/>
                        </a:rPr>
                        <a:t>Cybersecurity Requirements specification</a:t>
                      </a:r>
                      <a:endParaRPr lang="en-US" altLang="ko-KR"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0" indent="0" latinLnBrk="1">
                        <a:buFont typeface="Arial" panose="020B0604020202020204" pitchFamily="34" charset="0"/>
                        <a:buNone/>
                      </a:pPr>
                      <a:r>
                        <a:rPr kumimoji="0" lang="en-US" altLang="ko-KR" sz="900" b="0" dirty="0" smtClean="0">
                          <a:latin typeface="LG스마트체 Regular" panose="020B0600000101010101" pitchFamily="50" charset="-127"/>
                          <a:ea typeface="LG스마트체 Regular" panose="020B0600000101010101" pitchFamily="50" charset="-127"/>
                        </a:rPr>
                        <a:t>Specifies cybersecurity requirements and allocate them to the item and/or the operational environment</a:t>
                      </a:r>
                      <a:r>
                        <a:rPr lang="en-US" altLang="ko-KR" sz="900" b="0" dirty="0" smtClean="0">
                          <a:solidFill>
                            <a:srgbClr val="FF0000"/>
                          </a:solidFill>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Developer</a:t>
                      </a: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Cybersecurity concept</a:t>
                      </a:r>
                    </a:p>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Verification report of cybersecurity concept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b="0" dirty="0" smtClean="0">
                          <a:latin typeface="LG스마트체 Regular" panose="020B0600000101010101" pitchFamily="50" charset="-127"/>
                          <a:ea typeface="LG스마트체 Regular" panose="020B0600000101010101" pitchFamily="50" charset="-127"/>
                        </a:rPr>
                        <a:t>ISO SAE 21434-9 : </a:t>
                      </a:r>
                      <a:r>
                        <a:rPr lang="en-US" altLang="ko-KR" sz="900" b="0" dirty="0" smtClean="0">
                          <a:solidFill>
                            <a:srgbClr val="0000FF"/>
                          </a:solidFill>
                          <a:latin typeface="LG스마트체 Regular" panose="020B0600000101010101" pitchFamily="50" charset="-127"/>
                          <a:ea typeface="LG스마트체 Regular" panose="020B0600000101010101" pitchFamily="50" charset="-127"/>
                        </a:rPr>
                        <a:t>v1.0</a:t>
                      </a:r>
                      <a:endParaRPr kumimoji="0" lang="en-US" altLang="ko-KR" sz="9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3238740433"/>
                  </a:ext>
                </a:extLst>
              </a:tr>
              <a:tr h="576064">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1-14</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Obtaining Cybersecurity requirements </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dirty="0" smtClean="0">
                          <a:latin typeface="LG스마트체 Regular" panose="020B0600000101010101" pitchFamily="50" charset="-127"/>
                          <a:ea typeface="LG스마트체 Regular" panose="020B0600000101010101" pitchFamily="50" charset="-127"/>
                        </a:rPr>
                        <a:t>Obtains cybersecurity requirements </a:t>
                      </a: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rPr>
                        <a:t>from the customer </a:t>
                      </a:r>
                      <a:r>
                        <a:rPr kumimoji="0" lang="en-US" altLang="ko-KR" sz="900" b="0" dirty="0" smtClean="0">
                          <a:latin typeface="LG스마트체 Regular" panose="020B0600000101010101" pitchFamily="50" charset="-127"/>
                          <a:ea typeface="LG스마트체 Regular" panose="020B0600000101010101" pitchFamily="50" charset="-127"/>
                        </a:rPr>
                        <a:t>in accordance with the development schedule.</a:t>
                      </a:r>
                      <a:endParaRPr kumimoji="0" lang="en-US" altLang="ko-KR" sz="900" b="0" dirty="0" smtClean="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Cybersecurity Manager</a:t>
                      </a: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Cybersecurity goal</a:t>
                      </a:r>
                    </a:p>
                    <a:p>
                      <a:pPr marL="171450" lvl="0" indent="-171450" algn="l" fontAlgn="auto">
                        <a:spcBef>
                          <a:spcPts val="0"/>
                        </a:spcBef>
                        <a:spcAft>
                          <a:spcPts val="0"/>
                        </a:spcAft>
                        <a:buFont typeface="Arial" panose="020B0604020202020204" pitchFamily="34" charset="0"/>
                        <a:buChar char="•"/>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Cybersecurity requirements</a:t>
                      </a:r>
                      <a:r>
                        <a:rPr kumimoji="0" lang="ko-KR" altLang="en-US" sz="900" b="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(CSR)</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b="0" dirty="0" smtClean="0">
                          <a:latin typeface="LG스마트체 Regular" panose="020B0600000101010101" pitchFamily="50" charset="-127"/>
                          <a:ea typeface="LG스마트체 Regular" panose="020B0600000101010101" pitchFamily="50" charset="-127"/>
                        </a:rPr>
                        <a:t>ISO SAE 21434-9 : </a:t>
                      </a:r>
                      <a:r>
                        <a:rPr lang="en-US" altLang="ko-KR" sz="900" b="0" dirty="0" smtClean="0">
                          <a:solidFill>
                            <a:srgbClr val="0000FF"/>
                          </a:solidFill>
                          <a:latin typeface="LG스마트체 Regular" panose="020B0600000101010101" pitchFamily="50" charset="-127"/>
                          <a:ea typeface="LG스마트체 Regular" panose="020B0600000101010101" pitchFamily="50" charset="-127"/>
                        </a:rPr>
                        <a:t>v1.0</a:t>
                      </a:r>
                      <a:endParaRPr kumimoji="0" lang="en-US" altLang="ko-KR" sz="9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7"/>
                  </a:ext>
                </a:extLst>
              </a:tr>
              <a:tr h="643301">
                <a:tc>
                  <a:txBody>
                    <a:bodyPr/>
                    <a:lstStyle/>
                    <a:p>
                      <a:pPr algn="ctr"/>
                      <a:endParaRPr lang="ko-KR" altLang="en-US" sz="900" b="0" dirty="0">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1-15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Review Cybersecurity requirements</a:t>
                      </a:r>
                      <a:endParaRPr lang="ko-KR" altLang="en-US"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dirty="0" smtClean="0">
                          <a:latin typeface="LG스마트체 Regular" panose="020B0600000101010101" pitchFamily="50" charset="-127"/>
                          <a:ea typeface="LG스마트체 Regular" panose="020B0600000101010101" pitchFamily="50" charset="-127"/>
                        </a:rPr>
                        <a:t>reviews the feasibility of obtaining Cybersecurity requirements from customers.</a:t>
                      </a:r>
                      <a:endParaRPr kumimoji="0" lang="en-US" altLang="ko-KR" sz="900" b="0" dirty="0" smtClean="0">
                        <a:solidFill>
                          <a:srgbClr val="0000FF"/>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latin typeface="LG스마트체 Regular" panose="020B0600000101010101" pitchFamily="50" charset="-127"/>
                          <a:ea typeface="LG스마트체 Regular" panose="020B0600000101010101" pitchFamily="50" charset="-127"/>
                        </a:rPr>
                        <a:t>Cybersecurity Manager</a:t>
                      </a:r>
                    </a:p>
                  </a:txBody>
                  <a:tcPr anchor="ct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Feasibility report for Cybersecurity requirements </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b="0" dirty="0" smtClean="0">
                          <a:latin typeface="LG스마트체 Regular" panose="020B0600000101010101" pitchFamily="50" charset="-127"/>
                          <a:ea typeface="LG스마트체 Regular" panose="020B0600000101010101" pitchFamily="50" charset="-127"/>
                        </a:rPr>
                        <a:t>ISO SAE 21434-9 : </a:t>
                      </a:r>
                      <a:r>
                        <a:rPr lang="en-US" altLang="ko-KR" sz="900" b="0" dirty="0" smtClean="0">
                          <a:solidFill>
                            <a:srgbClr val="0000FF"/>
                          </a:solidFill>
                          <a:latin typeface="LG스마트체 Regular" panose="020B0600000101010101" pitchFamily="50" charset="-127"/>
                          <a:ea typeface="LG스마트체 Regular" panose="020B0600000101010101" pitchFamily="50" charset="-127"/>
                        </a:rPr>
                        <a:t>v1.0</a:t>
                      </a:r>
                      <a:endParaRPr kumimoji="0" lang="en-US" altLang="ko-KR" sz="900" b="0" i="0" u="none" strike="noStrike" kern="1200" cap="none" spc="0" normalizeH="0" baseline="0" noProof="0" dirty="0" smtClean="0">
                        <a:ln>
                          <a:noFill/>
                        </a:ln>
                        <a:solidFill>
                          <a:srgbClr val="0000FF"/>
                        </a:solidFill>
                        <a:effectLst/>
                        <a:uLnTx/>
                        <a:uFillTx/>
                        <a:latin typeface="LG스마트체 Regular" panose="020B0600000101010101" pitchFamily="50" charset="-127"/>
                        <a:ea typeface="LG스마트체 Regular" panose="020B0600000101010101" pitchFamily="50" charset="-127"/>
                        <a:cs typeface="+mn-cs"/>
                      </a:endParaRPr>
                    </a:p>
                  </a:txBody>
                  <a:tcPr anchor="ctr"/>
                </a:tc>
                <a:extLst>
                  <a:ext uri="{0D108BD9-81ED-4DB2-BD59-A6C34878D82A}">
                    <a16:rowId xmlns="" xmlns:a16="http://schemas.microsoft.com/office/drawing/2014/main" val="10006"/>
                  </a:ext>
                </a:extLst>
              </a:tr>
            </a:tbl>
          </a:graphicData>
        </a:graphic>
      </p:graphicFrame>
      <p:sp>
        <p:nvSpPr>
          <p:cNvPr id="20" name="모서리가 둥근 직사각형 22">
            <a:extLst>
              <a:ext uri="{FF2B5EF4-FFF2-40B4-BE49-F238E27FC236}">
                <a16:creationId xmlns:a16="http://schemas.microsoft.com/office/drawing/2014/main" xmlns="" id="{D11F6A25-57D1-4CCE-9C04-A8E00044B6C9}"/>
              </a:ext>
            </a:extLst>
          </p:cNvPr>
          <p:cNvSpPr/>
          <p:nvPr/>
        </p:nvSpPr>
        <p:spPr>
          <a:xfrm>
            <a:off x="230722" y="391733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2">
            <a:extLst>
              <a:ext uri="{FF2B5EF4-FFF2-40B4-BE49-F238E27FC236}">
                <a16:creationId xmlns:a16="http://schemas.microsoft.com/office/drawing/2014/main" xmlns="" id="{1BA0D931-ACC7-4513-994F-762CBB0C1FB7}"/>
              </a:ext>
            </a:extLst>
          </p:cNvPr>
          <p:cNvSpPr/>
          <p:nvPr/>
        </p:nvSpPr>
        <p:spPr>
          <a:xfrm>
            <a:off x="230722" y="443246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7" name="모서리가 둥근 직사각형 22">
            <a:extLst>
              <a:ext uri="{FF2B5EF4-FFF2-40B4-BE49-F238E27FC236}">
                <a16:creationId xmlns:a16="http://schemas.microsoft.com/office/drawing/2014/main" xmlns="" id="{658EF595-AF97-412E-9131-E4931F008299}"/>
              </a:ext>
            </a:extLst>
          </p:cNvPr>
          <p:cNvSpPr/>
          <p:nvPr/>
        </p:nvSpPr>
        <p:spPr>
          <a:xfrm>
            <a:off x="230722" y="503583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8" name="모서리가 둥근 직사각형 22">
            <a:extLst>
              <a:ext uri="{FF2B5EF4-FFF2-40B4-BE49-F238E27FC236}">
                <a16:creationId xmlns:a16="http://schemas.microsoft.com/office/drawing/2014/main" xmlns="" id="{9594E403-484E-400E-B41B-592F8453B4DB}"/>
              </a:ext>
            </a:extLst>
          </p:cNvPr>
          <p:cNvSpPr/>
          <p:nvPr/>
        </p:nvSpPr>
        <p:spPr>
          <a:xfrm>
            <a:off x="230722" y="214545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9" name="모서리가 둥근 직사각형 22">
            <a:extLst>
              <a:ext uri="{FF2B5EF4-FFF2-40B4-BE49-F238E27FC236}">
                <a16:creationId xmlns:a16="http://schemas.microsoft.com/office/drawing/2014/main" xmlns="" id="{04E8CE1A-7FA9-40C8-B3A4-F32076B5C083}"/>
              </a:ext>
            </a:extLst>
          </p:cNvPr>
          <p:cNvSpPr/>
          <p:nvPr/>
        </p:nvSpPr>
        <p:spPr>
          <a:xfrm>
            <a:off x="230722" y="3263951"/>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0" name="모서리가 둥근 직사각형 22">
            <a:extLst>
              <a:ext uri="{FF2B5EF4-FFF2-40B4-BE49-F238E27FC236}">
                <a16:creationId xmlns:a16="http://schemas.microsoft.com/office/drawing/2014/main" xmlns="" id="{95EC309D-63D5-49DE-BDE2-C838364DBC29}"/>
              </a:ext>
            </a:extLst>
          </p:cNvPr>
          <p:cNvSpPr/>
          <p:nvPr/>
        </p:nvSpPr>
        <p:spPr>
          <a:xfrm>
            <a:off x="230722" y="157210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1" name="모서리가 둥근 직사각형 22">
            <a:extLst>
              <a:ext uri="{FF2B5EF4-FFF2-40B4-BE49-F238E27FC236}">
                <a16:creationId xmlns:a16="http://schemas.microsoft.com/office/drawing/2014/main" xmlns="" id="{8DD7B007-7A93-4A70-8BCB-381BF9020B7C}"/>
              </a:ext>
            </a:extLst>
          </p:cNvPr>
          <p:cNvSpPr/>
          <p:nvPr/>
        </p:nvSpPr>
        <p:spPr>
          <a:xfrm>
            <a:off x="230722" y="2690598"/>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970610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Cybersecurity Concept </a:t>
            </a:r>
            <a:r>
              <a:rPr lang="en-US" altLang="ko-KR" sz="1800" dirty="0" smtClean="0">
                <a:latin typeface="LG스마트체 Regular" panose="020B0600000101010101" pitchFamily="50" charset="-127"/>
                <a:ea typeface="LG스마트체 Regular" panose="020B0600000101010101" pitchFamily="50" charset="-127"/>
              </a:rPr>
              <a:t>Definition Phase Role &amp; Responsibility</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26</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1</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4" name="직사각형 13"/>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5" name="직사각형 14"/>
          <p:cNvSpPr/>
          <p:nvPr/>
        </p:nvSpPr>
        <p:spPr>
          <a:xfrm>
            <a:off x="-135295" y="6582544"/>
            <a:ext cx="9767728" cy="230832"/>
          </a:xfrm>
          <a:prstGeom prst="rect">
            <a:avLst/>
          </a:prstGeom>
        </p:spPr>
        <p:txBody>
          <a:bodyPr wrap="square">
            <a:spAutoFit/>
          </a:bodyPr>
          <a:lstStyle/>
          <a:p>
            <a:pPr marL="177800" lvl="1" algn="l"/>
            <a:r>
              <a:rPr lang="en-US" altLang="ko-KR" sz="900" dirty="0" smtClean="0">
                <a:solidFill>
                  <a:schemeClr val="tx1"/>
                </a:solidFill>
                <a:latin typeface="LG스마트체 Regular" panose="020B0600000101010101" pitchFamily="50" charset="-127"/>
                <a:ea typeface="LG스마트체 Regular" panose="020B0600000101010101" pitchFamily="50" charset="-127"/>
              </a:rPr>
              <a:t>R </a:t>
            </a:r>
            <a:r>
              <a:rPr lang="en-US" altLang="ko-KR" sz="900" dirty="0">
                <a:solidFill>
                  <a:schemeClr val="tx1"/>
                </a:solidFill>
                <a:latin typeface="LG스마트체 Regular" panose="020B0600000101010101" pitchFamily="50" charset="-127"/>
                <a:ea typeface="LG스마트체 Regular" panose="020B0600000101010101" pitchFamily="50" charset="-127"/>
              </a:rPr>
              <a:t>: Responsibility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A : Approval, S </a:t>
            </a:r>
            <a:r>
              <a:rPr lang="en-US" altLang="ko-KR" sz="900" dirty="0">
                <a:solidFill>
                  <a:schemeClr val="tx1"/>
                </a:solidFill>
                <a:latin typeface="LG스마트체 Regular" panose="020B0600000101010101" pitchFamily="50" charset="-127"/>
                <a:ea typeface="LG스마트체 Regular" panose="020B0600000101010101" pitchFamily="50" charset="-127"/>
              </a:rPr>
              <a:t>: Support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I </a:t>
            </a:r>
            <a:r>
              <a:rPr lang="en-US" altLang="ko-KR" sz="90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Informed</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2396473046"/>
              </p:ext>
            </p:extLst>
          </p:nvPr>
        </p:nvGraphicFramePr>
        <p:xfrm>
          <a:off x="80534" y="1024529"/>
          <a:ext cx="9697001" cy="3753957"/>
        </p:xfrm>
        <a:graphic>
          <a:graphicData uri="http://schemas.openxmlformats.org/drawingml/2006/table">
            <a:tbl>
              <a:tblPr firstRow="1" bandRow="1">
                <a:tableStyleId>{5940675A-B579-460E-94D1-54222C63F5DA}</a:tableStyleId>
              </a:tblPr>
              <a:tblGrid>
                <a:gridCol w="2954941">
                  <a:extLst>
                    <a:ext uri="{9D8B030D-6E8A-4147-A177-3AD203B41FA5}">
                      <a16:colId xmlns="" xmlns:a16="http://schemas.microsoft.com/office/drawing/2014/main" val="20000"/>
                    </a:ext>
                  </a:extLst>
                </a:gridCol>
                <a:gridCol w="2847456">
                  <a:extLst>
                    <a:ext uri="{9D8B030D-6E8A-4147-A177-3AD203B41FA5}">
                      <a16:colId xmlns="" xmlns:a16="http://schemas.microsoft.com/office/drawing/2014/main" val="20001"/>
                    </a:ext>
                  </a:extLst>
                </a:gridCol>
                <a:gridCol w="973651">
                  <a:extLst>
                    <a:ext uri="{9D8B030D-6E8A-4147-A177-3AD203B41FA5}">
                      <a16:colId xmlns="" xmlns:a16="http://schemas.microsoft.com/office/drawing/2014/main" val="20002"/>
                    </a:ext>
                  </a:extLst>
                </a:gridCol>
                <a:gridCol w="973651">
                  <a:extLst>
                    <a:ext uri="{9D8B030D-6E8A-4147-A177-3AD203B41FA5}">
                      <a16:colId xmlns="" xmlns:a16="http://schemas.microsoft.com/office/drawing/2014/main" val="20003"/>
                    </a:ext>
                  </a:extLst>
                </a:gridCol>
                <a:gridCol w="973651">
                  <a:extLst>
                    <a:ext uri="{9D8B030D-6E8A-4147-A177-3AD203B41FA5}">
                      <a16:colId xmlns="" xmlns:a16="http://schemas.microsoft.com/office/drawing/2014/main" val="20004"/>
                    </a:ext>
                  </a:extLst>
                </a:gridCol>
                <a:gridCol w="973651">
                  <a:extLst>
                    <a:ext uri="{9D8B030D-6E8A-4147-A177-3AD203B41FA5}">
                      <a16:colId xmlns="" xmlns:a16="http://schemas.microsoft.com/office/drawing/2014/main" val="20005"/>
                    </a:ext>
                  </a:extLst>
                </a:gridCol>
              </a:tblGrid>
              <a:tr h="532263">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CSM</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CSA</a:t>
                      </a:r>
                      <a:endParaRPr lang="en-US" altLang="ko-KR"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solidFill>
                            <a:schemeClr val="tx1"/>
                          </a:solidFill>
                          <a:latin typeface="LG스마트체 Regular" panose="020B0600000101010101" pitchFamily="50" charset="-127"/>
                          <a:ea typeface="LG스마트체 Regular" panose="020B0600000101010101" pitchFamily="50" charset="-127"/>
                        </a:rPr>
                        <a:t>DEV</a:t>
                      </a:r>
                      <a:endParaRPr lang="en-US" altLang="ko-KR"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solidFill>
                            <a:schemeClr val="tx1"/>
                          </a:solidFill>
                          <a:latin typeface="LG스마트체 Regular" panose="020B0600000101010101" pitchFamily="50" charset="-127"/>
                          <a:ea typeface="LG스마트체 Regular" panose="020B0600000101010101" pitchFamily="50" charset="-127"/>
                        </a:rPr>
                        <a:t>SW PL</a:t>
                      </a:r>
                      <a:endParaRPr lang="en-US" altLang="ko-KR"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536949">
                <a:tc>
                  <a:txBody>
                    <a:bodyPr/>
                    <a:lstStyle/>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1-1. </a:t>
                      </a:r>
                    </a:p>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Item Definition</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Item definition </a:t>
                      </a:r>
                      <a:endPar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1"/>
                  </a:ext>
                </a:extLst>
              </a:tr>
              <a:tr h="536949">
                <a:tc>
                  <a:txBody>
                    <a:bodyPr/>
                    <a:lstStyle/>
                    <a:p>
                      <a:r>
                        <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rPr>
                        <a:t>PA 1-2</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CAL Rating</a:t>
                      </a:r>
                      <a:endParaRPr lang="en-US" altLang="ko-KR" sz="800" b="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CAL Rating with rationale</a:t>
                      </a:r>
                    </a:p>
                    <a:p>
                      <a:pPr marL="171450" lvl="0" indent="-171450" algn="l" fontAlgn="auto">
                        <a:spcBef>
                          <a:spcPts val="0"/>
                        </a:spcBef>
                        <a:spcAft>
                          <a:spcPts val="0"/>
                        </a:spcAft>
                        <a:buFont typeface="Arial" panose="020B0604020202020204" pitchFamily="34" charset="0"/>
                        <a:buChar char="•"/>
                        <a:defRPr/>
                      </a:pPr>
                      <a:r>
                        <a:rPr kumimoji="0" lang="en-US" altLang="ko-KR" sz="900" b="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Signing off CAL Rating</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2"/>
                  </a:ext>
                </a:extLst>
              </a:tr>
              <a:tr h="536949">
                <a:tc>
                  <a:txBody>
                    <a:bodyPr/>
                    <a:lstStyle/>
                    <a:p>
                      <a:pPr marL="0" algn="l" defTabSz="914400" rtl="0" eaLnBrk="1" latinLnBrk="1" hangingPunct="1"/>
                      <a:r>
                        <a:rPr lang="en-US" altLang="ko-KR" sz="900" b="0" kern="1200" dirty="0" smtClean="0">
                          <a:solidFill>
                            <a:schemeClr val="tx1"/>
                          </a:solidFill>
                          <a:latin typeface="LG스마트체 Regular" panose="020B0600000101010101" pitchFamily="50" charset="-127"/>
                          <a:ea typeface="LG스마트체 Regular" panose="020B0600000101010101" pitchFamily="50" charset="-127"/>
                          <a:cs typeface="+mn-cs"/>
                        </a:rPr>
                        <a:t>PA 1-3</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900" b="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Identified assets and cybersecurity properties</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3"/>
                  </a:ext>
                </a:extLst>
              </a:tr>
              <a:tr h="536949">
                <a:tc>
                  <a:txBody>
                    <a:bodyPr/>
                    <a:lstStyle/>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1-4</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Damage Scenario </a:t>
                      </a:r>
                      <a:endParaRPr lang="en-US" altLang="ko-KR" sz="900" b="0" kern="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Damage Scenario</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4"/>
                  </a:ext>
                </a:extLst>
              </a:tr>
              <a:tr h="536949">
                <a:tc>
                  <a:txBody>
                    <a:bodyPr/>
                    <a:lstStyle/>
                    <a:p>
                      <a:r>
                        <a:rPr lang="en-US" altLang="ko-KR" sz="900" b="0" dirty="0" smtClean="0">
                          <a:solidFill>
                            <a:schemeClr val="tx1"/>
                          </a:solidFill>
                          <a:latin typeface="LG스마트체 Regular" panose="020B0600000101010101" pitchFamily="50" charset="-127"/>
                          <a:ea typeface="LG스마트체 Regular" panose="020B0600000101010101" pitchFamily="50" charset="-127"/>
                        </a:rPr>
                        <a:t>PA 1-5</a:t>
                      </a:r>
                    </a:p>
                    <a:p>
                      <a:pPr latinLnBrk="1"/>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Threat Scenario</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Threat Scenario</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5"/>
                  </a:ext>
                </a:extLst>
              </a:tr>
              <a:tr h="536949">
                <a:tc>
                  <a:txBody>
                    <a:bodyPr/>
                    <a:lstStyle/>
                    <a:p>
                      <a:r>
                        <a:rPr lang="en-US" altLang="ko-KR" sz="900" b="0" dirty="0" smtClean="0">
                          <a:latin typeface="LG스마트체 Regular" panose="020B0600000101010101" pitchFamily="50" charset="-127"/>
                          <a:ea typeface="LG스마트체 Regular" panose="020B0600000101010101" pitchFamily="50" charset="-127"/>
                        </a:rPr>
                        <a:t>PA 1-6</a:t>
                      </a:r>
                    </a:p>
                    <a:p>
                      <a:r>
                        <a:rPr lang="en-US" altLang="ko-KR" sz="900" b="0" baseline="0" dirty="0" smtClean="0">
                          <a:solidFill>
                            <a:schemeClr val="tx1"/>
                          </a:solidFill>
                          <a:latin typeface="LG스마트체 Regular" panose="020B0600000101010101" pitchFamily="50" charset="-127"/>
                          <a:ea typeface="LG스마트체 Regular" panose="020B0600000101010101" pitchFamily="50" charset="-127"/>
                        </a:rPr>
                        <a:t>Attack Path Analysis</a:t>
                      </a:r>
                      <a:endParaRPr lang="en-US" altLang="ko-KR" sz="900" b="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dirty="0" smtClean="0">
                          <a:latin typeface="LG스마트체 Regular" panose="020B0600000101010101" pitchFamily="50" charset="-127"/>
                          <a:ea typeface="LG스마트체 Regular" panose="020B0600000101010101" pitchFamily="50" charset="-127"/>
                          <a:cs typeface="Times New Roman" pitchFamily="18" charset="0"/>
                        </a:rPr>
                        <a:t>Identified attack paths</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420506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latin typeface="LG스마트체 Regular" panose="020B0600000101010101" pitchFamily="50" charset="-127"/>
                <a:ea typeface="LG스마트체 Regular" panose="020B0600000101010101" pitchFamily="50" charset="-127"/>
              </a:rPr>
              <a:t>Cybersecurity Concept </a:t>
            </a:r>
            <a:r>
              <a:rPr lang="en-US" altLang="ko-KR" sz="1800" dirty="0" smtClean="0">
                <a:latin typeface="LG스마트체 Regular" panose="020B0600000101010101" pitchFamily="50" charset="-127"/>
                <a:ea typeface="LG스마트체 Regular" panose="020B0600000101010101" pitchFamily="50" charset="-127"/>
              </a:rPr>
              <a:t>Definition Phase Role &amp; Responsibility</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27</a:t>
            </a:fld>
            <a:endParaRPr lang="en-US" altLang="ko-KR" dirty="0">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1</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4" name="직사각형 13"/>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5" name="직사각형 14"/>
          <p:cNvSpPr/>
          <p:nvPr/>
        </p:nvSpPr>
        <p:spPr>
          <a:xfrm>
            <a:off x="-135295" y="6582544"/>
            <a:ext cx="9767728" cy="230832"/>
          </a:xfrm>
          <a:prstGeom prst="rect">
            <a:avLst/>
          </a:prstGeom>
        </p:spPr>
        <p:txBody>
          <a:bodyPr wrap="square">
            <a:spAutoFit/>
          </a:bodyPr>
          <a:lstStyle/>
          <a:p>
            <a:pPr marL="177800" lvl="1" algn="l"/>
            <a:r>
              <a:rPr lang="en-US" altLang="ko-KR" sz="900" dirty="0" smtClean="0">
                <a:solidFill>
                  <a:schemeClr val="tx1"/>
                </a:solidFill>
                <a:latin typeface="LG스마트체 Regular" panose="020B0600000101010101" pitchFamily="50" charset="-127"/>
                <a:ea typeface="LG스마트체 Regular" panose="020B0600000101010101" pitchFamily="50" charset="-127"/>
              </a:rPr>
              <a:t>R </a:t>
            </a:r>
            <a:r>
              <a:rPr lang="en-US" altLang="ko-KR" sz="900" dirty="0">
                <a:solidFill>
                  <a:schemeClr val="tx1"/>
                </a:solidFill>
                <a:latin typeface="LG스마트체 Regular" panose="020B0600000101010101" pitchFamily="50" charset="-127"/>
                <a:ea typeface="LG스마트체 Regular" panose="020B0600000101010101" pitchFamily="50" charset="-127"/>
              </a:rPr>
              <a:t>: Responsibility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A : Approval, S </a:t>
            </a:r>
            <a:r>
              <a:rPr lang="en-US" altLang="ko-KR" sz="900" dirty="0">
                <a:solidFill>
                  <a:schemeClr val="tx1"/>
                </a:solidFill>
                <a:latin typeface="LG스마트체 Regular" panose="020B0600000101010101" pitchFamily="50" charset="-127"/>
                <a:ea typeface="LG스마트체 Regular" panose="020B0600000101010101" pitchFamily="50" charset="-127"/>
              </a:rPr>
              <a:t>: Support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I </a:t>
            </a:r>
            <a:r>
              <a:rPr lang="en-US" altLang="ko-KR" sz="90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Informed</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2458600489"/>
              </p:ext>
            </p:extLst>
          </p:nvPr>
        </p:nvGraphicFramePr>
        <p:xfrm>
          <a:off x="80534" y="1024529"/>
          <a:ext cx="9697001" cy="5364804"/>
        </p:xfrm>
        <a:graphic>
          <a:graphicData uri="http://schemas.openxmlformats.org/drawingml/2006/table">
            <a:tbl>
              <a:tblPr firstRow="1" bandRow="1">
                <a:tableStyleId>{5940675A-B579-460E-94D1-54222C63F5DA}</a:tableStyleId>
              </a:tblPr>
              <a:tblGrid>
                <a:gridCol w="2954941">
                  <a:extLst>
                    <a:ext uri="{9D8B030D-6E8A-4147-A177-3AD203B41FA5}">
                      <a16:colId xmlns="" xmlns:a16="http://schemas.microsoft.com/office/drawing/2014/main" val="20000"/>
                    </a:ext>
                  </a:extLst>
                </a:gridCol>
                <a:gridCol w="2847456">
                  <a:extLst>
                    <a:ext uri="{9D8B030D-6E8A-4147-A177-3AD203B41FA5}">
                      <a16:colId xmlns="" xmlns:a16="http://schemas.microsoft.com/office/drawing/2014/main" val="20001"/>
                    </a:ext>
                  </a:extLst>
                </a:gridCol>
                <a:gridCol w="973651">
                  <a:extLst>
                    <a:ext uri="{9D8B030D-6E8A-4147-A177-3AD203B41FA5}">
                      <a16:colId xmlns="" xmlns:a16="http://schemas.microsoft.com/office/drawing/2014/main" val="20002"/>
                    </a:ext>
                  </a:extLst>
                </a:gridCol>
                <a:gridCol w="973651">
                  <a:extLst>
                    <a:ext uri="{9D8B030D-6E8A-4147-A177-3AD203B41FA5}">
                      <a16:colId xmlns="" xmlns:a16="http://schemas.microsoft.com/office/drawing/2014/main" val="20003"/>
                    </a:ext>
                  </a:extLst>
                </a:gridCol>
                <a:gridCol w="973651">
                  <a:extLst>
                    <a:ext uri="{9D8B030D-6E8A-4147-A177-3AD203B41FA5}">
                      <a16:colId xmlns="" xmlns:a16="http://schemas.microsoft.com/office/drawing/2014/main" val="20004"/>
                    </a:ext>
                  </a:extLst>
                </a:gridCol>
                <a:gridCol w="973651">
                  <a:extLst>
                    <a:ext uri="{9D8B030D-6E8A-4147-A177-3AD203B41FA5}">
                      <a16:colId xmlns="" xmlns:a16="http://schemas.microsoft.com/office/drawing/2014/main" val="20005"/>
                    </a:ext>
                  </a:extLst>
                </a:gridCol>
              </a:tblGrid>
              <a:tr h="532263">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CSM</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CSA</a:t>
                      </a:r>
                      <a:endParaRPr lang="en-US" altLang="ko-KR"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smtClean="0">
                          <a:solidFill>
                            <a:schemeClr val="tx1"/>
                          </a:solidFill>
                          <a:latin typeface="LG스마트체 Regular" panose="020B0600000101010101" pitchFamily="50" charset="-127"/>
                          <a:ea typeface="LG스마트체 Regular" panose="020B0600000101010101" pitchFamily="50" charset="-127"/>
                        </a:rPr>
                        <a:t>DEV</a:t>
                      </a:r>
                      <a:endParaRPr lang="en-US" altLang="ko-KR"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50" dirty="0" smtClean="0">
                          <a:solidFill>
                            <a:schemeClr val="tx1"/>
                          </a:solidFill>
                          <a:latin typeface="LG스마트체 Regular" panose="020B0600000101010101" pitchFamily="50" charset="-127"/>
                          <a:ea typeface="LG스마트체 Regular" panose="020B0600000101010101" pitchFamily="50" charset="-127"/>
                        </a:rPr>
                        <a:t>SW PL</a:t>
                      </a:r>
                    </a:p>
                  </a:txBody>
                  <a:tcPr anchor="ctr">
                    <a:solidFill>
                      <a:schemeClr val="bg1">
                        <a:lumMod val="85000"/>
                      </a:schemeClr>
                    </a:solidFill>
                  </a:tcPr>
                </a:tc>
                <a:extLst>
                  <a:ext uri="{0D108BD9-81ED-4DB2-BD59-A6C34878D82A}">
                    <a16:rowId xmlns="" xmlns:a16="http://schemas.microsoft.com/office/drawing/2014/main" val="10000"/>
                  </a:ext>
                </a:extLst>
              </a:tr>
              <a:tr h="536949">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1-7</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0" dirty="0" smtClean="0">
                          <a:latin typeface="LG스마트체 Regular" panose="020B0600000101010101" pitchFamily="50" charset="-127"/>
                          <a:ea typeface="LG스마트체 Regular" panose="020B0600000101010101" pitchFamily="50" charset="-127"/>
                        </a:rPr>
                        <a:t>Attack Feasibility Rating</a:t>
                      </a:r>
                      <a:endParaRPr lang="ko-KR" altLang="en-US" sz="900" b="0" baseline="0" dirty="0" smtClean="0">
                        <a:solidFill>
                          <a:schemeClr val="tx1"/>
                        </a:solidFill>
                        <a:latin typeface="LG스마트체 Bold" panose="020B0600000101010101" pitchFamily="50" charset="-127"/>
                        <a:ea typeface="LG스마트체 Bold"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Attack Feasibility Rating</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1"/>
                  </a:ext>
                </a:extLst>
              </a:tr>
              <a:tr h="536949">
                <a:tc>
                  <a:txBody>
                    <a:bodyPr/>
                    <a:lstStyle/>
                    <a:p>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1-8</a:t>
                      </a:r>
                    </a:p>
                    <a:p>
                      <a:r>
                        <a:rPr lang="en-US" altLang="ko-KR" sz="900" dirty="0" smtClean="0">
                          <a:latin typeface="LG스마트체 Regular" panose="020B0600000101010101" pitchFamily="50" charset="-127"/>
                          <a:ea typeface="LG스마트체 Regular" panose="020B0600000101010101" pitchFamily="50" charset="-127"/>
                        </a:rPr>
                        <a:t>Impact Rating</a:t>
                      </a:r>
                      <a:endParaRPr lang="en-US" altLang="ko-KR"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Impact rating, including the associated impact categories of the damage scenarios</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226618460"/>
                  </a:ext>
                </a:extLst>
              </a:tr>
              <a:tr h="536949">
                <a:tc>
                  <a:txBody>
                    <a:bodyPr/>
                    <a:lstStyle/>
                    <a:p>
                      <a:pPr marL="0" algn="l" defTabSz="914400" rtl="0" eaLnBrk="1" latinLnBrk="1" hangingPunct="1"/>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1-9</a:t>
                      </a:r>
                    </a:p>
                    <a:p>
                      <a:r>
                        <a:rPr lang="en-US" altLang="ko-KR" sz="900" kern="0" dirty="0" smtClean="0">
                          <a:latin typeface="LG스마트체 Regular" panose="020B0600000101010101" pitchFamily="50" charset="-127"/>
                          <a:ea typeface="LG스마트체 Regular" panose="020B0600000101010101" pitchFamily="50" charset="-127"/>
                        </a:rPr>
                        <a:t>Risk value determination</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Risk value</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smtClean="0">
                        <a:solidFill>
                          <a:schemeClr val="tx1"/>
                        </a:solidFill>
                        <a:latin typeface="LG스마트체 Regular" panose="020B0600000101010101" pitchFamily="50" charset="-127"/>
                        <a:ea typeface="LG스마트체 Regular" panose="020B0600000101010101" pitchFamily="50" charset="-127"/>
                      </a:endParaRPr>
                    </a:p>
                    <a:p>
                      <a:pPr algn="ctr" latinLnBrk="1"/>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152448557"/>
                  </a:ext>
                </a:extLst>
              </a:tr>
              <a:tr h="536949">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1-10</a:t>
                      </a:r>
                    </a:p>
                    <a:p>
                      <a:r>
                        <a:rPr lang="en-US" altLang="ko-KR" sz="900" kern="0" dirty="0" smtClean="0">
                          <a:latin typeface="LG스마트체 Regular" panose="020B0600000101010101" pitchFamily="50" charset="-127"/>
                          <a:ea typeface="LG스마트체 Regular" panose="020B0600000101010101" pitchFamily="50" charset="-127"/>
                        </a:rPr>
                        <a:t>Risk Treatment Decision</a:t>
                      </a:r>
                      <a:endParaRPr lang="en-US" altLang="ko-KR" sz="900" kern="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Risk treatment decision per threat scenario</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546819205"/>
                  </a:ext>
                </a:extLst>
              </a:tr>
              <a:tr h="53694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LG스마트체 Regular" panose="020B0600000101010101" pitchFamily="50" charset="-127"/>
                          <a:ea typeface="LG스마트체 Regular" panose="020B0600000101010101" pitchFamily="50" charset="-127"/>
                        </a:rPr>
                        <a:t>PA 1-11.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LG스마트체 Regular" panose="020B0600000101010101" pitchFamily="50" charset="-127"/>
                          <a:ea typeface="LG스마트체 Regular" panose="020B0600000101010101" pitchFamily="50" charset="-127"/>
                        </a:rPr>
                        <a:t>Threat Analysis and Risk Assessment</a:t>
                      </a:r>
                      <a:endParaRPr lang="ko-KR" altLang="en-US" sz="90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TARA report</a:t>
                      </a:r>
                      <a:endPar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955194516"/>
                  </a:ext>
                </a:extLst>
              </a:tr>
              <a:tr h="536949">
                <a:tc>
                  <a:txBody>
                    <a:bodyPr/>
                    <a:lstStyle/>
                    <a:p>
                      <a:pPr marL="0" algn="l" defTabSz="914400" rtl="0" eaLnBrk="1" latinLnBrk="1" hangingPunct="1"/>
                      <a:r>
                        <a:rPr lang="en-US" altLang="ko-KR" sz="900" b="1" kern="1200" dirty="0" smtClean="0">
                          <a:solidFill>
                            <a:schemeClr val="tx1"/>
                          </a:solidFill>
                          <a:latin typeface="LG스마트체 Regular" panose="020B0600000101010101" pitchFamily="50" charset="-127"/>
                          <a:ea typeface="LG스마트체 Regular" panose="020B0600000101010101" pitchFamily="50" charset="-127"/>
                          <a:cs typeface="+mn-cs"/>
                        </a:rPr>
                        <a:t>PA 1-12</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Goals specification</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93663" lvl="0"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Cybersecurity goals</a:t>
                      </a:r>
                    </a:p>
                    <a:p>
                      <a:pPr marL="93663" lvl="0"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Cybersecurity claims</a:t>
                      </a:r>
                    </a:p>
                    <a:p>
                      <a:pPr marL="93663"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Verification report of cybersecurity concept</a:t>
                      </a:r>
                      <a:endParaRPr kumimoji="0" lang="en-US" altLang="ko-KR" sz="900" dirty="0">
                        <a:latin typeface="LG스마트체 Regular" panose="020B0600000101010101" pitchFamily="50" charset="-127"/>
                        <a:ea typeface="LG스마트체 Regular" panose="020B0600000101010101" pitchFamily="50" charset="-127"/>
                        <a:cs typeface="Times New Roman" pitchFamily="18" charset="0"/>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3"/>
                  </a:ext>
                </a:extLst>
              </a:tr>
              <a:tr h="536949">
                <a:tc>
                  <a:txBody>
                    <a:bodyPr/>
                    <a:lstStyle/>
                    <a:p>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PA 1-13</a:t>
                      </a:r>
                    </a:p>
                    <a:p>
                      <a:r>
                        <a:rPr lang="en-US" altLang="ko-KR" sz="900" kern="0" dirty="0" smtClean="0">
                          <a:latin typeface="LG스마트체 Regular" panose="020B0600000101010101" pitchFamily="50" charset="-127"/>
                          <a:ea typeface="LG스마트체 Regular" panose="020B0600000101010101" pitchFamily="50" charset="-127"/>
                        </a:rPr>
                        <a:t>Cybersecurity Requirements specification</a:t>
                      </a:r>
                      <a:endParaRPr lang="en-US" altLang="ko-KR" sz="900" kern="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concept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Verification report of cybersecurity concept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4"/>
                  </a:ext>
                </a:extLst>
              </a:tr>
              <a:tr h="53694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baseline="0" dirty="0" smtClean="0">
                          <a:solidFill>
                            <a:schemeClr val="tx1"/>
                          </a:solidFill>
                          <a:latin typeface="LG스마트체2.0 Regular" panose="020B0600000101010101" pitchFamily="50" charset="-127"/>
                          <a:ea typeface="LG스마트체2.0 Regular" panose="020B0600000101010101" pitchFamily="50" charset="-127"/>
                        </a:rPr>
                        <a:t>PA 1-14.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900" b="0" baseline="0" dirty="0" smtClean="0">
                          <a:solidFill>
                            <a:schemeClr val="tx1"/>
                          </a:solidFill>
                          <a:latin typeface="LG스마트체2.0 Regular" panose="020B0600000101010101" pitchFamily="50" charset="-127"/>
                          <a:ea typeface="LG스마트체2.0 Regular" panose="020B0600000101010101" pitchFamily="50" charset="-127"/>
                        </a:rPr>
                        <a:t>Obtaining Cybersecurity requirements</a:t>
                      </a:r>
                    </a:p>
                  </a:txBody>
                  <a:tcPr anchor="ctr"/>
                </a:tc>
                <a:tc>
                  <a:txBody>
                    <a:bodyPr/>
                    <a:lstStyle/>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Cybersecurity goal</a:t>
                      </a:r>
                    </a:p>
                    <a:p>
                      <a:pPr marL="171450" lvl="0" indent="-171450" algn="l" fontAlgn="auto">
                        <a:spcBef>
                          <a:spcPts val="0"/>
                        </a:spcBef>
                        <a:spcAft>
                          <a:spcPts val="0"/>
                        </a:spcAft>
                        <a:buFont typeface="Arial" panose="020B0604020202020204" pitchFamily="34" charset="0"/>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Cybersecurity requirements</a:t>
                      </a:r>
                      <a:r>
                        <a:rPr kumimoji="0" lang="ko-KR" altLang="en-US" sz="9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(CSR)</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effectLst/>
                        <a:latin typeface="LG스마트체 Regular" panose="020B0600000101010101" pitchFamily="50" charset="-127"/>
                        <a:ea typeface="LG스마트체 Regular" panose="020B0600000101010101" pitchFamily="50" charset="-127"/>
                      </a:endParaRPr>
                    </a:p>
                  </a:txBody>
                  <a:tcPr anchor="ctr">
                    <a:solidFill>
                      <a:schemeClr val="bg1"/>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10005"/>
                  </a:ext>
                </a:extLst>
              </a:tr>
              <a:tr h="536949">
                <a:tc>
                  <a:txBody>
                    <a:bodyPr/>
                    <a:lstStyle/>
                    <a:p>
                      <a:r>
                        <a:rPr lang="en-US" altLang="ko-KR" sz="900" b="1" dirty="0" smtClean="0">
                          <a:latin typeface="LG스마트체 Regular" panose="020B0600000101010101" pitchFamily="50" charset="-127"/>
                          <a:ea typeface="LG스마트체 Regular" panose="020B0600000101010101" pitchFamily="50" charset="-127"/>
                        </a:rPr>
                        <a:t>PA 1-15</a:t>
                      </a:r>
                    </a:p>
                    <a:p>
                      <a:r>
                        <a:rPr lang="en-US" altLang="ko-KR" sz="900" dirty="0" smtClean="0">
                          <a:latin typeface="LG스마트체 Regular" panose="020B0600000101010101" pitchFamily="50" charset="-127"/>
                          <a:ea typeface="LG스마트체 Regular" panose="020B0600000101010101" pitchFamily="50" charset="-127"/>
                        </a:rPr>
                        <a:t>Review Cybersecurity requirements</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Feasibility report for Cybersecurity requirements </a:t>
                      </a:r>
                      <a:endPar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solidFill>
                  </a:tcP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 xmlns:a16="http://schemas.microsoft.com/office/drawing/2014/main" val="3045715438"/>
                  </a:ext>
                </a:extLst>
              </a:tr>
            </a:tbl>
          </a:graphicData>
        </a:graphic>
      </p:graphicFrame>
    </p:spTree>
    <p:extLst>
      <p:ext uri="{BB962C8B-B14F-4D97-AF65-F5344CB8AC3E}">
        <p14:creationId xmlns:p14="http://schemas.microsoft.com/office/powerpoint/2010/main" val="236115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 Item definition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1" name="직사각형 90"/>
          <p:cNvSpPr/>
          <p:nvPr/>
        </p:nvSpPr>
        <p:spPr>
          <a:xfrm>
            <a:off x="965181" y="6393767"/>
            <a:ext cx="8632427" cy="246221"/>
          </a:xfrm>
          <a:prstGeom prst="rect">
            <a:avLst/>
          </a:prstGeom>
        </p:spPr>
        <p:txBody>
          <a:bodyPr wrap="square">
            <a:spAutoFit/>
          </a:bodyPr>
          <a:lstStyle/>
          <a:p>
            <a:pPr algn="l"/>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This is OEM’s responsibility, so only performed when OEM requests or the item is developed without OEM.</a:t>
            </a:r>
            <a:endParaRPr lang="ko-KR" altLang="en-US" sz="1000" dirty="0">
              <a:latin typeface="LG스마트체 Regular" panose="020B0600000101010101" pitchFamily="50" charset="-127"/>
              <a:ea typeface="LG스마트체 Regular" panose="020B0600000101010101" pitchFamily="50" charset="-127"/>
            </a:endParaRPr>
          </a:p>
        </p:txBody>
      </p:sp>
      <p:sp>
        <p:nvSpPr>
          <p:cNvPr id="92" name="모서리가 둥근 직사각형 91"/>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Architect </a:t>
            </a:r>
            <a:r>
              <a:rPr kumimoji="0" lang="en-US" altLang="ko-KR" b="1" dirty="0" smtClean="0">
                <a:latin typeface="LG스마트체 Regular" panose="020B0600000101010101" pitchFamily="50" charset="-127"/>
                <a:ea typeface="LG스마트체 Regular" panose="020B0600000101010101" pitchFamily="50" charset="-127"/>
              </a:rPr>
              <a:t>identifies </a:t>
            </a:r>
            <a:r>
              <a:rPr kumimoji="0" lang="en-US" altLang="ko-KR" b="1" dirty="0">
                <a:latin typeface="LG스마트체 Regular" panose="020B0600000101010101" pitchFamily="50" charset="-127"/>
                <a:ea typeface="LG스마트체 Regular" panose="020B0600000101010101" pitchFamily="50" charset="-127"/>
              </a:rPr>
              <a:t>the item, the operational environment and its interaction with other items in the context of cybersecurity.</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3800872" y="1772816"/>
            <a:ext cx="4392216" cy="1938992"/>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t>
            </a:r>
            <a:r>
              <a:rPr kumimoji="0" lang="en-US" altLang="ko-KR" sz="1000" b="1" dirty="0">
                <a:latin typeface="LG스마트체 Regular" panose="020B0600000101010101" pitchFamily="50" charset="-127"/>
                <a:ea typeface="LG스마트체 Regular" panose="020B0600000101010101" pitchFamily="50" charset="-127"/>
              </a:rPr>
              <a:t>Architect identifies the item, the operational environment and its interaction with other items in the context of cybersecurity</a:t>
            </a:r>
            <a:r>
              <a:rPr kumimoji="0" lang="en-US" altLang="ko-KR" sz="1000" b="1" dirty="0" smtClean="0">
                <a:latin typeface="LG스마트체 Regular" panose="020B0600000101010101" pitchFamily="50" charset="-127"/>
                <a:ea typeface="LG스마트체 Regular" panose="020B0600000101010101" pitchFamily="50" charset="-127"/>
              </a:rPr>
              <a:t>.</a:t>
            </a:r>
          </a:p>
          <a:p>
            <a:pPr lvl="0"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endParaRPr>
          </a:p>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System and SW architect provides basic information for CSA to identify Item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marL="171450" lvl="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rPr>
              <a:t>CSA </a:t>
            </a:r>
            <a:r>
              <a:rPr kumimoji="0" lang="en-US" altLang="ko-KR" sz="1000" dirty="0">
                <a:latin typeface="LG스마트체 Regular" panose="020B0600000101010101" pitchFamily="50" charset="-127"/>
                <a:ea typeface="LG스마트체 Regular" panose="020B0600000101010101" pitchFamily="50" charset="-127"/>
              </a:rPr>
              <a:t>identifies item boundary and function and preliminary architecture.</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rPr>
              <a:t>CSA describes the operational environment of item with regard to cybersecurity.</a:t>
            </a:r>
          </a:p>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rPr>
              <a:t>CSA identifies constraints and compliance needs.</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rPr>
              <a:t>CSA identifies assumptions about the item and the operational environment of the item</a:t>
            </a:r>
            <a:r>
              <a:rPr lang="en-US" altLang="ko-KR" sz="1000" dirty="0" smtClean="0"/>
              <a:t>.</a:t>
            </a: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57" name="직사각형 56"/>
          <p:cNvSpPr/>
          <p:nvPr/>
        </p:nvSpPr>
        <p:spPr>
          <a:xfrm>
            <a:off x="8049344" y="1700808"/>
            <a:ext cx="1548264" cy="1015663"/>
          </a:xfrm>
          <a:prstGeom prst="rect">
            <a:avLst/>
          </a:prstGeom>
        </p:spPr>
        <p:txBody>
          <a:bodyPr wrap="square">
            <a:spAutoFit/>
          </a:bodyPr>
          <a:lstStyle/>
          <a:p>
            <a:pPr marL="17145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rPr>
              <a:t>Existing information regarding </a:t>
            </a:r>
            <a:r>
              <a:rPr kumimoji="0" lang="en-US" altLang="ko-KR" sz="1000" dirty="0" smtClean="0">
                <a:latin typeface="LG스마트체 Regular" panose="020B0600000101010101" pitchFamily="50" charset="-127"/>
                <a:ea typeface="LG스마트체 Regular" panose="020B0600000101010101" pitchFamily="50" charset="-127"/>
              </a:rPr>
              <a:t>the item and the operational environment can </a:t>
            </a:r>
            <a:r>
              <a:rPr kumimoji="0" lang="en-US" altLang="ko-KR" sz="1000" dirty="0">
                <a:latin typeface="LG스마트체 Regular" panose="020B0600000101010101" pitchFamily="50" charset="-127"/>
                <a:ea typeface="LG스마트체 Regular" panose="020B0600000101010101" pitchFamily="50" charset="-127"/>
              </a:rPr>
              <a:t>be </a:t>
            </a:r>
            <a:r>
              <a:rPr kumimoji="0" lang="en-US" altLang="ko-KR" sz="1000" dirty="0" smtClean="0">
                <a:latin typeface="LG스마트체 Regular" panose="020B0600000101010101" pitchFamily="50" charset="-127"/>
                <a:ea typeface="LG스마트체 Regular" panose="020B0600000101010101" pitchFamily="50" charset="-127"/>
              </a:rPr>
              <a:t>considered</a:t>
            </a:r>
            <a:r>
              <a:rPr kumimoji="0" lang="en-US" altLang="ko-KR" sz="1000" dirty="0">
                <a:latin typeface="LG스마트체 Regular" panose="020B0600000101010101" pitchFamily="50" charset="-127"/>
                <a:ea typeface="LG스마트체 Regular" panose="020B0600000101010101" pitchFamily="50" charset="-127"/>
              </a:rPr>
              <a:t>.</a:t>
            </a:r>
          </a:p>
          <a:p>
            <a:pPr marL="93663" lvl="0" indent="-93663"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58" name="직사각형 57"/>
          <p:cNvSpPr/>
          <p:nvPr/>
        </p:nvSpPr>
        <p:spPr>
          <a:xfrm>
            <a:off x="1280592" y="1166555"/>
            <a:ext cx="500458"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none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smtClean="0">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Define item and operational environment to TARA(Threat Analysis and Risk Assessment). </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p:txBody>
      </p:sp>
      <p:sp>
        <p:nvSpPr>
          <p:cNvPr id="88" name="직사각형 87"/>
          <p:cNvSpPr/>
          <p:nvPr/>
        </p:nvSpPr>
        <p:spPr>
          <a:xfrm>
            <a:off x="8049344" y="4979878"/>
            <a:ext cx="1581013"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SAE 21434-9</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9" name="직사각형 88"/>
          <p:cNvSpPr/>
          <p:nvPr/>
        </p:nvSpPr>
        <p:spPr>
          <a:xfrm>
            <a:off x="8049344" y="3318229"/>
            <a:ext cx="1469402" cy="246221"/>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Item definition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38" name="직선 연결선 37"/>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341895" y="1830016"/>
            <a:ext cx="135325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PA 1-1. Item definition</a:t>
            </a:r>
            <a:endParaRPr lang="ko-KR" altLang="en-US" sz="900" dirty="0">
              <a:latin typeface="LG스마트체 Regular" panose="020B0600000101010101" pitchFamily="50" charset="-127"/>
              <a:ea typeface="LG스마트체 Regular" panose="020B0600000101010101" pitchFamily="50" charset="-127"/>
            </a:endParaRPr>
          </a:p>
        </p:txBody>
      </p:sp>
      <p:sp>
        <p:nvSpPr>
          <p:cNvPr id="40" name="TextBox 39"/>
          <p:cNvSpPr txBox="1"/>
          <p:nvPr/>
        </p:nvSpPr>
        <p:spPr>
          <a:xfrm>
            <a:off x="395332" y="2079989"/>
            <a:ext cx="114005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41" name="TextBox 40"/>
          <p:cNvSpPr txBox="1"/>
          <p:nvPr/>
        </p:nvSpPr>
        <p:spPr>
          <a:xfrm>
            <a:off x="2360712" y="2071700"/>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42" name="직선 연결선 41"/>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2028684" y="515719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PA 1-3</a:t>
            </a:r>
          </a:p>
          <a:p>
            <a:r>
              <a:rPr lang="en-US" altLang="ko-KR" sz="600" dirty="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2027634" y="256490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Item definition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2027634" y="32129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Operational environment definition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2027634" y="45091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Assumption definition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8" name="직선 화살표 연결선 32"/>
          <p:cNvCxnSpPr>
            <a:stCxn id="44" idx="2"/>
            <a:endCxn id="46" idx="0"/>
          </p:cNvCxnSpPr>
          <p:nvPr/>
        </p:nvCxnSpPr>
        <p:spPr>
          <a:xfrm>
            <a:off x="2517684" y="2924944"/>
            <a:ext cx="0" cy="2880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32"/>
          <p:cNvCxnSpPr>
            <a:stCxn id="51" idx="2"/>
            <a:endCxn id="47" idx="0"/>
          </p:cNvCxnSpPr>
          <p:nvPr/>
        </p:nvCxnSpPr>
        <p:spPr>
          <a:xfrm>
            <a:off x="2517684" y="4221088"/>
            <a:ext cx="0" cy="2880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32"/>
          <p:cNvCxnSpPr>
            <a:stCxn id="47" idx="2"/>
            <a:endCxn id="43" idx="0"/>
          </p:cNvCxnSpPr>
          <p:nvPr/>
        </p:nvCxnSpPr>
        <p:spPr>
          <a:xfrm>
            <a:off x="2517684" y="4869160"/>
            <a:ext cx="1050" cy="2880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직사각형 50"/>
          <p:cNvSpPr/>
          <p:nvPr/>
        </p:nvSpPr>
        <p:spPr>
          <a:xfrm>
            <a:off x="2027634" y="386104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constraints and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compliance definition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3" name="직선 화살표 연결선 32"/>
          <p:cNvCxnSpPr>
            <a:stCxn id="46" idx="2"/>
            <a:endCxn id="51" idx="0"/>
          </p:cNvCxnSpPr>
          <p:nvPr/>
        </p:nvCxnSpPr>
        <p:spPr>
          <a:xfrm>
            <a:off x="2517684" y="3573016"/>
            <a:ext cx="0" cy="2880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5" name="직선 연결선 54"/>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736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a:noFill/>
        </p:spPr>
        <p:txBody>
          <a:bodyPr/>
          <a:lstStyle/>
          <a:p>
            <a:pPr indent="0"/>
            <a:r>
              <a:rPr lang="en-US" altLang="ko-KR" dirty="0" smtClean="0">
                <a:solidFill>
                  <a:schemeClr val="tx1"/>
                </a:solidFill>
                <a:latin typeface="LG스마트체 Bold" panose="020B0600000101010101" pitchFamily="50" charset="-127"/>
                <a:ea typeface="LG스마트체 Bold" panose="020B0600000101010101" pitchFamily="50" charset="-127"/>
              </a:rPr>
              <a:t>History</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8" name="Group 99"/>
          <p:cNvGraphicFramePr>
            <a:graphicFrameLocks noGrp="1"/>
          </p:cNvGraphicFramePr>
          <p:nvPr>
            <p:extLst>
              <p:ext uri="{D42A27DB-BD31-4B8C-83A1-F6EECF244321}">
                <p14:modId xmlns:p14="http://schemas.microsoft.com/office/powerpoint/2010/main" val="285986172"/>
              </p:ext>
            </p:extLst>
          </p:nvPr>
        </p:nvGraphicFramePr>
        <p:xfrm>
          <a:off x="200472" y="836712"/>
          <a:ext cx="9618271" cy="5632282"/>
        </p:xfrm>
        <a:graphic>
          <a:graphicData uri="http://schemas.openxmlformats.org/drawingml/2006/table">
            <a:tbl>
              <a:tblPr/>
              <a:tblGrid>
                <a:gridCol w="770243">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5278429">
                  <a:extLst>
                    <a:ext uri="{9D8B030D-6E8A-4147-A177-3AD203B41FA5}">
                      <a16:colId xmlns="" xmlns:a16="http://schemas.microsoft.com/office/drawing/2014/main" val="20002"/>
                    </a:ext>
                  </a:extLst>
                </a:gridCol>
                <a:gridCol w="1121328">
                  <a:extLst>
                    <a:ext uri="{9D8B030D-6E8A-4147-A177-3AD203B41FA5}">
                      <a16:colId xmlns="" xmlns:a16="http://schemas.microsoft.com/office/drawing/2014/main" val="20003"/>
                    </a:ext>
                  </a:extLst>
                </a:gridCol>
                <a:gridCol w="1512167">
                  <a:extLst>
                    <a:ext uri="{9D8B030D-6E8A-4147-A177-3AD203B41FA5}">
                      <a16:colId xmlns="" xmlns:a16="http://schemas.microsoft.com/office/drawing/2014/main" val="20004"/>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Description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Approver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V1.4</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2022.11.18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[#3]Added and modified HW Test to pages 58~69 (Cybersecurity HW Development Phase).</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[#4] Cal rating-related URL has been added to page 22(CAL Rating) of the process document, and the content in the URL will be submitted as a PDF(</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hlinkClick r:id="rId2"/>
                        </a:rPr>
                        <a:t>CAL_Rating.pdf</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[#5] Points related to CSMS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Assessemt</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have been updated on page 103(Cybersecurity Assessment (2/3)).</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The contents of the URL will be shown as a PDF(</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hlinkClick r:id="rId3"/>
                        </a:rPr>
                        <a:t>CSMS Assessment.pdf</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[#26] On page 22(CAL Rating), it was added that CAL Rating is set as the overall requirements.</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[#new_13 ] Modified to CSM on page 118(Production Control Plan).</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[#7] Modifying Guideline 4 in CSMS standard document. (G4.)</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 Delete the Escalation process for "common cybersecurity issues" slide of the existing OIL1 version</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 Create Management of cybersecurity issue menu in Guideline</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 Instead of 1), adding the types of CS issues and classification criteria (general Cybersecurity related issues and Critical Cybersecurity incident issues)</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4) Adding the escalation mechanism and management process of 3)</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5) Attached the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collab</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page document mentioned in the description as pdf</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7_02. Cybersecurity Monitoring Guideline.pdf</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7_20. Incident Response Management_Process.pdf</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7_Incident response &amp; TARA.pdf</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7_Cybersecurity_IR_VLM.JPG</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[#10] PA 7-5, Adding the mention of LGE Tool Management Report (1) input file/ 2) output file / 3)</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firtst</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dot in Description in detail)</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The contents of LGE Tool Management Report and </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hlinkClick r:id="rId4"/>
                        </a:rPr>
                        <a:t>http://collab.lge.com/main/x/f21-Sg</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are the same, and by adding Vulnerability result and Tool Review Result column for Tool, evaluate the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securedness</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of the tool.</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(The actual contents of the tool are internal information, so they are not filled out separately, only the management form is attached).</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10_LGE_Tool_Management_Report.xlsx</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[#new_11] PA. 1-11, Added the link to TARA's Guide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collab</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page</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Extracted </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hlinkClick r:id="rId5"/>
                        </a:rPr>
                        <a:t>http://collab.lge.com/main/x/OSdgXg</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as a attached file new11_TARA Guideline.pdf</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665884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solidFill>
                <a:srgbClr val="0000FF"/>
              </a:solidFill>
            </a:endParaRP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29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0000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0000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2</a:t>
            </a:r>
            <a:r>
              <a:rPr lang="en-US" altLang="ko-KR" sz="1800" kern="0" dirty="0" smtClean="0">
                <a:latin typeface="LG스마트체 Regular" panose="020B0600000101010101" pitchFamily="50" charset="-127"/>
                <a:ea typeface="LG스마트체 Regular" panose="020B0600000101010101" pitchFamily="50" charset="-127"/>
              </a:rPr>
              <a:t>. CAL Rating</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chemeClr val="bg1"/>
                </a:solidFill>
                <a:latin typeface="LG스마트체 Regular" panose="020B0600000101010101" pitchFamily="50" charset="-127"/>
                <a:ea typeface="LG스마트체 Regular" panose="020B0600000101010101" pitchFamily="50" charset="-127"/>
              </a:rPr>
              <a:t>1-</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11560"/>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a:t>
            </a:r>
            <a:r>
              <a:rPr lang="ko-KR" altLang="en-US" b="1" kern="0" dirty="0">
                <a:solidFill>
                  <a:schemeClr val="bg1"/>
                </a:solidFill>
                <a:latin typeface="LG스마트체 Regular" panose="020B0600000101010101" pitchFamily="50" charset="-127"/>
                <a:ea typeface="LG스마트체 Regular" panose="020B0600000101010101" pitchFamily="50" charset="-127"/>
              </a:rPr>
              <a:t> </a:t>
            </a:r>
            <a:r>
              <a:rPr lang="en-US" altLang="ko-KR" b="1" kern="0" dirty="0">
                <a:solidFill>
                  <a:schemeClr val="bg1"/>
                </a:solidFill>
                <a:latin typeface="LG스마트체 Regular" panose="020B0600000101010101" pitchFamily="50" charset="-127"/>
                <a:ea typeface="LG스마트체 Regular" panose="020B0600000101010101" pitchFamily="50" charset="-127"/>
              </a:rPr>
              <a:t>Concept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Definition</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48" name="모서리가 둥근 직사각형 4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review project information and share CAL rating with CSM</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3800872" y="1750750"/>
            <a:ext cx="4392216" cy="2092881"/>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CSM announce CAL Rating of project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obtain project information such as HW block diagram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share project information with CSA</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 project information and confirm CAL Rating</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share CAL rating to stakeholder</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CAL Rating :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3"/>
              </a:rPr>
              <a:t>http://collab.lge.com/main/display/VCSWINFO/%5B5.3.0%5D+CAL+Rating</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CAL Rating is determined by the overall requirements. It is not determined for each requirement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PL request signing off on CAL rating to related leaders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0" name="직사각형 89"/>
          <p:cNvSpPr/>
          <p:nvPr/>
        </p:nvSpPr>
        <p:spPr>
          <a:xfrm>
            <a:off x="8061301" y="3316561"/>
            <a:ext cx="1536303" cy="861774"/>
          </a:xfrm>
          <a:prstGeom prst="rect">
            <a:avLst/>
          </a:prstGeom>
        </p:spPr>
        <p:txBody>
          <a:bodyPr wrap="square">
            <a:spAutoFit/>
          </a:bodyPr>
          <a:lstStyle/>
          <a:p>
            <a:pPr marL="88900" lvl="0" indent="-8890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CAL Rating with rationale</a:t>
            </a:r>
          </a:p>
          <a:p>
            <a:pPr marL="88900" lvl="0" indent="-8890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Signing off CAL Rating</a:t>
            </a: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1" name="직사각형 90"/>
          <p:cNvSpPr/>
          <p:nvPr/>
        </p:nvSpPr>
        <p:spPr>
          <a:xfrm>
            <a:off x="1452572" y="1142687"/>
            <a:ext cx="2784737"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High level project diagram should be prepared.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92" name="직사각형 91"/>
          <p:cNvSpPr/>
          <p:nvPr/>
        </p:nvSpPr>
        <p:spPr>
          <a:xfrm>
            <a:off x="1136576" y="6083147"/>
            <a:ext cx="7632848"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SW PL</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SW PL should request for signing off on CAL Rating to related leaders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23" name="직사각형 122"/>
          <p:cNvSpPr/>
          <p:nvPr/>
        </p:nvSpPr>
        <p:spPr>
          <a:xfrm>
            <a:off x="8076266" y="1685056"/>
            <a:ext cx="1672990" cy="55399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High level diagram</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Product family</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Main feature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4" name="직사각형 123"/>
          <p:cNvSpPr/>
          <p:nvPr/>
        </p:nvSpPr>
        <p:spPr>
          <a:xfrm>
            <a:off x="8061301" y="4941168"/>
            <a:ext cx="1507918"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SAE 21434-9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0" name="직사각형 49"/>
          <p:cNvSpPr/>
          <p:nvPr/>
        </p:nvSpPr>
        <p:spPr>
          <a:xfrm>
            <a:off x="416496" y="1822758"/>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1" name="직선 연결선 50"/>
          <p:cNvCxnSpPr/>
          <p:nvPr/>
        </p:nvCxnSpPr>
        <p:spPr>
          <a:xfrm>
            <a:off x="416496" y="2038782"/>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416496" y="225480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428445" y="1807950"/>
            <a:ext cx="118013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1-2. CAL Rating</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a:off x="1831656" y="2057923"/>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2928125" y="2057923"/>
            <a:ext cx="40107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7" name="직선 연결선 56"/>
          <p:cNvCxnSpPr/>
          <p:nvPr/>
        </p:nvCxnSpPr>
        <p:spPr>
          <a:xfrm>
            <a:off x="2648744" y="2030001"/>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1461018"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1568624" y="2499420"/>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Obtaining project information </a:t>
            </a:r>
          </a:p>
        </p:txBody>
      </p:sp>
      <p:sp>
        <p:nvSpPr>
          <p:cNvPr id="71" name="직사각형 70"/>
          <p:cNvSpPr/>
          <p:nvPr/>
        </p:nvSpPr>
        <p:spPr>
          <a:xfrm>
            <a:off x="1627532" y="4713466"/>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Share CAL Rating to stakeholder</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화살표 연결선 32"/>
          <p:cNvCxnSpPr>
            <a:stCxn id="69" idx="2"/>
            <a:endCxn id="75" idx="0"/>
          </p:cNvCxnSpPr>
          <p:nvPr/>
        </p:nvCxnSpPr>
        <p:spPr>
          <a:xfrm>
            <a:off x="2018624" y="2859460"/>
            <a:ext cx="0" cy="22983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1568624" y="3089298"/>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Deliver project information</a:t>
            </a:r>
          </a:p>
        </p:txBody>
      </p:sp>
      <p:sp>
        <p:nvSpPr>
          <p:cNvPr id="83" name="직사각형 82"/>
          <p:cNvSpPr/>
          <p:nvPr/>
        </p:nvSpPr>
        <p:spPr>
          <a:xfrm>
            <a:off x="2702800" y="4217846"/>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Confirmation of CAL Rating</a:t>
            </a:r>
          </a:p>
        </p:txBody>
      </p:sp>
      <p:cxnSp>
        <p:nvCxnSpPr>
          <p:cNvPr id="42" name="직선 화살표 연결선 32"/>
          <p:cNvCxnSpPr>
            <a:stCxn id="75" idx="3"/>
            <a:endCxn id="62" idx="0"/>
          </p:cNvCxnSpPr>
          <p:nvPr/>
        </p:nvCxnSpPr>
        <p:spPr>
          <a:xfrm>
            <a:off x="2468624" y="3269318"/>
            <a:ext cx="684177" cy="206280"/>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32"/>
          <p:cNvCxnSpPr>
            <a:stCxn id="83" idx="2"/>
            <a:endCxn id="71" idx="3"/>
          </p:cNvCxnSpPr>
          <p:nvPr/>
        </p:nvCxnSpPr>
        <p:spPr>
          <a:xfrm rot="5400000">
            <a:off x="2682366" y="4423052"/>
            <a:ext cx="315600" cy="625268"/>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488757" y="5238333"/>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for signing off on CAL 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7" name="TextBox 36"/>
          <p:cNvSpPr txBox="1"/>
          <p:nvPr/>
        </p:nvSpPr>
        <p:spPr>
          <a:xfrm>
            <a:off x="635283" y="2059370"/>
            <a:ext cx="52770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473372" y="2499420"/>
            <a:ext cx="900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Provide project information </a:t>
            </a:r>
          </a:p>
        </p:txBody>
      </p:sp>
      <p:cxnSp>
        <p:nvCxnSpPr>
          <p:cNvPr id="39" name="직선 화살표 연결선 32"/>
          <p:cNvCxnSpPr>
            <a:stCxn id="38" idx="3"/>
            <a:endCxn id="69" idx="1"/>
          </p:cNvCxnSpPr>
          <p:nvPr/>
        </p:nvCxnSpPr>
        <p:spPr>
          <a:xfrm>
            <a:off x="1373372" y="2679440"/>
            <a:ext cx="19525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32"/>
          <p:cNvCxnSpPr>
            <a:stCxn id="71" idx="2"/>
            <a:endCxn id="46" idx="3"/>
          </p:cNvCxnSpPr>
          <p:nvPr/>
        </p:nvCxnSpPr>
        <p:spPr>
          <a:xfrm rot="5400000">
            <a:off x="1560722" y="4901542"/>
            <a:ext cx="344847" cy="688775"/>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다이아몬드 61"/>
          <p:cNvSpPr/>
          <p:nvPr/>
        </p:nvSpPr>
        <p:spPr>
          <a:xfrm>
            <a:off x="2728419" y="3475598"/>
            <a:ext cx="848763"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Evaluation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직선 화살표 연결선 32"/>
          <p:cNvCxnSpPr>
            <a:stCxn id="62" idx="2"/>
            <a:endCxn id="83" idx="0"/>
          </p:cNvCxnSpPr>
          <p:nvPr/>
        </p:nvCxnSpPr>
        <p:spPr>
          <a:xfrm flipH="1">
            <a:off x="3152800" y="3812798"/>
            <a:ext cx="1" cy="4050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152800" y="3881565"/>
            <a:ext cx="327334"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Yes</a:t>
            </a:r>
            <a:endParaRPr lang="ko-KR" altLang="en-US" sz="700" dirty="0">
              <a:latin typeface="LG스마트체 Regular" panose="020B0600000101010101" pitchFamily="50" charset="-127"/>
              <a:ea typeface="LG스마트체 Regular" panose="020B0600000101010101" pitchFamily="50" charset="-127"/>
            </a:endParaRPr>
          </a:p>
        </p:txBody>
      </p:sp>
      <p:sp>
        <p:nvSpPr>
          <p:cNvPr id="41" name="TextBox 40"/>
          <p:cNvSpPr txBox="1"/>
          <p:nvPr/>
        </p:nvSpPr>
        <p:spPr>
          <a:xfrm>
            <a:off x="3368624" y="3316561"/>
            <a:ext cx="300083"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No</a:t>
            </a:r>
            <a:endParaRPr lang="ko-KR" altLang="en-US" sz="700" dirty="0">
              <a:latin typeface="LG스마트체 Regular" panose="020B0600000101010101" pitchFamily="50" charset="-127"/>
              <a:ea typeface="LG스마트체 Regular" panose="020B0600000101010101" pitchFamily="50" charset="-127"/>
            </a:endParaRPr>
          </a:p>
        </p:txBody>
      </p:sp>
      <p:cxnSp>
        <p:nvCxnSpPr>
          <p:cNvPr id="43" name="직선 화살표 연결선 32"/>
          <p:cNvCxnSpPr>
            <a:stCxn id="62" idx="3"/>
            <a:endCxn id="69" idx="3"/>
          </p:cNvCxnSpPr>
          <p:nvPr/>
        </p:nvCxnSpPr>
        <p:spPr>
          <a:xfrm flipH="1" flipV="1">
            <a:off x="2468624" y="2679440"/>
            <a:ext cx="1108558" cy="964758"/>
          </a:xfrm>
          <a:prstGeom prst="bentConnector3">
            <a:avLst>
              <a:gd name="adj1" fmla="val -2749"/>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689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3</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dirty="0">
                <a:latin typeface="LG스마트체 Regular" panose="020B0600000101010101" pitchFamily="50" charset="-127"/>
                <a:ea typeface="LG스마트체 Regular" panose="020B0600000101010101" pitchFamily="50" charset="-127"/>
              </a:rPr>
              <a:t>Asset &amp; Cybersecurity property Identification</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Architect 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1631216"/>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Architect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identify assets and cybersecurity properties.</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and lists items or components as assets with cybersecurity properties</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extract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assets and cybersecurity properties from the architecture design.</a:t>
            </a:r>
          </a:p>
          <a:p>
            <a:pPr algn="l" fontAlgn="auto">
              <a:spcBef>
                <a:spcPts val="0"/>
              </a:spcBef>
              <a:spcAft>
                <a:spcPts val="0"/>
              </a:spcAft>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121352" y="1700808"/>
            <a:ext cx="1509004" cy="1015663"/>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Item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Definition</a:t>
            </a:r>
          </a:p>
          <a:p>
            <a:pPr marL="93663" lvl="0" indent="-93663" algn="l" fontAlgn="auto">
              <a:spcBef>
                <a:spcPts val="0"/>
              </a:spcBef>
              <a:spcAft>
                <a:spcPts val="0"/>
              </a:spcAft>
              <a:buFontTx/>
              <a:buChar char="-"/>
              <a:defRPr/>
            </a:pPr>
            <a:r>
              <a:rPr lang="en-US" altLang="ko-KR" sz="1000" dirty="0" smtClean="0"/>
              <a:t>Existing </a:t>
            </a:r>
            <a:r>
              <a:rPr lang="en-US" altLang="ko-KR" sz="1000" dirty="0"/>
              <a:t>information such as item or </a:t>
            </a:r>
            <a:r>
              <a:rPr lang="en-US" altLang="ko-KR" sz="1000" dirty="0" smtClean="0"/>
              <a:t>component architecture </a:t>
            </a:r>
            <a:r>
              <a:rPr lang="en-US" altLang="ko-KR" sz="1000" dirty="0"/>
              <a:t>design</a:t>
            </a:r>
          </a:p>
          <a:p>
            <a:pPr marL="93663" lvl="0" indent="-93663"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3193503" cy="246221"/>
          </a:xfrm>
          <a:prstGeom prst="rect">
            <a:avLst/>
          </a:prstGeom>
        </p:spPr>
        <p:txBody>
          <a:bodyPr wrap="non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It</a:t>
            </a:r>
            <a:r>
              <a:rPr lang="en-US" altLang="ko-KR" sz="1000" dirty="0">
                <a:latin typeface="LG스마트체 Regular" panose="020B0600000101010101" pitchFamily="50" charset="-127"/>
                <a:ea typeface="LG스마트체 Regular" panose="020B0600000101010101" pitchFamily="50" charset="-127"/>
              </a:rPr>
              <a:t>em definition to analyze </a:t>
            </a:r>
            <a:r>
              <a:rPr lang="en-US" altLang="ko-KR" sz="1000" dirty="0" smtClean="0">
                <a:latin typeface="LG스마트체 Regular" panose="020B0600000101010101" pitchFamily="50" charset="-127"/>
                <a:ea typeface="LG스마트체 Regular" panose="020B0600000101010101" pitchFamily="50" charset="-127"/>
              </a:rPr>
              <a:t>threat </a:t>
            </a:r>
            <a:r>
              <a:rPr lang="en-US" altLang="ko-KR" sz="1000" dirty="0">
                <a:latin typeface="LG스마트체 Regular" panose="020B0600000101010101" pitchFamily="50" charset="-127"/>
                <a:ea typeface="LG스마트체 Regular" panose="020B0600000101010101" pitchFamily="50" charset="-127"/>
              </a:rPr>
              <a:t>must be completed</a:t>
            </a:r>
            <a:r>
              <a:rPr lang="en-US" altLang="ko-KR" sz="1000" dirty="0" smtClean="0">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549206" y="1830016"/>
            <a:ext cx="2938626"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1-3. Asset </a:t>
            </a:r>
            <a:r>
              <a:rPr lang="en-US" altLang="ko-KR" sz="900" dirty="0">
                <a:latin typeface="LG스마트체 Regular" panose="020B0600000101010101" pitchFamily="50" charset="-127"/>
                <a:ea typeface="LG스마트체 Regular" panose="020B0600000101010101" pitchFamily="50" charset="-127"/>
              </a:rPr>
              <a:t>&amp; </a:t>
            </a:r>
            <a:r>
              <a:rPr lang="en-US" altLang="ko-KR" sz="900" dirty="0" smtClean="0">
                <a:latin typeface="LG스마트체 Regular" panose="020B0600000101010101" pitchFamily="50" charset="-127"/>
                <a:ea typeface="LG스마트체 Regular" panose="020B0600000101010101" pitchFamily="50" charset="-127"/>
              </a:rPr>
              <a:t>Cybersecurity </a:t>
            </a:r>
            <a:r>
              <a:rPr lang="en-US" altLang="ko-KR" sz="900" dirty="0">
                <a:latin typeface="LG스마트체 Regular" panose="020B0600000101010101" pitchFamily="50" charset="-127"/>
                <a:ea typeface="LG스마트체 Regular" panose="020B0600000101010101" pitchFamily="50" charset="-127"/>
              </a:rPr>
              <a:t>property Identification</a:t>
            </a: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a:t>
            </a:r>
            <a:r>
              <a:rPr kumimoji="0" lang="en-US" altLang="ko-KR" sz="1000"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rPr>
              <a:t>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a:t>
            </a:r>
            <a:r>
              <a:rPr kumimoji="0" lang="en-US" altLang="ko-KR" sz="1000"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rPr>
              <a:t>v1.0</a:t>
            </a:r>
            <a:endParaRPr kumimoji="0" lang="en-US" altLang="ko-KR" sz="1000" dirty="0">
              <a:solidFill>
                <a:srgbClr val="0000FF"/>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3693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Identified </a:t>
            </a: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assets and cybersecurity </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properties</a:t>
            </a: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t>I</a:t>
            </a:r>
            <a:r>
              <a:rPr lang="en-US" altLang="ko-KR" sz="1000" dirty="0" smtClean="0"/>
              <a:t>dentify </a:t>
            </a:r>
            <a:r>
              <a:rPr lang="en-US" altLang="ko-KR" sz="1000" dirty="0"/>
              <a:t>assets and </a:t>
            </a:r>
            <a:r>
              <a:rPr lang="en-US" altLang="ko-KR" sz="1000" dirty="0" smtClean="0"/>
              <a:t>cybersecurity properties.</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023478" y="370830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1-3. </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023478" y="2861554"/>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1-1.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
            </a:r>
            <a:br>
              <a:rPr lang="en-US" altLang="ko-KR" sz="7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Item definition</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023478" y="457500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1-4.</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Damage </a:t>
            </a:r>
            <a:r>
              <a:rPr lang="en-US" altLang="ko-KR" sz="700" dirty="0">
                <a:solidFill>
                  <a:schemeClr val="tx1"/>
                </a:solidFill>
                <a:latin typeface="LG스마트체 Regular" panose="020B0600000101010101" pitchFamily="50" charset="-127"/>
                <a:ea typeface="LG스마트체 Regular" panose="020B0600000101010101" pitchFamily="50" charset="-127"/>
              </a:rPr>
              <a:t>Scenario </a:t>
            </a:r>
          </a:p>
        </p:txBody>
      </p:sp>
      <p:cxnSp>
        <p:nvCxnSpPr>
          <p:cNvPr id="68" name="직선 화살표 연결선 32"/>
          <p:cNvCxnSpPr>
            <a:stCxn id="61" idx="2"/>
            <a:endCxn id="47" idx="0"/>
          </p:cNvCxnSpPr>
          <p:nvPr/>
        </p:nvCxnSpPr>
        <p:spPr>
          <a:xfrm flipH="1">
            <a:off x="2513528" y="3221594"/>
            <a:ext cx="2480" cy="48671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32"/>
          <p:cNvCxnSpPr>
            <a:stCxn id="47" idx="2"/>
            <a:endCxn id="65" idx="0"/>
          </p:cNvCxnSpPr>
          <p:nvPr/>
        </p:nvCxnSpPr>
        <p:spPr>
          <a:xfrm>
            <a:off x="2513528" y="4068349"/>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802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4</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dirty="0">
                <a:latin typeface="LG스마트체 Regular" panose="020B0600000101010101" pitchFamily="50" charset="-127"/>
                <a:ea typeface="LG스마트체 Regular" panose="020B0600000101010101" pitchFamily="50" charset="-127"/>
              </a:rPr>
              <a:t>Damage Scenario </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Architect</a:t>
            </a:r>
            <a:r>
              <a:rPr kumimoji="0" lang="en-US" altLang="ko-KR" b="1" dirty="0" smtClean="0">
                <a:solidFill>
                  <a:srgbClr val="FF0000"/>
                </a:solidFill>
                <a:latin typeface="LG스마트체 Regular" panose="020B0600000101010101" pitchFamily="50" charset="-127"/>
                <a:ea typeface="LG스마트체 Regular" panose="020B0600000101010101" pitchFamily="50" charset="-127"/>
              </a:rPr>
              <a:t> </a:t>
            </a:r>
            <a:r>
              <a:rPr kumimoji="0" lang="en-US" altLang="ko-KR" b="1" dirty="0" smtClean="0">
                <a:latin typeface="LG스마트체 Regular" panose="020B0600000101010101" pitchFamily="50" charset="-127"/>
                <a:ea typeface="LG스마트체 Regular" panose="020B0600000101010101" pitchFamily="50" charset="-127"/>
              </a:rPr>
              <a:t>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1938992"/>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t>
            </a:r>
            <a:r>
              <a:rPr kumimoji="0" lang="en-US" altLang="ko-KR" sz="1000" b="1" dirty="0">
                <a:latin typeface="LG스마트체 Regular" panose="020B0600000101010101" pitchFamily="50" charset="-127"/>
                <a:ea typeface="LG스마트체 Regular" panose="020B0600000101010101" pitchFamily="50" charset="-127"/>
              </a:rPr>
              <a:t>Architect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makes damage scenario.</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should create the damage scenarios with identified assets and cybersecurity properties (based on loss of security property of asset).</a:t>
            </a:r>
          </a:p>
          <a:p>
            <a:pPr marL="171450" indent="-171450" algn="l" fontAlgn="auto">
              <a:spcBef>
                <a:spcPts val="0"/>
              </a:spcBef>
              <a:spcAft>
                <a:spcPts val="0"/>
              </a:spcAft>
              <a:buFont typeface="Arial" panose="020B0604020202020204" pitchFamily="34" charset="0"/>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lang="en-US" altLang="ko-KR" sz="1000" dirty="0" smtClean="0"/>
              <a:t>CSA </a:t>
            </a:r>
            <a:r>
              <a:rPr lang="en-US" altLang="ko-KR" sz="1000" dirty="0"/>
              <a:t>can </a:t>
            </a:r>
            <a:r>
              <a:rPr lang="en-US" altLang="ko-KR" sz="1000" dirty="0" smtClean="0"/>
              <a:t>include relation </a:t>
            </a:r>
            <a:r>
              <a:rPr lang="en-US" altLang="ko-KR" sz="1000" dirty="0"/>
              <a:t>between the functionality of the item and the adverse </a:t>
            </a:r>
            <a:r>
              <a:rPr lang="en-US" altLang="ko-KR" sz="1000" dirty="0" smtClean="0"/>
              <a:t>consequence to damage scenarios</a:t>
            </a:r>
          </a:p>
          <a:p>
            <a:pPr marL="171450" indent="-171450" algn="l" fontAlgn="auto">
              <a:spcBef>
                <a:spcPts val="0"/>
              </a:spcBef>
              <a:spcAft>
                <a:spcPts val="0"/>
              </a:spcAft>
              <a:buFont typeface="Arial" panose="020B0604020202020204" pitchFamily="34" charset="0"/>
              <a:buChar char="•"/>
              <a:defRPr/>
            </a:pPr>
            <a:endParaRPr lang="en-US" altLang="ko-KR" sz="1000" dirty="0"/>
          </a:p>
          <a:p>
            <a:pPr marL="171450" indent="-171450" algn="l" fontAlgn="auto">
              <a:spcBef>
                <a:spcPts val="0"/>
              </a:spcBef>
              <a:spcAft>
                <a:spcPts val="0"/>
              </a:spcAft>
              <a:buFont typeface="Arial" panose="020B0604020202020204" pitchFamily="34" charset="0"/>
              <a:buChar char="•"/>
              <a:defRPr/>
            </a:pPr>
            <a:r>
              <a:rPr lang="en-US" altLang="ko-KR" sz="1000" dirty="0" smtClean="0"/>
              <a:t>CSA can include description </a:t>
            </a:r>
            <a:r>
              <a:rPr lang="en-US" altLang="ko-KR" sz="1000" dirty="0"/>
              <a:t>of harm to the road </a:t>
            </a:r>
            <a:r>
              <a:rPr lang="en-US" altLang="ko-KR" sz="1000" dirty="0" smtClean="0"/>
              <a:t>user </a:t>
            </a:r>
            <a:r>
              <a:rPr lang="en-US" altLang="ko-KR" sz="1000" dirty="0"/>
              <a:t>and/or </a:t>
            </a:r>
            <a:r>
              <a:rPr lang="en-US" altLang="ko-KR" sz="1000" dirty="0" smtClean="0"/>
              <a:t>relevant assets </a:t>
            </a:r>
            <a:r>
              <a:rPr lang="en-US" altLang="ko-KR" sz="1000" dirty="0"/>
              <a:t>to damage </a:t>
            </a:r>
            <a:r>
              <a:rPr lang="en-US" altLang="ko-KR" sz="1000" dirty="0" smtClean="0"/>
              <a:t>scenarios</a:t>
            </a:r>
            <a:endPar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338554"/>
          </a:xfrm>
          <a:prstGeom prst="rect">
            <a:avLst/>
          </a:prstGeom>
        </p:spPr>
        <p:txBody>
          <a:bodyPr wrap="square">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 Asset </a:t>
            </a:r>
            <a:r>
              <a:rPr lang="en-US" altLang="ko-KR" sz="800" dirty="0">
                <a:solidFill>
                  <a:schemeClr val="tx1"/>
                </a:solidFill>
                <a:latin typeface="LG스마트체 Regular" panose="020B0600000101010101" pitchFamily="50" charset="-127"/>
                <a:ea typeface="LG스마트체 Regular" panose="020B0600000101010101" pitchFamily="50" charset="-127"/>
              </a:rPr>
              <a:t>&amp; Cybersecurity property Identification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1280592" y="1166555"/>
            <a:ext cx="5328592" cy="246221"/>
          </a:xfrm>
          <a:prstGeom prst="rect">
            <a:avLst/>
          </a:prstGeom>
        </p:spPr>
        <p:txBody>
          <a:bodyPr wrap="squar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Asset &amp; Cybersecurity property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Identification </a:t>
            </a:r>
            <a:r>
              <a:rPr lang="en-US" altLang="ko-KR" sz="1000" dirty="0" smtClean="0">
                <a:latin typeface="LG스마트체 Regular" panose="020B0600000101010101" pitchFamily="50" charset="-127"/>
                <a:ea typeface="LG스마트체 Regular" panose="020B0600000101010101" pitchFamily="50" charset="-127"/>
              </a:rPr>
              <a:t>must be completed.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256131" y="1830016"/>
            <a:ext cx="1524776" cy="3693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1-4. </a:t>
            </a:r>
            <a:r>
              <a:rPr lang="en-US" altLang="ko-KR" sz="900" dirty="0">
                <a:latin typeface="LG스마트체 Regular" panose="020B0600000101010101" pitchFamily="50" charset="-127"/>
                <a:ea typeface="LG스마트체 Regular" panose="020B0600000101010101" pitchFamily="50" charset="-127"/>
              </a:rPr>
              <a:t>Damage Scenario </a:t>
            </a:r>
          </a:p>
          <a:p>
            <a:endParaRPr lang="ko-KR" altLang="en-US" sz="900" dirty="0">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Damage Scenario</a:t>
            </a: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smtClean="0">
                <a:latin typeface="LG스마트체 Regular" panose="020B0600000101010101" pitchFamily="50" charset="-127"/>
                <a:ea typeface="LG스마트체 Regular" panose="020B0600000101010101" pitchFamily="50" charset="-127"/>
              </a:rPr>
              <a:t>Cybers</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ecurity </a:t>
            </a:r>
            <a:r>
              <a:rPr kumimoji="0" lang="en-US" altLang="ko-KR" sz="1000" b="1" dirty="0">
                <a:latin typeface="LG스마트체 Regular" panose="020B0600000101010101" pitchFamily="50" charset="-127"/>
                <a:ea typeface="LG스마트체 Regular" panose="020B0600000101010101" pitchFamily="50" charset="-127"/>
              </a:rPr>
              <a:t>Architect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dirty="0">
                <a:solidFill>
                  <a:schemeClr val="tx1"/>
                </a:solidFill>
              </a:rPr>
              <a:t>I</a:t>
            </a:r>
            <a:r>
              <a:rPr lang="en-US" altLang="ko-KR" sz="1000" dirty="0" smtClean="0">
                <a:solidFill>
                  <a:schemeClr val="tx1"/>
                </a:solidFill>
              </a:rPr>
              <a:t>dentified </a:t>
            </a:r>
            <a:r>
              <a:rPr lang="en-US" altLang="ko-KR" sz="1000" dirty="0"/>
              <a:t>assets and </a:t>
            </a:r>
            <a:r>
              <a:rPr lang="en-US" altLang="ko-KR" sz="1000" dirty="0" smtClean="0"/>
              <a:t>cybersecurity </a:t>
            </a:r>
            <a:r>
              <a:rPr lang="en-US" altLang="ko-KR" sz="1000" dirty="0"/>
              <a:t>properties should be included in damage </a:t>
            </a:r>
            <a:r>
              <a:rPr lang="en-US" altLang="ko-KR" sz="1000" dirty="0" smtClean="0"/>
              <a:t>scenario. Damage </a:t>
            </a:r>
            <a:r>
              <a:rPr lang="en-US" altLang="ko-KR" sz="1000" dirty="0"/>
              <a:t>scenarios should be </a:t>
            </a:r>
            <a:r>
              <a:rPr lang="en-US" altLang="ko-KR" sz="1000" dirty="0" smtClean="0"/>
              <a:t>made</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2652175" y="4870982"/>
            <a:ext cx="9360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1-5.</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Threat Scenario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9" name="직선 화살표 연결선 32"/>
          <p:cNvCxnSpPr>
            <a:stCxn id="61" idx="2"/>
            <a:endCxn id="50" idx="0"/>
          </p:cNvCxnSpPr>
          <p:nvPr/>
        </p:nvCxnSpPr>
        <p:spPr>
          <a:xfrm>
            <a:off x="2089742" y="2939124"/>
            <a:ext cx="0" cy="71802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직사각형 49"/>
          <p:cNvSpPr/>
          <p:nvPr/>
        </p:nvSpPr>
        <p:spPr>
          <a:xfrm>
            <a:off x="1657742" y="3657149"/>
            <a:ext cx="864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1-4.</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Damage Scenario </a:t>
            </a:r>
          </a:p>
        </p:txBody>
      </p:sp>
      <p:sp>
        <p:nvSpPr>
          <p:cNvPr id="55" name="직사각형 54"/>
          <p:cNvSpPr/>
          <p:nvPr/>
        </p:nvSpPr>
        <p:spPr>
          <a:xfrm>
            <a:off x="1661704" y="4870982"/>
            <a:ext cx="8640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1-8.</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Impact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1621742" y="2579084"/>
            <a:ext cx="9360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1-3.</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Asset </a:t>
            </a:r>
            <a:r>
              <a:rPr lang="en-US" altLang="ko-KR" sz="700" dirty="0">
                <a:solidFill>
                  <a:schemeClr val="tx1"/>
                </a:solidFill>
                <a:latin typeface="LG스마트체 Regular" panose="020B0600000101010101" pitchFamily="50" charset="-127"/>
                <a:ea typeface="LG스마트체 Regular" panose="020B0600000101010101" pitchFamily="50" charset="-127"/>
              </a:rPr>
              <a:t>&amp; Cybersecurity property Identification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화살표 연결선 32"/>
          <p:cNvCxnSpPr>
            <a:stCxn id="50" idx="2"/>
            <a:endCxn id="55" idx="0"/>
          </p:cNvCxnSpPr>
          <p:nvPr/>
        </p:nvCxnSpPr>
        <p:spPr>
          <a:xfrm>
            <a:off x="2089742" y="4017189"/>
            <a:ext cx="3962" cy="85379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꺾인 연결선 66"/>
          <p:cNvCxnSpPr>
            <a:stCxn id="50" idx="3"/>
            <a:endCxn id="48" idx="0"/>
          </p:cNvCxnSpPr>
          <p:nvPr/>
        </p:nvCxnSpPr>
        <p:spPr>
          <a:xfrm>
            <a:off x="2521742" y="3837169"/>
            <a:ext cx="598433" cy="10338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9330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5. </a:t>
            </a:r>
            <a:r>
              <a:rPr lang="en-US" altLang="ko-KR" sz="1800" kern="0" dirty="0">
                <a:latin typeface="LG스마트체 Regular" panose="020B0600000101010101" pitchFamily="50" charset="-127"/>
                <a:ea typeface="LG스마트체 Regular" panose="020B0600000101010101" pitchFamily="50" charset="-127"/>
              </a:rPr>
              <a:t>Threat Scenario</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determines the </a:t>
            </a:r>
            <a:r>
              <a:rPr kumimoji="0" lang="en-US" altLang="ko-KR" b="1" dirty="0" smtClean="0">
                <a:latin typeface="LG스마트체 Regular" panose="020B0600000101010101" pitchFamily="50" charset="-127"/>
                <a:ea typeface="LG스마트체 Regular" panose="020B0600000101010101" pitchFamily="50" charset="-127"/>
              </a:rPr>
              <a:t>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1631216"/>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Architect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defines threat scenario</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damage scenario. </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relations and dependencies between assets.</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 documents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threat initiator, method, tools, and entry points to inform the risk assessment process. (e.g. attack path analysis, attack feasibility) </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define threat scenario.</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984885"/>
          </a:xfrm>
          <a:prstGeom prst="rect">
            <a:avLst/>
          </a:prstGeom>
        </p:spPr>
        <p:txBody>
          <a:bodyPr wrap="square">
            <a:spAutoFit/>
          </a:bodyPr>
          <a:lstStyle/>
          <a:p>
            <a:pPr marL="93663" lvl="0" indent="-93663" algn="l" fontAlgn="auto">
              <a:spcBef>
                <a:spcPts val="0"/>
              </a:spcBef>
              <a:spcAft>
                <a:spcPts val="0"/>
              </a:spcAft>
              <a:buFontTx/>
              <a:buChar char="-"/>
              <a:defRPr/>
            </a:pPr>
            <a:r>
              <a:rPr lang="en-US" altLang="ko-KR" sz="800" b="1" dirty="0">
                <a:solidFill>
                  <a:schemeClr val="tx1"/>
                </a:solidFill>
                <a:latin typeface="LG스마트체 Regular" panose="020B0600000101010101" pitchFamily="50" charset="-127"/>
                <a:ea typeface="LG스마트체 Regular" panose="020B0600000101010101" pitchFamily="50" charset="-127"/>
              </a:rPr>
              <a:t>Item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definition &amp; architecture design</a:t>
            </a:r>
          </a:p>
          <a:p>
            <a:pPr marL="93663" indent="-93663" algn="l" fontAlgn="auto">
              <a:spcBef>
                <a:spcPts val="0"/>
              </a:spcBef>
              <a:spcAft>
                <a:spcPts val="0"/>
              </a:spcAft>
              <a:buFontTx/>
              <a:buChar char="-"/>
              <a:defRPr/>
            </a:pPr>
            <a:r>
              <a:rPr lang="en-US" altLang="ko-KR" sz="800" b="1" dirty="0">
                <a:solidFill>
                  <a:schemeClr val="tx1"/>
                </a:solidFill>
                <a:latin typeface="LG스마트체 Regular" panose="020B0600000101010101" pitchFamily="50" charset="-127"/>
                <a:ea typeface="LG스마트체 Regular" panose="020B0600000101010101" pitchFamily="50" charset="-127"/>
              </a:rPr>
              <a:t>Asset &amp; Cybersecurity property Identification</a:t>
            </a:r>
            <a:endParaRPr lang="ko-KR" altLang="en-US" sz="800" b="1">
              <a:solidFill>
                <a:schemeClr val="tx1"/>
              </a:solidFill>
              <a:latin typeface="LG스마트체 Regular" panose="020B0600000101010101" pitchFamily="50" charset="-127"/>
              <a:ea typeface="LG스마트체 Regular" panose="020B0600000101010101" pitchFamily="50" charset="-127"/>
            </a:endParaRPr>
          </a:p>
          <a:p>
            <a:pPr marL="93663" indent="-93663" algn="l" fontAlgn="auto">
              <a:spcBef>
                <a:spcPts val="0"/>
              </a:spcBef>
              <a:spcAft>
                <a:spcPts val="0"/>
              </a:spcAft>
              <a:buFontTx/>
              <a:buChar char="-"/>
              <a:defRPr/>
            </a:pPr>
            <a:r>
              <a:rPr lang="en-US" altLang="ko-KR" sz="800" b="1" dirty="0">
                <a:solidFill>
                  <a:schemeClr val="tx1"/>
                </a:solidFill>
                <a:latin typeface="LG스마트체 Regular" panose="020B0600000101010101" pitchFamily="50" charset="-127"/>
                <a:ea typeface="LG스마트체 Regular" panose="020B0600000101010101" pitchFamily="50" charset="-127"/>
              </a:rPr>
              <a:t>Damage Scenario </a:t>
            </a:r>
          </a:p>
          <a:p>
            <a:pPr marL="93663" lvl="0" indent="-93663" algn="l" fontAlgn="auto">
              <a:spcBef>
                <a:spcPts val="0"/>
              </a:spcBef>
              <a:spcAft>
                <a:spcPts val="0"/>
              </a:spcAft>
              <a:buFontTx/>
              <a:buChar char="-"/>
              <a:defRPr/>
            </a:pPr>
            <a:endParaRPr lang="en-US" altLang="ko-KR" sz="800" b="1" dirty="0" smtClean="0">
              <a:solidFill>
                <a:schemeClr val="tx1"/>
              </a:solidFill>
              <a:latin typeface="LG스마트체 Regular" panose="020B0600000101010101" pitchFamily="50" charset="-127"/>
              <a:ea typeface="LG스마트체 Regular" panose="020B0600000101010101" pitchFamily="50" charset="-127"/>
            </a:endParaRPr>
          </a:p>
          <a:p>
            <a:pPr marL="93663" lvl="0" indent="-93663"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2023311" cy="246221"/>
          </a:xfrm>
          <a:prstGeom prst="rect">
            <a:avLst/>
          </a:prstGeom>
        </p:spPr>
        <p:txBody>
          <a:bodyPr wrap="none">
            <a:spAutoFit/>
          </a:bodyPr>
          <a:lstStyle/>
          <a:p>
            <a:pPr algn="l" fontAlgn="auto">
              <a:spcBef>
                <a:spcPts val="0"/>
              </a:spcBef>
              <a:spcAft>
                <a:spcPts val="0"/>
              </a:spcAft>
            </a:pPr>
            <a:r>
              <a:rPr lang="en-US" altLang="ko-KR" sz="1000" dirty="0"/>
              <a:t>Asset Identification should </a:t>
            </a:r>
            <a:r>
              <a:rPr lang="en-US" altLang="ko-KR" sz="1000" dirty="0" smtClean="0"/>
              <a:t>exist</a:t>
            </a:r>
            <a:r>
              <a:rPr lang="en-US" altLang="ko-KR" sz="1000" dirty="0" smtClean="0">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378760" y="1830016"/>
            <a:ext cx="1279517" cy="215444"/>
          </a:xfrm>
          <a:prstGeom prst="rect">
            <a:avLst/>
          </a:prstGeom>
          <a:noFill/>
          <a:ln>
            <a:noFill/>
          </a:ln>
        </p:spPr>
        <p:txBody>
          <a:bodyPr wrap="none" rtlCol="0">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1-5. Threat </a:t>
            </a:r>
            <a:r>
              <a:rPr lang="en-US" altLang="ko-KR" sz="800" dirty="0">
                <a:solidFill>
                  <a:schemeClr val="tx1"/>
                </a:solidFill>
                <a:latin typeface="LG스마트체 Regular" panose="020B0600000101010101" pitchFamily="50" charset="-127"/>
                <a:ea typeface="LG스마트체 Regular" panose="020B0600000101010101" pitchFamily="50" charset="-127"/>
              </a:rPr>
              <a:t>Scenario</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Threat Scenario</a:t>
            </a:r>
          </a:p>
        </p:txBody>
      </p:sp>
      <p:sp>
        <p:nvSpPr>
          <p:cNvPr id="43" name="직사각형 42"/>
          <p:cNvSpPr/>
          <p:nvPr/>
        </p:nvSpPr>
        <p:spPr>
          <a:xfrm>
            <a:off x="1136576" y="5961312"/>
            <a:ext cx="8625845" cy="400110"/>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smtClean="0">
                <a:latin typeface="LG스마트체 Regular" panose="020B0600000101010101" pitchFamily="50" charset="-127"/>
                <a:ea typeface="LG스마트체 Regular" panose="020B0600000101010101" pitchFamily="50" charset="-127"/>
              </a:rPr>
              <a:t>Cybers</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ecurity Architect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dirty="0"/>
              <a:t>Threat scenarios should be defined including target assets, compromised cybersecurity properties and the action to achieve the damage </a:t>
            </a:r>
            <a:r>
              <a:rPr lang="en-US" altLang="ko-KR" sz="1000" dirty="0" smtClean="0"/>
              <a:t>scenario.</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023478" y="370830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1-5.</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Threat </a:t>
            </a:r>
            <a:r>
              <a:rPr lang="en-US" altLang="ko-KR" sz="700" dirty="0">
                <a:solidFill>
                  <a:schemeClr val="tx1"/>
                </a:solidFill>
                <a:latin typeface="LG스마트체 Regular" panose="020B0600000101010101" pitchFamily="50" charset="-127"/>
                <a:ea typeface="LG스마트체 Regular" panose="020B0600000101010101" pitchFamily="50" charset="-127"/>
              </a:rPr>
              <a:t>Scenario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658277" y="3122428"/>
            <a:ext cx="903519" cy="22583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1-4.</a:t>
            </a: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Damage </a:t>
            </a:r>
            <a:r>
              <a:rPr lang="en-US" altLang="ko-KR" sz="600" dirty="0">
                <a:solidFill>
                  <a:schemeClr val="tx1"/>
                </a:solidFill>
                <a:latin typeface="LG스마트체 Regular" panose="020B0600000101010101" pitchFamily="50" charset="-127"/>
                <a:ea typeface="LG스마트체 Regular" panose="020B0600000101010101" pitchFamily="50" charset="-127"/>
              </a:rPr>
              <a:t>Scenario </a:t>
            </a:r>
          </a:p>
        </p:txBody>
      </p:sp>
      <p:sp>
        <p:nvSpPr>
          <p:cNvPr id="65" name="직사각형 64"/>
          <p:cNvSpPr/>
          <p:nvPr/>
        </p:nvSpPr>
        <p:spPr>
          <a:xfrm>
            <a:off x="2023478" y="457500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1-6.</a:t>
            </a: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Attack </a:t>
            </a:r>
            <a:r>
              <a:rPr lang="en-US" altLang="ko-KR" sz="600" dirty="0">
                <a:solidFill>
                  <a:schemeClr val="tx1"/>
                </a:solidFill>
                <a:latin typeface="LG스마트체 Regular" panose="020B0600000101010101" pitchFamily="50" charset="-127"/>
                <a:ea typeface="LG스마트체 Regular" panose="020B0600000101010101" pitchFamily="50" charset="-127"/>
              </a:rPr>
              <a:t>Path Analysis</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9" name="직선 화살표 연결선 32"/>
          <p:cNvCxnSpPr>
            <a:stCxn id="47" idx="2"/>
            <a:endCxn id="65" idx="0"/>
          </p:cNvCxnSpPr>
          <p:nvPr/>
        </p:nvCxnSpPr>
        <p:spPr>
          <a:xfrm>
            <a:off x="2513528" y="4068349"/>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1544419" y="2404959"/>
            <a:ext cx="878951" cy="2922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b="1" dirty="0">
                <a:solidFill>
                  <a:schemeClr val="tx1"/>
                </a:solidFill>
                <a:latin typeface="LG스마트체 Regular" panose="020B0600000101010101" pitchFamily="50" charset="-127"/>
                <a:ea typeface="LG스마트체 Regular" panose="020B0600000101010101" pitchFamily="50" charset="-127"/>
              </a:rPr>
              <a:t>PA 1-1. </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
            </a:r>
            <a:br>
              <a:rPr lang="en-US" altLang="ko-KR" sz="6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Item definition</a:t>
            </a:r>
            <a:endParaRPr lang="en-US" altLang="ko-KR" sz="600" b="1" dirty="0">
              <a:solidFill>
                <a:schemeClr val="tx1"/>
              </a:solidFill>
              <a:latin typeface="LG스마트체 Regular" panose="020B0600000101010101" pitchFamily="50" charset="-127"/>
              <a:ea typeface="LG스마트체 Regular" panose="020B0600000101010101" pitchFamily="50" charset="-127"/>
            </a:endParaRPr>
          </a:p>
        </p:txBody>
      </p:sp>
      <p:sp>
        <p:nvSpPr>
          <p:cNvPr id="33" name="직사각형 32"/>
          <p:cNvSpPr/>
          <p:nvPr/>
        </p:nvSpPr>
        <p:spPr>
          <a:xfrm>
            <a:off x="2028251" y="2765043"/>
            <a:ext cx="960199" cy="2709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1-3.</a:t>
            </a: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Asset </a:t>
            </a:r>
            <a:r>
              <a:rPr lang="en-US" altLang="ko-KR" sz="600" dirty="0">
                <a:solidFill>
                  <a:schemeClr val="tx1"/>
                </a:solidFill>
                <a:latin typeface="LG스마트체 Regular" panose="020B0600000101010101" pitchFamily="50" charset="-127"/>
                <a:ea typeface="LG스마트체 Regular" panose="020B0600000101010101" pitchFamily="50" charset="-127"/>
              </a:rPr>
              <a:t>&amp; Cybersecurity property Identification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6" name="꺾인 연결선 35"/>
          <p:cNvCxnSpPr>
            <a:stCxn id="61" idx="2"/>
          </p:cNvCxnSpPr>
          <p:nvPr/>
        </p:nvCxnSpPr>
        <p:spPr>
          <a:xfrm rot="5400000">
            <a:off x="2708795" y="3147818"/>
            <a:ext cx="200799" cy="6016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 38"/>
          <p:cNvCxnSpPr/>
          <p:nvPr/>
        </p:nvCxnSpPr>
        <p:spPr>
          <a:xfrm>
            <a:off x="1855382" y="2697210"/>
            <a:ext cx="652969" cy="651052"/>
          </a:xfrm>
          <a:prstGeom prst="bentConnector3">
            <a:avLst>
              <a:gd name="adj1" fmla="val -1888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32"/>
          <p:cNvCxnSpPr>
            <a:stCxn id="33" idx="2"/>
            <a:endCxn id="47" idx="0"/>
          </p:cNvCxnSpPr>
          <p:nvPr/>
        </p:nvCxnSpPr>
        <p:spPr>
          <a:xfrm>
            <a:off x="2508351" y="3035961"/>
            <a:ext cx="5177" cy="6723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535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6</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Attack Path Analysis</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analyze possible attack paths </a:t>
            </a:r>
            <a:r>
              <a:rPr kumimoji="0" lang="en-US" altLang="ko-KR" b="1" dirty="0" smtClean="0">
                <a:latin typeface="LG스마트체 Regular" panose="020B0600000101010101" pitchFamily="50" charset="-127"/>
                <a:ea typeface="LG스마트체 Regular" panose="020B0600000101010101" pitchFamily="50" charset="-127"/>
              </a:rPr>
              <a:t>on </a:t>
            </a:r>
            <a:r>
              <a:rPr kumimoji="0" lang="en-US" altLang="ko-KR" b="1" dirty="0">
                <a:latin typeface="LG스마트체 Regular" panose="020B0600000101010101" pitchFamily="50" charset="-127"/>
                <a:ea typeface="LG스마트체 Regular" panose="020B0600000101010101" pitchFamily="50" charset="-127"/>
              </a:rPr>
              <a:t>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1785104"/>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Architect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 attack path</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threat scenario and describe possible attack paths.</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documents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applied attack path.</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refers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to the threat scenarios that can be realized by the attack path.</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updates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attack paths as more information becomes available over the lifecycle (e.g. after a vulnerability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analysis)</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400110"/>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item definition</a:t>
            </a:r>
          </a:p>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threat scenarios</a:t>
            </a:r>
          </a:p>
        </p:txBody>
      </p:sp>
      <p:sp>
        <p:nvSpPr>
          <p:cNvPr id="81" name="직사각형 80"/>
          <p:cNvSpPr/>
          <p:nvPr/>
        </p:nvSpPr>
        <p:spPr>
          <a:xfrm>
            <a:off x="1280592" y="1166555"/>
            <a:ext cx="1814920" cy="246221"/>
          </a:xfrm>
          <a:prstGeom prst="rect">
            <a:avLst/>
          </a:prstGeom>
        </p:spPr>
        <p:txBody>
          <a:bodyPr wrap="none">
            <a:spAutoFit/>
          </a:bodyPr>
          <a:lstStyle/>
          <a:p>
            <a:pPr algn="l" fontAlgn="auto">
              <a:spcBef>
                <a:spcPts val="0"/>
              </a:spcBef>
              <a:spcAft>
                <a:spcPts val="0"/>
              </a:spcAft>
            </a:pPr>
            <a:r>
              <a:rPr lang="en-US" altLang="ko-KR" sz="1000" dirty="0"/>
              <a:t>Threat scenario should exist.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263344" y="1830016"/>
            <a:ext cx="1510350" cy="215444"/>
          </a:xfrm>
          <a:prstGeom prst="rect">
            <a:avLst/>
          </a:prstGeom>
          <a:noFill/>
          <a:ln>
            <a:noFill/>
          </a:ln>
        </p:spPr>
        <p:txBody>
          <a:bodyPr wrap="none" rtlCol="0">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1-6. Attack </a:t>
            </a:r>
            <a:r>
              <a:rPr lang="en-US" altLang="ko-KR" sz="800" dirty="0">
                <a:solidFill>
                  <a:schemeClr val="tx1"/>
                </a:solidFill>
                <a:latin typeface="LG스마트체 Regular" panose="020B0600000101010101" pitchFamily="50" charset="-127"/>
                <a:ea typeface="LG스마트체 Regular" panose="020B0600000101010101" pitchFamily="50" charset="-127"/>
              </a:rPr>
              <a:t>Path Analysis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 Identified attack paths</a:t>
            </a:r>
            <a:endPar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t>The attack path should be identified within the threat scenario.</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023478" y="370830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1-6.</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Attack Path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377329" y="3006048"/>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1-5.</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Threat Scenario</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023478" y="457500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1-7.</a:t>
            </a:r>
          </a:p>
          <a:p>
            <a:r>
              <a:rPr lang="en-US" altLang="ko-KR" sz="600" dirty="0">
                <a:solidFill>
                  <a:schemeClr val="tx1"/>
                </a:solidFill>
                <a:latin typeface="LG스마트체 Regular" panose="020B0600000101010101" pitchFamily="50" charset="-127"/>
                <a:ea typeface="LG스마트체 Regular" panose="020B0600000101010101" pitchFamily="50" charset="-127"/>
              </a:rPr>
              <a:t>Attack Feasibility Rating</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9" name="직선 화살표 연결선 32"/>
          <p:cNvCxnSpPr>
            <a:stCxn id="47" idx="2"/>
            <a:endCxn id="65" idx="0"/>
          </p:cNvCxnSpPr>
          <p:nvPr/>
        </p:nvCxnSpPr>
        <p:spPr>
          <a:xfrm>
            <a:off x="2513528" y="4068349"/>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1730671" y="2552113"/>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b="1" dirty="0">
                <a:solidFill>
                  <a:schemeClr val="tx1"/>
                </a:solidFill>
                <a:latin typeface="LG스마트체 Regular" panose="020B0600000101010101" pitchFamily="50" charset="-127"/>
                <a:ea typeface="LG스마트체 Regular" panose="020B0600000101010101" pitchFamily="50" charset="-127"/>
              </a:rPr>
              <a:t>PA 1-1. </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
            </a:r>
            <a:br>
              <a:rPr lang="en-US" altLang="ko-KR" sz="6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Item definition</a:t>
            </a:r>
            <a:endParaRPr lang="en-US" altLang="ko-KR" sz="600" b="1"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5" name="꺾인 연결선 34"/>
          <p:cNvCxnSpPr>
            <a:stCxn id="61" idx="2"/>
            <a:endCxn id="47" idx="0"/>
          </p:cNvCxnSpPr>
          <p:nvPr/>
        </p:nvCxnSpPr>
        <p:spPr>
          <a:xfrm rot="5400000">
            <a:off x="2520584" y="3359033"/>
            <a:ext cx="342221" cy="35633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꺾인 연결선 35"/>
          <p:cNvCxnSpPr>
            <a:stCxn id="33" idx="2"/>
            <a:endCxn id="47" idx="0"/>
          </p:cNvCxnSpPr>
          <p:nvPr/>
        </p:nvCxnSpPr>
        <p:spPr>
          <a:xfrm rot="16200000" flipH="1">
            <a:off x="1970286" y="3165067"/>
            <a:ext cx="796156" cy="290327"/>
          </a:xfrm>
          <a:prstGeom prst="bentConnector3">
            <a:avLst>
              <a:gd name="adj1" fmla="val 779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485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7. </a:t>
            </a:r>
            <a:r>
              <a:rPr lang="en-US" altLang="ko-KR" sz="1800" kern="0" dirty="0">
                <a:latin typeface="LG스마트체 Regular" panose="020B0600000101010101" pitchFamily="50" charset="-127"/>
                <a:ea typeface="LG스마트체 Regular" panose="020B0600000101010101" pitchFamily="50" charset="-127"/>
              </a:rPr>
              <a:t>Attack Feasibility </a:t>
            </a:r>
            <a:r>
              <a:rPr lang="en-US" altLang="ko-KR" sz="1800" kern="0" dirty="0" smtClean="0">
                <a:latin typeface="LG스마트체 Regular" panose="020B0600000101010101" pitchFamily="50" charset="-127"/>
                <a:ea typeface="LG스마트체 Regular" panose="020B0600000101010101" pitchFamily="50" charset="-127"/>
              </a:rPr>
              <a:t>Rating</a:t>
            </a:r>
            <a:endParaRPr lang="en-US" altLang="ko-KR"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3016210"/>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Architect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determine attack feasibility rating</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decides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attack feasibility rating by High, Medium, Low, and Very Low.</a:t>
            </a: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uses attack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potential-based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approach for the assessment approach.</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determines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attack feasibility rating based on core factors including elapsed time, specialist expertise, knowledge of the item or component, window of opportunity, and equipment. </a:t>
            </a: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core attack potential factors can be derived from ISO/IEC 18045</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TARA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rating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criteria and Risk Matrix are described on the following collaboration page.</a:t>
            </a:r>
          </a:p>
          <a:p>
            <a:pPr marL="171450" indent="-171450" algn="l" fontAlgn="auto">
              <a:spcBef>
                <a:spcPts val="0"/>
              </a:spcBef>
              <a:spcAft>
                <a:spcPts val="0"/>
              </a:spcAft>
              <a:buFontTx/>
              <a:buChar char="-"/>
              <a:defRPr/>
            </a:pPr>
            <a:r>
              <a:rPr kumimoji="0" lang="en-US" altLang="ko-KR" sz="1000" b="1" dirty="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b="1"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collab.lge.com/main/x/ETg3Tw</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400110"/>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Attack Path Analysis</a:t>
            </a:r>
          </a:p>
          <a:p>
            <a:pPr marL="93663" lvl="0" indent="-93663"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1656223"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Attack paths should exist.</a:t>
            </a:r>
          </a:p>
        </p:txBody>
      </p:sp>
      <p:sp>
        <p:nvSpPr>
          <p:cNvPr id="84" name="TextBox 83"/>
          <p:cNvSpPr txBox="1"/>
          <p:nvPr/>
        </p:nvSpPr>
        <p:spPr>
          <a:xfrm>
            <a:off x="1094227" y="1830016"/>
            <a:ext cx="1848584"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1-7. Attack </a:t>
            </a:r>
            <a:r>
              <a:rPr lang="en-US" altLang="ko-KR" sz="900" dirty="0">
                <a:latin typeface="LG스마트체 Regular" panose="020B0600000101010101" pitchFamily="50" charset="-127"/>
                <a:ea typeface="LG스마트체 Regular" panose="020B0600000101010101" pitchFamily="50" charset="-127"/>
              </a:rPr>
              <a:t>Feasibility Rating</a:t>
            </a: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Attack Feasibility Rating</a:t>
            </a: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latin typeface="LG스마트체 Regular" panose="020B0600000101010101" pitchFamily="50" charset="-127"/>
                <a:ea typeface="LG스마트체 Regular" panose="020B0600000101010101" pitchFamily="50" charset="-127"/>
              </a:rPr>
              <a:t>Attack feasibility rating should be determined.</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023478" y="370830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1-7.</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Attack Feasibility 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023478" y="2861554"/>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1-6</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Attack Path Analysis</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023478" y="457500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1-9.</a:t>
            </a: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Risk </a:t>
            </a:r>
            <a:r>
              <a:rPr lang="en-US" altLang="ko-KR" sz="600" dirty="0">
                <a:solidFill>
                  <a:schemeClr val="tx1"/>
                </a:solidFill>
                <a:latin typeface="LG스마트체 Regular" panose="020B0600000101010101" pitchFamily="50" charset="-127"/>
                <a:ea typeface="LG스마트체 Regular" panose="020B0600000101010101" pitchFamily="50" charset="-127"/>
              </a:rPr>
              <a:t>value determination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화살표 연결선 32"/>
          <p:cNvCxnSpPr>
            <a:stCxn id="61" idx="2"/>
            <a:endCxn id="47" idx="0"/>
          </p:cNvCxnSpPr>
          <p:nvPr/>
        </p:nvCxnSpPr>
        <p:spPr>
          <a:xfrm flipH="1">
            <a:off x="2513528" y="3221594"/>
            <a:ext cx="2480" cy="48671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32"/>
          <p:cNvCxnSpPr>
            <a:stCxn id="47" idx="2"/>
            <a:endCxn id="65" idx="0"/>
          </p:cNvCxnSpPr>
          <p:nvPr/>
        </p:nvCxnSpPr>
        <p:spPr>
          <a:xfrm>
            <a:off x="2513528" y="4068349"/>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6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8</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dirty="0">
                <a:latin typeface="LG스마트체 Regular" panose="020B0600000101010101" pitchFamily="50" charset="-127"/>
                <a:ea typeface="LG스마트체 Regular" panose="020B0600000101010101" pitchFamily="50" charset="-127"/>
              </a:rPr>
              <a:t>Impact </a:t>
            </a:r>
            <a:r>
              <a:rPr lang="en-US" altLang="ko-KR" sz="1800" dirty="0" smtClean="0">
                <a:latin typeface="LG스마트체 Regular" panose="020B0600000101010101" pitchFamily="50" charset="-127"/>
                <a:ea typeface="LG스마트체 Regular" panose="020B0600000101010101" pitchFamily="50" charset="-127"/>
              </a:rPr>
              <a:t>Rating</a:t>
            </a:r>
            <a:endParaRPr lang="en-US" altLang="ko-KR" sz="180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2092881"/>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Architect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determine impact rating</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assess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damage scenario against potential adverse consequences for stakeholders in the independent impact categories of safety, financial, operational, and privacy (S, F, O, P).</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documents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any impact categories other than S, F, O, and P.</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determines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impact ratings as a Severe, Major, Moderate, Negligible</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TARA rating criteria and Risk Matrix are described on the following collaboration page.</a:t>
            </a:r>
          </a:p>
          <a:p>
            <a:pPr marL="171450" indent="-171450" algn="l" fontAlgn="auto">
              <a:spcBef>
                <a:spcPts val="0"/>
              </a:spcBef>
              <a:spcAft>
                <a:spcPts val="0"/>
              </a:spcAft>
              <a:buFontTx/>
              <a:buChar char="-"/>
              <a:defRPr/>
            </a:pPr>
            <a:r>
              <a:rPr kumimoji="0" lang="en-US" altLang="ko-KR" sz="1000" b="1" dirty="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b="1"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collab.lge.com/main/x/ETg3Tw</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246221"/>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Damage scenario </a:t>
            </a:r>
          </a:p>
        </p:txBody>
      </p:sp>
      <p:sp>
        <p:nvSpPr>
          <p:cNvPr id="81" name="직사각형 80"/>
          <p:cNvSpPr/>
          <p:nvPr/>
        </p:nvSpPr>
        <p:spPr>
          <a:xfrm>
            <a:off x="1280592" y="1166555"/>
            <a:ext cx="1922321"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Damage scenario should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exist.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442936" y="1829729"/>
            <a:ext cx="1412983" cy="230832"/>
          </a:xfrm>
          <a:prstGeom prst="rect">
            <a:avLst/>
          </a:prstGeom>
          <a:noFill/>
          <a:ln>
            <a:noFill/>
          </a:ln>
        </p:spPr>
        <p:txBody>
          <a:bodyPr wrap="square" rtlCol="0">
            <a:spAutoFit/>
          </a:bodyPr>
          <a:lstStyle/>
          <a:p>
            <a:r>
              <a:rPr lang="en-US" altLang="ko-KR" sz="900" dirty="0">
                <a:latin typeface="LG스마트체 Regular" panose="020B0600000101010101" pitchFamily="50" charset="-127"/>
                <a:ea typeface="LG스마트체 Regular" panose="020B0600000101010101" pitchFamily="50" charset="-127"/>
              </a:rPr>
              <a:t>PA </a:t>
            </a:r>
            <a:r>
              <a:rPr lang="en-US" altLang="ko-KR" sz="900" dirty="0" smtClean="0">
                <a:latin typeface="LG스마트체 Regular" panose="020B0600000101010101" pitchFamily="50" charset="-127"/>
                <a:ea typeface="LG스마트체 Regular" panose="020B0600000101010101" pitchFamily="50" charset="-127"/>
              </a:rPr>
              <a:t>1-8. Impact Rating</a:t>
            </a:r>
            <a:endParaRPr lang="en-US" altLang="ko-KR" sz="900" dirty="0">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646331"/>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I</a:t>
            </a: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mpact </a:t>
            </a: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rating, including the associated impact categories of the damage scenarios</a:t>
            </a: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latin typeface="LG스마트체 Regular" panose="020B0600000101010101" pitchFamily="50" charset="-127"/>
                <a:ea typeface="LG스마트체 Regular" panose="020B0600000101010101" pitchFamily="50" charset="-127"/>
              </a:rPr>
              <a:t>Impact rating should be created with the associated impact categories in the damage scenarios</a:t>
            </a: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023478" y="370830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1-8.</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Impact </a:t>
            </a:r>
          </a:p>
          <a:p>
            <a:r>
              <a:rPr lang="en-US" altLang="ko-KR" sz="700" dirty="0">
                <a:solidFill>
                  <a:schemeClr val="tx1"/>
                </a:solidFill>
                <a:latin typeface="LG스마트체 Regular" panose="020B0600000101010101" pitchFamily="50" charset="-127"/>
                <a:ea typeface="LG스마트체 Regular" panose="020B0600000101010101" pitchFamily="50" charset="-127"/>
              </a:rPr>
              <a:t>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023478" y="2861554"/>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1-4.</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Damage Scenario </a:t>
            </a:r>
          </a:p>
        </p:txBody>
      </p:sp>
      <p:sp>
        <p:nvSpPr>
          <p:cNvPr id="65" name="직사각형 64"/>
          <p:cNvSpPr/>
          <p:nvPr/>
        </p:nvSpPr>
        <p:spPr>
          <a:xfrm>
            <a:off x="2023478" y="457500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1-9.</a:t>
            </a: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Risk </a:t>
            </a:r>
            <a:r>
              <a:rPr lang="en-US" altLang="ko-KR" sz="600" dirty="0">
                <a:solidFill>
                  <a:schemeClr val="tx1"/>
                </a:solidFill>
                <a:latin typeface="LG스마트체 Regular" panose="020B0600000101010101" pitchFamily="50" charset="-127"/>
                <a:ea typeface="LG스마트체 Regular" panose="020B0600000101010101" pitchFamily="50" charset="-127"/>
              </a:rPr>
              <a:t>value determination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화살표 연결선 32"/>
          <p:cNvCxnSpPr>
            <a:stCxn id="61" idx="2"/>
            <a:endCxn id="47" idx="0"/>
          </p:cNvCxnSpPr>
          <p:nvPr/>
        </p:nvCxnSpPr>
        <p:spPr>
          <a:xfrm flipH="1">
            <a:off x="2513528" y="3221594"/>
            <a:ext cx="2480" cy="48671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32"/>
          <p:cNvCxnSpPr>
            <a:stCxn id="47" idx="2"/>
            <a:endCxn id="65" idx="0"/>
          </p:cNvCxnSpPr>
          <p:nvPr/>
        </p:nvCxnSpPr>
        <p:spPr>
          <a:xfrm>
            <a:off x="2513528" y="4068349"/>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68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9</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Risk value determination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2862322"/>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Architect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decide risk value</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impact of the associated damage scenario. </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attack feasibility of the associated attack paths</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For each threat scenario the risk value shall be determined from the impact of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the associated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damage scenarios and the attack feasibility of the associated attack paths</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determines the risk value based on risk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matrices.</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value 1 is the lowest risk and value 5 is the highest risk. </a:t>
            </a:r>
          </a:p>
          <a:p>
            <a:pPr marL="171450" indent="-171450" algn="l" fontAlgn="auto">
              <a:spcBef>
                <a:spcPts val="0"/>
              </a:spcBef>
              <a:spcAft>
                <a:spcPts val="0"/>
              </a:spcAft>
              <a:buFont typeface="Arial" panose="020B0604020202020204"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Depending on the threat scenario that corresponds to more than one attack path, the attack feasibility may be different. </a:t>
            </a:r>
          </a:p>
          <a:p>
            <a:pPr marL="171450" indent="-171450" algn="l" fontAlgn="auto">
              <a:spcBef>
                <a:spcPts val="0"/>
              </a:spcBef>
              <a:spcAft>
                <a:spcPts val="0"/>
              </a:spcAft>
              <a:buFont typeface="Arial" panose="020B0604020202020204"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(e.g. the threat scenario is assigned the maximum of the feasibility levels of the corresponding attack paths</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TARA rating criteria and Risk Matrix are described on the following collaboration page.</a:t>
            </a:r>
          </a:p>
          <a:p>
            <a:pPr marL="171450" indent="-171450" algn="l" fontAlgn="auto">
              <a:spcBef>
                <a:spcPts val="0"/>
              </a:spcBef>
              <a:spcAft>
                <a:spcPts val="0"/>
              </a:spcAft>
              <a:buFontTx/>
              <a:buChar char="-"/>
              <a:defRPr/>
            </a:pPr>
            <a:r>
              <a:rPr kumimoji="0" lang="en-US" altLang="ko-KR" sz="1000" b="1" dirty="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b="1"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collab.lge.com/main/x/ETg3Tw</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49344" y="1700808"/>
            <a:ext cx="1469402" cy="861774"/>
          </a:xfrm>
          <a:prstGeom prst="rect">
            <a:avLst/>
          </a:prstGeom>
        </p:spPr>
        <p:txBody>
          <a:bodyPr wrap="square">
            <a:spAutoFit/>
          </a:bodyPr>
          <a:lstStyle/>
          <a:p>
            <a:pPr marL="93663" lvl="0" indent="-93663" algn="l" fontAlgn="auto">
              <a:spcBef>
                <a:spcPts val="0"/>
              </a:spcBef>
              <a:spcAft>
                <a:spcPts val="0"/>
              </a:spcAft>
              <a:buFontTx/>
              <a:buChar char="-"/>
              <a:defRPr/>
            </a:pPr>
            <a:r>
              <a:rPr lang="en-US" altLang="ko-KR" sz="1000" dirty="0" smtClean="0"/>
              <a:t>Threat scenario</a:t>
            </a:r>
          </a:p>
          <a:p>
            <a:pPr marL="93663" lvl="0" indent="-93663" algn="l" fontAlgn="auto">
              <a:spcBef>
                <a:spcPts val="0"/>
              </a:spcBef>
              <a:spcAft>
                <a:spcPts val="0"/>
              </a:spcAft>
              <a:buFontTx/>
              <a:buChar char="-"/>
              <a:defRPr/>
            </a:pPr>
            <a:r>
              <a:rPr lang="en-US" altLang="ko-KR" sz="1000" dirty="0" smtClean="0"/>
              <a:t>impact rating</a:t>
            </a:r>
          </a:p>
          <a:p>
            <a:pPr marL="93663" indent="-93663" algn="l" fontAlgn="auto">
              <a:spcBef>
                <a:spcPts val="0"/>
              </a:spcBef>
              <a:spcAft>
                <a:spcPts val="0"/>
              </a:spcAft>
              <a:buFontTx/>
              <a:buChar char="-"/>
              <a:defRPr/>
            </a:pPr>
            <a:r>
              <a:rPr lang="en-US" altLang="ko-KR" sz="1000" dirty="0"/>
              <a:t>attack feasibility rating</a:t>
            </a:r>
          </a:p>
          <a:p>
            <a:pPr marL="93663" lvl="0" indent="-93663"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3522118" cy="246221"/>
          </a:xfrm>
          <a:prstGeom prst="rect">
            <a:avLst/>
          </a:prstGeom>
        </p:spPr>
        <p:txBody>
          <a:bodyPr wrap="none">
            <a:spAutoFit/>
          </a:bodyPr>
          <a:lstStyle/>
          <a:p>
            <a:pPr algn="l" fontAlgn="auto">
              <a:spcBef>
                <a:spcPts val="0"/>
              </a:spcBef>
              <a:spcAft>
                <a:spcPts val="0"/>
              </a:spcAft>
            </a:pPr>
            <a:r>
              <a:rPr lang="en-US" altLang="ko-KR" sz="1000" dirty="0"/>
              <a:t>Impact rating and Attack feasibility rating should determine.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368340" y="1830016"/>
            <a:ext cx="1712451" cy="215444"/>
          </a:xfrm>
          <a:prstGeom prst="rect">
            <a:avLst/>
          </a:prstGeom>
          <a:noFill/>
          <a:ln>
            <a:noFill/>
          </a:ln>
        </p:spPr>
        <p:txBody>
          <a:bodyPr wrap="square" rtlCol="0">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1-9. Risk </a:t>
            </a:r>
            <a:r>
              <a:rPr lang="en-US" altLang="ko-KR" sz="800" dirty="0">
                <a:solidFill>
                  <a:schemeClr val="tx1"/>
                </a:solidFill>
                <a:latin typeface="LG스마트체 Regular" panose="020B0600000101010101" pitchFamily="50" charset="-127"/>
                <a:ea typeface="LG스마트체 Regular" panose="020B0600000101010101" pitchFamily="50" charset="-127"/>
              </a:rPr>
              <a:t>value determination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 Risk value</a:t>
            </a:r>
            <a:endPar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t>Risk value should be decided.</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2057913" y="401704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1-9.</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Risk value determination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2692712" y="3431165"/>
            <a:ext cx="903519" cy="22583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1-8.</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Impact Rating</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37" name="직사각형 36"/>
          <p:cNvSpPr/>
          <p:nvPr/>
        </p:nvSpPr>
        <p:spPr>
          <a:xfrm>
            <a:off x="2057913" y="4883739"/>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1-10.</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Risk Treatment Decision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8" name="직선 화살표 연결선 32"/>
          <p:cNvCxnSpPr>
            <a:stCxn id="32" idx="2"/>
            <a:endCxn id="37" idx="0"/>
          </p:cNvCxnSpPr>
          <p:nvPr/>
        </p:nvCxnSpPr>
        <p:spPr>
          <a:xfrm>
            <a:off x="2547963" y="4377086"/>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직사각형 38"/>
          <p:cNvSpPr/>
          <p:nvPr/>
        </p:nvSpPr>
        <p:spPr>
          <a:xfrm>
            <a:off x="1578854" y="2713696"/>
            <a:ext cx="878951" cy="2922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1-5.</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Threat Scenario</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2062686" y="3073780"/>
            <a:ext cx="960199" cy="27091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1-7.</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Attack Feasibility Rating</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1" name="꺾인 연결선 40"/>
          <p:cNvCxnSpPr>
            <a:stCxn id="34" idx="2"/>
          </p:cNvCxnSpPr>
          <p:nvPr/>
        </p:nvCxnSpPr>
        <p:spPr>
          <a:xfrm rot="5400000">
            <a:off x="2777609" y="3422176"/>
            <a:ext cx="132041" cy="6016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꺾인 연결선 41"/>
          <p:cNvCxnSpPr/>
          <p:nvPr/>
        </p:nvCxnSpPr>
        <p:spPr>
          <a:xfrm>
            <a:off x="1889818" y="3005946"/>
            <a:ext cx="652970" cy="651054"/>
          </a:xfrm>
          <a:prstGeom prst="bentConnector3">
            <a:avLst>
              <a:gd name="adj1" fmla="val -98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32"/>
          <p:cNvCxnSpPr>
            <a:stCxn id="40" idx="2"/>
            <a:endCxn id="32" idx="0"/>
          </p:cNvCxnSpPr>
          <p:nvPr/>
        </p:nvCxnSpPr>
        <p:spPr>
          <a:xfrm>
            <a:off x="2542786" y="3344698"/>
            <a:ext cx="5177" cy="6723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9317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직사각형 79"/>
          <p:cNvSpPr/>
          <p:nvPr/>
        </p:nvSpPr>
        <p:spPr>
          <a:xfrm>
            <a:off x="8049344" y="1654200"/>
            <a:ext cx="1512168" cy="1446550"/>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Item definition shall be available</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Impact categories from impact rating shall be available</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Threat scenarios shall be available</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Identified attack paths shall be available</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Corresponding risk values shall be available</a:t>
            </a:r>
          </a:p>
        </p:txBody>
      </p:sp>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10. </a:t>
            </a:r>
            <a:r>
              <a:rPr lang="en-US" altLang="ko-KR" sz="1800" kern="0" dirty="0">
                <a:latin typeface="LG스마트체 Regular" panose="020B0600000101010101" pitchFamily="50" charset="-127"/>
                <a:ea typeface="LG스마트체 Regular" panose="020B0600000101010101" pitchFamily="50" charset="-127"/>
              </a:rPr>
              <a:t>Risk Treatment Decision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Cybersecurity Architect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 risk treatment</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analyzes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impact categories, attack paths, and the results from risk determination.</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CSA determines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and documents the risk treatment.</a:t>
            </a:r>
          </a:p>
          <a:p>
            <a:pPr marL="171450" indent="-171450" algn="l" fontAlgn="auto">
              <a:spcBef>
                <a:spcPts val="0"/>
              </a:spcBef>
              <a:spcAft>
                <a:spcPts val="0"/>
              </a:spcAft>
              <a:buFont typeface="Arial" panose="020B0604020202020204"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Risk treatment options are determined by:</a:t>
            </a:r>
          </a:p>
          <a:p>
            <a:pPr marL="171450" indent="-171450" algn="l" fontAlgn="auto">
              <a:spcBef>
                <a:spcPts val="0"/>
              </a:spcBef>
              <a:spcAft>
                <a:spcPts val="0"/>
              </a:spcAft>
              <a:buFont typeface="Arial" panose="020B0604020202020204" pitchFamily="34" charset="0"/>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1. avoid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risk by removing the risk sources, or deciding not to start or continue with the activity that gives rise to 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risk</a:t>
            </a:r>
          </a:p>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2. reduce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risk</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3. share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or transfer the risk (e.g. through contracts, buying insurance).</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4. accept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or retain 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risk</a:t>
            </a:r>
          </a:p>
          <a:p>
            <a:pPr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TARA rating criteria and Risk Matrix are described on the following collaboration page.</a:t>
            </a:r>
          </a:p>
          <a:p>
            <a:pPr marL="171450" indent="-171450" algn="l" fontAlgn="auto">
              <a:spcBef>
                <a:spcPts val="0"/>
              </a:spcBef>
              <a:spcAft>
                <a:spcPts val="0"/>
              </a:spcAft>
              <a:buFontTx/>
              <a:buChar char="-"/>
              <a:defRPr/>
            </a:pPr>
            <a:r>
              <a:rPr kumimoji="0" lang="en-US" altLang="ko-KR" sz="1000" b="1" dirty="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b="1" dirty="0" smtClean="0">
                <a:solidFill>
                  <a:srgbClr val="0000FF"/>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collab.lge.com/main/x/ETg3Tw</a:t>
            </a:r>
            <a:endPar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2618024" cy="246221"/>
          </a:xfrm>
          <a:prstGeom prst="rect">
            <a:avLst/>
          </a:prstGeom>
        </p:spPr>
        <p:txBody>
          <a:bodyPr wrap="none">
            <a:spAutoFit/>
          </a:bodyPr>
          <a:lstStyle/>
          <a:p>
            <a:pPr algn="l" fontAlgn="auto">
              <a:spcBef>
                <a:spcPts val="0"/>
              </a:spcBef>
              <a:spcAft>
                <a:spcPts val="0"/>
              </a:spcAft>
            </a:pPr>
            <a:r>
              <a:rPr lang="en-US" altLang="ko-KR" sz="1000" dirty="0"/>
              <a:t>Threat scenario with risk value should exist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1298920" y="1829729"/>
            <a:ext cx="1925888" cy="215444"/>
          </a:xfrm>
          <a:prstGeom prst="rect">
            <a:avLst/>
          </a:prstGeom>
          <a:noFill/>
          <a:ln>
            <a:noFill/>
          </a:ln>
        </p:spPr>
        <p:txBody>
          <a:bodyPr wrap="square" rtlCol="0">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1-10. Risk Treatment Decision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ISO/SAE21434-15: 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 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121352" y="3318229"/>
            <a:ext cx="1509005" cy="3693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a:latin typeface="LG스마트체 Regular" panose="020B0600000101010101" pitchFamily="50" charset="-127"/>
                <a:ea typeface="LG스마트체 Regular" panose="020B0600000101010101" pitchFamily="50" charset="-127"/>
                <a:cs typeface="Times New Roman" pitchFamily="18" charset="0"/>
              </a:rPr>
              <a:t>Risk treatment decision per threat scenario</a:t>
            </a:r>
          </a:p>
        </p:txBody>
      </p:sp>
      <p:sp>
        <p:nvSpPr>
          <p:cNvPr id="43" name="직사각형 42"/>
          <p:cNvSpPr/>
          <p:nvPr/>
        </p:nvSpPr>
        <p:spPr>
          <a:xfrm>
            <a:off x="1136576" y="6037472"/>
            <a:ext cx="8625845"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t>Risk treatment should be established. </a:t>
            </a: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144688" y="371443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1-10.</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Risk Treatment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144688" y="2867680"/>
            <a:ext cx="985059"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PA </a:t>
            </a:r>
            <a:r>
              <a:rPr lang="en-US" altLang="ko-KR" sz="600" dirty="0" smtClean="0">
                <a:solidFill>
                  <a:schemeClr val="tx1"/>
                </a:solidFill>
                <a:latin typeface="LG스마트체 Regular" panose="020B0600000101010101" pitchFamily="50" charset="-127"/>
                <a:ea typeface="LG스마트체 Regular" panose="020B0600000101010101" pitchFamily="50" charset="-127"/>
              </a:rPr>
              <a:t>1-9.</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a:p>
            <a:r>
              <a:rPr lang="en-US" altLang="ko-KR" sz="600" dirty="0">
                <a:solidFill>
                  <a:schemeClr val="tx1"/>
                </a:solidFill>
                <a:latin typeface="LG스마트체 Regular" panose="020B0600000101010101" pitchFamily="50" charset="-127"/>
                <a:ea typeface="LG스마트체 Regular" panose="020B0600000101010101" pitchFamily="50" charset="-127"/>
              </a:rPr>
              <a:t>Risk value determination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144688" y="4581128"/>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smtClean="0">
                <a:solidFill>
                  <a:schemeClr val="tx1"/>
                </a:solidFill>
                <a:latin typeface="LG스마트체 Regular" panose="020B0600000101010101" pitchFamily="50" charset="-127"/>
                <a:ea typeface="LG스마트체 Regular" panose="020B0600000101010101" pitchFamily="50" charset="-127"/>
              </a:rPr>
              <a:t>PA 1-12.</a:t>
            </a:r>
          </a:p>
          <a:p>
            <a:r>
              <a:rPr lang="en-US" altLang="ko-KR" sz="600" b="1" dirty="0">
                <a:solidFill>
                  <a:schemeClr val="tx1"/>
                </a:solidFill>
                <a:latin typeface="LG스마트체 Regular" panose="020B0600000101010101" pitchFamily="50" charset="-127"/>
                <a:ea typeface="LG스마트체 Regular" panose="020B0600000101010101" pitchFamily="50" charset="-127"/>
              </a:rPr>
              <a:t>Cybersecurity Goals specification</a:t>
            </a:r>
            <a:endParaRPr lang="ko-KR" altLang="en-US"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화살표 연결선 32"/>
          <p:cNvCxnSpPr>
            <a:stCxn id="61" idx="2"/>
            <a:endCxn id="47" idx="0"/>
          </p:cNvCxnSpPr>
          <p:nvPr/>
        </p:nvCxnSpPr>
        <p:spPr>
          <a:xfrm flipH="1">
            <a:off x="2634738" y="3227720"/>
            <a:ext cx="2480" cy="48671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32"/>
          <p:cNvCxnSpPr>
            <a:stCxn id="47" idx="2"/>
            <a:endCxn id="65" idx="0"/>
          </p:cNvCxnSpPr>
          <p:nvPr/>
        </p:nvCxnSpPr>
        <p:spPr>
          <a:xfrm>
            <a:off x="2634738" y="4074475"/>
            <a:ext cx="0" cy="50665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1206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11. </a:t>
            </a:r>
            <a:r>
              <a:rPr lang="en-US" altLang="ko-KR" sz="1800" kern="0" dirty="0">
                <a:latin typeface="LG스마트체 Regular" panose="020B0600000101010101" pitchFamily="50" charset="-127"/>
                <a:ea typeface="LG스마트체 Regular" panose="020B0600000101010101" pitchFamily="50" charset="-127"/>
              </a:rPr>
              <a:t>Threat Analysis and Risk Assessment</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0" name="직사각형 29"/>
          <p:cNvSpPr/>
          <p:nvPr/>
        </p:nvSpPr>
        <p:spPr>
          <a:xfrm>
            <a:off x="965181" y="6393767"/>
            <a:ext cx="8956371" cy="246221"/>
          </a:xfrm>
          <a:prstGeom prst="rect">
            <a:avLst/>
          </a:prstGeom>
        </p:spPr>
        <p:txBody>
          <a:bodyPr wrap="square">
            <a:spAutoFit/>
          </a:bodyPr>
          <a:lstStyle/>
          <a:p>
            <a:pPr algn="l"/>
            <a:r>
              <a:rPr lang="en-US" altLang="ko-KR" sz="1000" dirty="0" smtClean="0">
                <a:latin typeface="LG스마트체 Regular" panose="020B0600000101010101" pitchFamily="50" charset="-127"/>
                <a:ea typeface="LG스마트체 Regular" panose="020B0600000101010101" pitchFamily="50" charset="-127"/>
              </a:rPr>
              <a:t>This </a:t>
            </a:r>
            <a:r>
              <a:rPr lang="en-US" altLang="ko-KR" sz="1000" dirty="0">
                <a:latin typeface="LG스마트체 Regular" panose="020B0600000101010101" pitchFamily="50" charset="-127"/>
                <a:ea typeface="LG스마트체 Regular" panose="020B0600000101010101" pitchFamily="50" charset="-127"/>
              </a:rPr>
              <a:t>is performed by applying the threat analysis of OEMs or if the requirements of OEMs exist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t>
            </a:r>
            <a:endParaRPr lang="ko-KR" altLang="en-US" dirty="0">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Architect determines </a:t>
            </a:r>
            <a:r>
              <a:rPr kumimoji="0" lang="en-US" altLang="ko-KR" b="1" dirty="0">
                <a:latin typeface="LG스마트체 Regular" panose="020B0600000101010101" pitchFamily="50" charset="-127"/>
                <a:ea typeface="LG스마트체 Regular" panose="020B0600000101010101" pitchFamily="50" charset="-127"/>
              </a:rPr>
              <a:t>the risk response by identifying the possible Threats on the vehicle.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3800872" y="1772816"/>
            <a:ext cx="4392216" cy="4555093"/>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Summary page for PA 1-3 ~ PA 1-10</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Architect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determines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Risk Treatment by deriving assets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from higher level(items),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identifying and analyzing possible Threats.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identifies assets and cybersecurity attributes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from higher level (item).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should create the damage scenarios with identified assets 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properties (based on loss of security property of asset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anose="020B0604020202020204"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measures Impact Rating from the identified Damage Scenario.</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derives Threat Scenario from the identified Damage Scenario.</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analyzes the Attack Path from Threat Scenario and derives it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Consider past weakness and derive the attack path.)</a:t>
            </a: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determines the Attack Feasibility Rating by measuring the feasibility of an attack from Attack Path</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measures Risk Value based on Impact Rating and Attack Feasibility Rating</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determines Risk Treatment based on Threat Scenario with consideration of impact ratings with impact categories, attack path, attack feasibility rating</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The TARA Guideline is described on the following collaboration page.</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2"/>
              </a:rPr>
              <a:t>http</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2"/>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hlinkClick r:id="rId2"/>
              </a:rPr>
              <a:t>collab.lge.com/main/x/OSdgXg</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 When CSA requests information necessary for TARA process, System and SW architect will provide it.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p>
          <a:p>
            <a:pPr algn="l" fontAlgn="auto">
              <a:spcBef>
                <a:spcPts val="0"/>
              </a:spcBef>
              <a:spcAft>
                <a:spcPts val="0"/>
              </a:spcAft>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0" name="직사각형 79"/>
          <p:cNvSpPr/>
          <p:nvPr/>
        </p:nvSpPr>
        <p:spPr>
          <a:xfrm>
            <a:off x="8077133" y="1698483"/>
            <a:ext cx="1469402" cy="1323439"/>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Item </a:t>
            </a:r>
            <a:r>
              <a:rPr kumimoji="0" lang="en-US" altLang="ko-KR" sz="800" dirty="0" smtClean="0">
                <a:latin typeface="LG스마트체 Regular" panose="020B0600000101010101" pitchFamily="50" charset="-127"/>
                <a:ea typeface="LG스마트체 Regular" panose="020B0600000101010101" pitchFamily="50" charset="-127"/>
                <a:cs typeface="Times New Roman" pitchFamily="18" charset="0"/>
              </a:rPr>
              <a:t>Definition</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Damage Scenario</a:t>
            </a:r>
          </a:p>
          <a:p>
            <a:pPr marL="93663" lvl="0" indent="-93663" algn="l" fontAlgn="auto">
              <a:spcBef>
                <a:spcPts val="0"/>
              </a:spcBef>
              <a:spcAft>
                <a:spcPts val="0"/>
              </a:spcAft>
              <a:buFontTx/>
              <a:buChar char="-"/>
              <a:defRPr/>
            </a:pPr>
            <a:r>
              <a:rPr kumimoji="0" lang="en-US" altLang="ko-KR" sz="800" dirty="0">
                <a:latin typeface="LG스마트체 Regular" panose="020B0600000101010101" pitchFamily="50" charset="-127"/>
                <a:ea typeface="LG스마트체 Regular" panose="020B0600000101010101" pitchFamily="50" charset="-127"/>
                <a:cs typeface="Times New Roman" pitchFamily="18" charset="0"/>
              </a:rPr>
              <a:t>Identified assets and cybersecurity properties</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Threat Scenario</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Impact Rating</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Attack Path</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Attack Feasibility Rating</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Risk Value</a:t>
            </a:r>
          </a:p>
          <a:p>
            <a:pPr marL="93663" lvl="0" indent="-93663" algn="l" fontAlgn="auto">
              <a:spcBef>
                <a:spcPts val="0"/>
              </a:spcBef>
              <a:spcAft>
                <a:spcPts val="0"/>
              </a:spcAft>
              <a:buFontTx/>
              <a:buChar char="-"/>
              <a:defRPr/>
            </a:pPr>
            <a:r>
              <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Risk treatment </a:t>
            </a: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decision</a:t>
            </a:r>
            <a:endParaRPr kumimoji="0" lang="en-US" altLang="ko-KR" sz="8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1" name="직사각형 80"/>
          <p:cNvSpPr/>
          <p:nvPr/>
        </p:nvSpPr>
        <p:spPr>
          <a:xfrm>
            <a:off x="1280592" y="1166555"/>
            <a:ext cx="3193503" cy="246221"/>
          </a:xfrm>
          <a:prstGeom prst="rect">
            <a:avLst/>
          </a:prstGeom>
        </p:spPr>
        <p:txBody>
          <a:bodyPr wrap="none">
            <a:spAutoFit/>
          </a:bodyPr>
          <a:lstStyle/>
          <a:p>
            <a:pPr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It</a:t>
            </a:r>
            <a:r>
              <a:rPr lang="en-US" altLang="ko-KR" sz="1000" dirty="0">
                <a:latin typeface="LG스마트체 Regular" panose="020B0600000101010101" pitchFamily="50" charset="-127"/>
                <a:ea typeface="LG스마트체 Regular" panose="020B0600000101010101" pitchFamily="50" charset="-127"/>
              </a:rPr>
              <a:t>em definition to analyze </a:t>
            </a:r>
            <a:r>
              <a:rPr lang="en-US" altLang="ko-KR" sz="1000" dirty="0" smtClean="0">
                <a:latin typeface="LG스마트체 Regular" panose="020B0600000101010101" pitchFamily="50" charset="-127"/>
                <a:ea typeface="LG스마트체 Regular" panose="020B0600000101010101" pitchFamily="50" charset="-127"/>
              </a:rPr>
              <a:t>threat </a:t>
            </a:r>
            <a:r>
              <a:rPr lang="en-US" altLang="ko-KR" sz="1000" dirty="0">
                <a:latin typeface="LG스마트체 Regular" panose="020B0600000101010101" pitchFamily="50" charset="-127"/>
                <a:ea typeface="LG스마트체 Regular" panose="020B0600000101010101" pitchFamily="50" charset="-127"/>
              </a:rPr>
              <a:t>must be completed</a:t>
            </a:r>
            <a:r>
              <a:rPr lang="en-US" altLang="ko-KR" sz="1000" dirty="0" smtClean="0">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733552" y="1830016"/>
            <a:ext cx="2569935"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PA 1-11. Threat Analysis and Risk Assessment</a:t>
            </a:r>
            <a:endParaRPr lang="ko-KR" altLang="en-US" sz="900" dirty="0">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95332"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TextBox 85"/>
          <p:cNvSpPr txBox="1"/>
          <p:nvPr/>
        </p:nvSpPr>
        <p:spPr>
          <a:xfrm>
            <a:off x="243272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87" name="직선 연결선 8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3" name="직선 연결선 92"/>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8049344" y="4979878"/>
            <a:ext cx="1581013" cy="1015663"/>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15</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ISO/SAE21434-9:v1.0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6" name="직사각형 95"/>
          <p:cNvSpPr/>
          <p:nvPr/>
        </p:nvSpPr>
        <p:spPr>
          <a:xfrm>
            <a:off x="8085347" y="3378473"/>
            <a:ext cx="1509005" cy="230832"/>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900" dirty="0" smtClean="0">
                <a:latin typeface="LG스마트체 Regular" panose="020B0600000101010101" pitchFamily="50" charset="-127"/>
                <a:ea typeface="LG스마트체 Regular" panose="020B0600000101010101" pitchFamily="50" charset="-127"/>
                <a:cs typeface="Times New Roman" pitchFamily="18" charset="0"/>
              </a:rPr>
              <a:t>TARA report</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3" name="직사각형 42"/>
          <p:cNvSpPr/>
          <p:nvPr/>
        </p:nvSpPr>
        <p:spPr>
          <a:xfrm>
            <a:off x="1136576"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a:latin typeface="LG스마트체 Regular" panose="020B0600000101010101" pitchFamily="50" charset="-127"/>
                <a:ea typeface="LG스마트체 Regular" panose="020B0600000101010101" pitchFamily="50" charset="-127"/>
              </a:rPr>
              <a:t>Cybersecurity Architect</a:t>
            </a:r>
            <a:r>
              <a:rPr kumimoji="0" lang="en-US" altLang="ko-KR" sz="1000" dirty="0">
                <a:latin typeface="LG스마트체 Regular" panose="020B0600000101010101" pitchFamily="50" charset="-127"/>
                <a:ea typeface="LG스마트체 Regular" panose="020B0600000101010101" pitchFamily="50" charset="-127"/>
              </a:rPr>
              <a:t>] </a:t>
            </a:r>
            <a:r>
              <a:rPr lang="en-US" altLang="ko-KR" sz="1000" dirty="0">
                <a:latin typeface="LG스마트체 Regular" panose="020B0600000101010101" pitchFamily="50" charset="-127"/>
                <a:ea typeface="LG스마트체 Regular" panose="020B0600000101010101" pitchFamily="50" charset="-127"/>
              </a:rPr>
              <a:t>All possible Threats in the item should be analyzed, and the related risk treatment should selected and determined.</a:t>
            </a:r>
            <a:endParaRPr kumimoji="0" lang="en-US" altLang="ko-KR" sz="10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1603654" y="256490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Asset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&amp; Cybersecurity property Identification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2670800" y="3568821"/>
            <a:ext cx="936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Threat Scenario</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9" name="직선 화살표 연결선 32"/>
          <p:cNvCxnSpPr>
            <a:stCxn id="47" idx="2"/>
            <a:endCxn id="50" idx="0"/>
          </p:cNvCxnSpPr>
          <p:nvPr/>
        </p:nvCxnSpPr>
        <p:spPr>
          <a:xfrm>
            <a:off x="2093704" y="2924944"/>
            <a:ext cx="0" cy="144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직사각형 49"/>
          <p:cNvSpPr/>
          <p:nvPr/>
        </p:nvSpPr>
        <p:spPr>
          <a:xfrm>
            <a:off x="1661704" y="3068960"/>
            <a:ext cx="864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Damage Scenario </a:t>
            </a:r>
          </a:p>
        </p:txBody>
      </p:sp>
      <p:sp>
        <p:nvSpPr>
          <p:cNvPr id="51" name="직사각형 50"/>
          <p:cNvSpPr/>
          <p:nvPr/>
        </p:nvSpPr>
        <p:spPr>
          <a:xfrm>
            <a:off x="2670800" y="4037922"/>
            <a:ext cx="936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Attack Path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2670800" y="4507023"/>
            <a:ext cx="936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Attack Feasibility 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2670800" y="4976124"/>
            <a:ext cx="936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Risk value determination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2670800" y="5445224"/>
            <a:ext cx="936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Risk Treatment Decision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1661704" y="3568821"/>
            <a:ext cx="8640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Impact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Rating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6" name="직선 화살표 연결선 32"/>
          <p:cNvCxnSpPr>
            <a:stCxn id="52" idx="2"/>
            <a:endCxn id="53" idx="0"/>
          </p:cNvCxnSpPr>
          <p:nvPr/>
        </p:nvCxnSpPr>
        <p:spPr>
          <a:xfrm>
            <a:off x="3138800" y="4867063"/>
            <a:ext cx="0" cy="10906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32"/>
          <p:cNvCxnSpPr>
            <a:stCxn id="51" idx="2"/>
            <a:endCxn id="52" idx="0"/>
          </p:cNvCxnSpPr>
          <p:nvPr/>
        </p:nvCxnSpPr>
        <p:spPr>
          <a:xfrm>
            <a:off x="3138800" y="4397962"/>
            <a:ext cx="0" cy="10906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32"/>
          <p:cNvCxnSpPr>
            <a:stCxn id="53" idx="2"/>
            <a:endCxn id="54" idx="0"/>
          </p:cNvCxnSpPr>
          <p:nvPr/>
        </p:nvCxnSpPr>
        <p:spPr>
          <a:xfrm>
            <a:off x="3138800" y="5336164"/>
            <a:ext cx="0" cy="10906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꺾인 연결선 58"/>
          <p:cNvCxnSpPr>
            <a:stCxn id="55" idx="1"/>
            <a:endCxn id="53" idx="1"/>
          </p:cNvCxnSpPr>
          <p:nvPr/>
        </p:nvCxnSpPr>
        <p:spPr>
          <a:xfrm rot="10800000" flipH="1" flipV="1">
            <a:off x="1661704" y="3748840"/>
            <a:ext cx="1009096" cy="1407303"/>
          </a:xfrm>
          <a:prstGeom prst="bentConnector3">
            <a:avLst>
              <a:gd name="adj1" fmla="val -83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2670800" y="2304968"/>
            <a:ext cx="9360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b="1" dirty="0">
                <a:solidFill>
                  <a:schemeClr val="tx1"/>
                </a:solidFill>
                <a:latin typeface="LG스마트체 Regular" panose="020B0600000101010101" pitchFamily="50" charset="-127"/>
                <a:ea typeface="LG스마트체 Regular" panose="020B0600000101010101" pitchFamily="50" charset="-127"/>
              </a:rPr>
              <a:t>PA 1-1. </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
            </a:r>
            <a:br>
              <a:rPr lang="en-US" altLang="ko-KR" sz="6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Item </a:t>
            </a:r>
            <a:r>
              <a:rPr lang="en-US" altLang="ko-KR" sz="600" b="1" dirty="0">
                <a:solidFill>
                  <a:schemeClr val="tx1"/>
                </a:solidFill>
                <a:latin typeface="LG스마트체 Regular" panose="020B0600000101010101" pitchFamily="50" charset="-127"/>
                <a:ea typeface="LG스마트체 Regular" panose="020B0600000101010101" pitchFamily="50" charset="-127"/>
              </a:rPr>
              <a:t>definition</a:t>
            </a:r>
          </a:p>
        </p:txBody>
      </p:sp>
      <p:cxnSp>
        <p:nvCxnSpPr>
          <p:cNvPr id="62" name="꺾인 연결선 61"/>
          <p:cNvCxnSpPr>
            <a:stCxn id="61" idx="1"/>
            <a:endCxn id="47" idx="0"/>
          </p:cNvCxnSpPr>
          <p:nvPr/>
        </p:nvCxnSpPr>
        <p:spPr>
          <a:xfrm rot="10800000" flipV="1">
            <a:off x="2093704" y="2484988"/>
            <a:ext cx="577096" cy="7991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32"/>
          <p:cNvCxnSpPr>
            <a:stCxn id="50" idx="2"/>
            <a:endCxn id="55" idx="0"/>
          </p:cNvCxnSpPr>
          <p:nvPr/>
        </p:nvCxnSpPr>
        <p:spPr>
          <a:xfrm>
            <a:off x="2093704" y="3429000"/>
            <a:ext cx="0" cy="13982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32"/>
          <p:cNvCxnSpPr>
            <a:stCxn id="48" idx="2"/>
            <a:endCxn id="51" idx="0"/>
          </p:cNvCxnSpPr>
          <p:nvPr/>
        </p:nvCxnSpPr>
        <p:spPr>
          <a:xfrm>
            <a:off x="3138800" y="3928861"/>
            <a:ext cx="0" cy="10906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1555515" y="5445224"/>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b="1" dirty="0">
                <a:solidFill>
                  <a:schemeClr val="tx1"/>
                </a:solidFill>
                <a:latin typeface="LG스마트체 Regular" panose="020B0600000101010101" pitchFamily="50" charset="-127"/>
                <a:ea typeface="LG스마트체 Regular" panose="020B0600000101010101" pitchFamily="50" charset="-127"/>
              </a:rPr>
              <a:t>PA </a:t>
            </a:r>
            <a:r>
              <a:rPr lang="en-US" altLang="ko-KR" sz="600" b="1" dirty="0" smtClean="0">
                <a:solidFill>
                  <a:schemeClr val="tx1"/>
                </a:solidFill>
                <a:latin typeface="LG스마트체 Regular" panose="020B0600000101010101" pitchFamily="50" charset="-127"/>
                <a:ea typeface="LG스마트체 Regular" panose="020B0600000101010101" pitchFamily="50" charset="-127"/>
              </a:rPr>
              <a:t>1-12. </a:t>
            </a:r>
            <a:r>
              <a:rPr lang="en-US" altLang="ko-KR" sz="600" b="1" dirty="0">
                <a:solidFill>
                  <a:schemeClr val="tx1"/>
                </a:solidFill>
                <a:latin typeface="LG스마트체 Regular" panose="020B0600000101010101" pitchFamily="50" charset="-127"/>
                <a:ea typeface="LG스마트체 Regular" panose="020B0600000101010101" pitchFamily="50" charset="-127"/>
              </a:rPr>
              <a:t>Cybersecurity Goals specification</a:t>
            </a:r>
          </a:p>
        </p:txBody>
      </p:sp>
      <p:cxnSp>
        <p:nvCxnSpPr>
          <p:cNvPr id="66" name="직선 화살표 연결선 32"/>
          <p:cNvCxnSpPr>
            <a:stCxn id="54" idx="1"/>
            <a:endCxn id="65" idx="3"/>
          </p:cNvCxnSpPr>
          <p:nvPr/>
        </p:nvCxnSpPr>
        <p:spPr>
          <a:xfrm flipH="1">
            <a:off x="2535615" y="5625244"/>
            <a:ext cx="13518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꺾인 연결선 66"/>
          <p:cNvCxnSpPr>
            <a:stCxn id="50" idx="3"/>
            <a:endCxn id="48" idx="0"/>
          </p:cNvCxnSpPr>
          <p:nvPr/>
        </p:nvCxnSpPr>
        <p:spPr>
          <a:xfrm>
            <a:off x="2525704" y="3248980"/>
            <a:ext cx="613096" cy="31984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624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a:noFill/>
        </p:spPr>
        <p:txBody>
          <a:bodyPr/>
          <a:lstStyle/>
          <a:p>
            <a:pPr indent="0"/>
            <a:r>
              <a:rPr lang="en-US" altLang="ko-KR" dirty="0" smtClean="0">
                <a:solidFill>
                  <a:schemeClr val="tx1"/>
                </a:solidFill>
                <a:latin typeface="LG스마트체 Bold" panose="020B0600000101010101" pitchFamily="50" charset="-127"/>
                <a:ea typeface="LG스마트체 Bold" panose="020B0600000101010101" pitchFamily="50" charset="-127"/>
              </a:rPr>
              <a:t>History</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8" name="Group 99"/>
          <p:cNvGraphicFramePr>
            <a:graphicFrameLocks noGrp="1"/>
          </p:cNvGraphicFramePr>
          <p:nvPr>
            <p:extLst>
              <p:ext uri="{D42A27DB-BD31-4B8C-83A1-F6EECF244321}">
                <p14:modId xmlns:p14="http://schemas.microsoft.com/office/powerpoint/2010/main" val="3136526236"/>
              </p:ext>
            </p:extLst>
          </p:nvPr>
        </p:nvGraphicFramePr>
        <p:xfrm>
          <a:off x="200472" y="836712"/>
          <a:ext cx="9618271" cy="5806762"/>
        </p:xfrm>
        <a:graphic>
          <a:graphicData uri="http://schemas.openxmlformats.org/drawingml/2006/table">
            <a:tbl>
              <a:tblPr/>
              <a:tblGrid>
                <a:gridCol w="770243">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5278429">
                  <a:extLst>
                    <a:ext uri="{9D8B030D-6E8A-4147-A177-3AD203B41FA5}">
                      <a16:colId xmlns="" xmlns:a16="http://schemas.microsoft.com/office/drawing/2014/main" val="20002"/>
                    </a:ext>
                  </a:extLst>
                </a:gridCol>
                <a:gridCol w="1121328">
                  <a:extLst>
                    <a:ext uri="{9D8B030D-6E8A-4147-A177-3AD203B41FA5}">
                      <a16:colId xmlns="" xmlns:a16="http://schemas.microsoft.com/office/drawing/2014/main" val="20003"/>
                    </a:ext>
                  </a:extLst>
                </a:gridCol>
                <a:gridCol w="1512167">
                  <a:extLst>
                    <a:ext uri="{9D8B030D-6E8A-4147-A177-3AD203B41FA5}">
                      <a16:colId xmlns="" xmlns:a16="http://schemas.microsoft.com/office/drawing/2014/main" val="20004"/>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Description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Approver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V1.4</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2022.11.18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[#new_12] In PA 1-7/PA 1-8/PA 1-9 /PA 1-10 , adding link of the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collab</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site link about TARA Rating criteria &amp; Risk Matrix.</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hlinkClick r:id="rId3"/>
                        </a:rPr>
                        <a:t>http://collab.lge.com/main/x/ETg3Tw</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link is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extracted&amp;attached</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as a file</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new12_TARA Rating criteria &amp; VS Risk Matrix.pdf</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[#16] Out-of-Context related items listed in ISO 21434 have been added to the Process document. We also created a Out-of-Context Validation report. See Templates</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[#17] Off-the-Shelf related items listed in ISO 21434 have been added to the Process document. We also created a Off-the-Shelf Analysis report. See Templates</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[#19] No process document update. See Templates</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[#20] An independence related Post-development was defined in the Process document. We also updated a post-development report . See Templates</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[#21] Chapter6 was changed so that it covers all product life cycle from development to production and maintenance (The first 6 pages of CH6)</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[#27, #30] Risk assessment, treatment and tracing of managed vulnerabilities have been added with related links (PA 4-11, PA 6-7) </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[#28] Description for test coverage has been added to CS SW integration test (PA 4-8) </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[#35] This phrase is added in chapter 2-10(system) Penetration  Test</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The phase is like "Penetration test is conducted by referring to the Vulnerability test plan document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LGE_Penetration_TestPlan</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You can also refer to detail process in "LGE_Penetration_TestPlan.pdf"</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[#35]This phrase is added in chapter 2-13.Fuzz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Test.The</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phase is like "Fuzz test is conducted by referring to the Vulnerability test plan document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Vulnerability_Fuzz</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Test Plan)"</a:t>
                      </a:r>
                      <a:b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b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You can also refer to detail process in "</a:t>
                      </a:r>
                      <a:r>
                        <a:rPr lang="en-US" altLang="ko-KR" sz="1000" b="0" kern="1200" baseline="0" dirty="0" err="1" smtClean="0">
                          <a:solidFill>
                            <a:schemeClr val="tx1"/>
                          </a:solidFill>
                          <a:latin typeface="LG스마트체2.0 Regular" panose="020B0600000101010101" pitchFamily="50" charset="-127"/>
                          <a:ea typeface="LG스마트체2.0 Regular" panose="020B0600000101010101" pitchFamily="50" charset="-127"/>
                          <a:cs typeface="+mn-cs"/>
                        </a:rPr>
                        <a:t>Vulnerability_Fuzz</a:t>
                      </a: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 Test Plan.pdf"</a:t>
                      </a:r>
                    </a:p>
                    <a:p>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[#4] PA 5-2, Supplier Evaluation Check List is added in Output</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endParaRP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V1.5</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2022.12.22</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and Add processes based on the </a:t>
                      </a:r>
                      <a:r>
                        <a:rPr kumimoji="1" lang="en-US" altLang="ko-KR" sz="1000" b="0" i="0" u="none" strike="noStrike" cap="none" normalizeH="0" baseline="0" dirty="0" err="1" smtClean="0">
                          <a:ln>
                            <a:noFill/>
                          </a:ln>
                          <a:solidFill>
                            <a:schemeClr val="tx1"/>
                          </a:solidFill>
                          <a:effectLst/>
                          <a:latin typeface="LG스마트체 Regular" panose="020B0600000101010101" pitchFamily="50" charset="-127"/>
                          <a:ea typeface="LG스마트체 Regular" panose="020B0600000101010101" pitchFamily="50" charset="-127"/>
                        </a:rPr>
                        <a:t>TuV</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pre-Audit 3</a:t>
                      </a:r>
                      <a:r>
                        <a:rPr kumimoji="1" lang="en-US" altLang="ko-KR" sz="1000" b="0" i="0" u="none" strike="noStrike" cap="none" normalizeH="0" baseline="30000" dirty="0" smtClean="0">
                          <a:ln>
                            <a:noFill/>
                          </a:ln>
                          <a:solidFill>
                            <a:schemeClr val="tx1"/>
                          </a:solidFill>
                          <a:effectLst/>
                          <a:latin typeface="LG스마트체 Regular" panose="020B0600000101010101" pitchFamily="50" charset="-127"/>
                          <a:ea typeface="LG스마트체 Regular" panose="020B0600000101010101" pitchFamily="50" charset="-127"/>
                        </a:rPr>
                        <a:t>rd</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Open Items</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49962438"/>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V2.0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2023.01.11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Granted CSMS </a:t>
                      </a:r>
                      <a:r>
                        <a:rPr kumimoji="1" lang="en-US" altLang="ko-KR" sz="1000" b="0" i="0" u="none" strike="noStrike" cap="none" normalizeH="0" baseline="0" dirty="0" err="1" smtClean="0">
                          <a:ln>
                            <a:noFill/>
                          </a:ln>
                          <a:solidFill>
                            <a:schemeClr val="tx1"/>
                          </a:solidFill>
                          <a:effectLst/>
                          <a:latin typeface="LG스마트체 Regular" panose="020B0600000101010101" pitchFamily="50" charset="-127"/>
                          <a:ea typeface="LG스마트체 Regular" panose="020B0600000101010101" pitchFamily="50" charset="-127"/>
                        </a:rPr>
                        <a:t>TuV</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Certification</a:t>
                      </a:r>
                    </a:p>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Passed 2022 Internal Audit</a:t>
                      </a:r>
                    </a:p>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To improve </a:t>
                      </a:r>
                      <a:r>
                        <a:rPr kumimoji="1" lang="en-US" altLang="ko-KR" sz="1000" b="0" i="0" u="none" strike="noStrike" cap="none" normalizeH="0" baseline="0" dirty="0" err="1" smtClean="0">
                          <a:ln>
                            <a:noFill/>
                          </a:ln>
                          <a:solidFill>
                            <a:schemeClr val="tx1"/>
                          </a:solidFill>
                          <a:effectLst/>
                          <a:latin typeface="LG스마트체 Regular" panose="020B0600000101010101" pitchFamily="50" charset="-127"/>
                          <a:ea typeface="LG스마트체 Regular" panose="020B0600000101010101" pitchFamily="50" charset="-127"/>
                        </a:rPr>
                        <a:t>TuV</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Open Items and Internal Audit Findings</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 Security</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Governance Officer</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graphicFrame>
        <p:nvGraphicFramePr>
          <p:cNvPr id="2" name="개체 1"/>
          <p:cNvGraphicFramePr>
            <a:graphicFrameLocks noChangeAspect="1"/>
          </p:cNvGraphicFramePr>
          <p:nvPr>
            <p:extLst>
              <p:ext uri="{D42A27DB-BD31-4B8C-83A1-F6EECF244321}">
                <p14:modId xmlns:p14="http://schemas.microsoft.com/office/powerpoint/2010/main" val="860159244"/>
              </p:ext>
            </p:extLst>
          </p:nvPr>
        </p:nvGraphicFramePr>
        <p:xfrm>
          <a:off x="6249144" y="5949280"/>
          <a:ext cx="914400" cy="771525"/>
        </p:xfrm>
        <a:graphic>
          <a:graphicData uri="http://schemas.openxmlformats.org/presentationml/2006/ole">
            <mc:AlternateContent xmlns:mc="http://schemas.openxmlformats.org/markup-compatibility/2006">
              <mc:Choice xmlns:v="urn:schemas-microsoft-com:vml" Requires="v">
                <p:oleObj spid="_x0000_s4273" name="문서" showAsIcon="1" r:id="rId4" imgW="914400" imgH="771480" progId="Word.Document.12">
                  <p:embed/>
                </p:oleObj>
              </mc:Choice>
              <mc:Fallback>
                <p:oleObj name="문서" showAsIcon="1" r:id="rId4" imgW="914400" imgH="771480" progId="Word.Document.12">
                  <p:embed/>
                  <p:pic>
                    <p:nvPicPr>
                      <p:cNvPr id="2" name="개체 1"/>
                      <p:cNvPicPr/>
                      <p:nvPr/>
                    </p:nvPicPr>
                    <p:blipFill>
                      <a:blip r:embed="rId5"/>
                      <a:stretch>
                        <a:fillRect/>
                      </a:stretch>
                    </p:blipFill>
                    <p:spPr>
                      <a:xfrm>
                        <a:off x="6249144" y="594928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993805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39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12.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Goals specification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41" name="직사각형 40"/>
          <p:cNvSpPr/>
          <p:nvPr/>
        </p:nvSpPr>
        <p:spPr>
          <a:xfrm>
            <a:off x="965181" y="6393767"/>
            <a:ext cx="8632427" cy="246221"/>
          </a:xfrm>
          <a:prstGeom prst="rect">
            <a:avLst/>
          </a:prstGeom>
        </p:spPr>
        <p:txBody>
          <a:bodyPr wrap="square">
            <a:spAutoFit/>
          </a:bodyPr>
          <a:lstStyle/>
          <a:p>
            <a:pPr algn="l"/>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This is OEM’s responsibility, so only performed when OEM requests or the item is developed without OEM.</a:t>
            </a:r>
            <a:endParaRPr lang="ko-KR" altLang="en-US" sz="1000"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describes </a:t>
            </a:r>
            <a:r>
              <a:rPr kumimoji="0" lang="en-US" altLang="ko-KR" b="1" dirty="0">
                <a:latin typeface="LG스마트체 Regular" panose="020B0600000101010101" pitchFamily="50" charset="-127"/>
                <a:ea typeface="LG스마트체 Regular" panose="020B0600000101010101" pitchFamily="50" charset="-127"/>
              </a:rPr>
              <a:t>cybersecurity goals and cybersecurity claims according to risk assessment results</a:t>
            </a:r>
            <a:r>
              <a:rPr kumimoji="0" lang="en-US" altLang="ko-KR" b="1" dirty="0" smtClean="0">
                <a:latin typeface="LG스마트체 Regular" panose="020B0600000101010101" pitchFamily="50" charset="-127"/>
                <a:ea typeface="LG스마트체 Regular" panose="020B0600000101010101" pitchFamily="50" charset="-127"/>
              </a:rPr>
              <a: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3800872" y="1772816"/>
            <a:ext cx="4248471" cy="3016210"/>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Architect describes cybersecurity goals and cybersecurity claims according to risk assessment results.</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specifies one or more cybersecurity goals for the threat scenario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about determined risk reduction item.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describes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claims for the threat scenario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about determined risk acceptance, transfer or share.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about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goals and claims.</a:t>
            </a:r>
          </a:p>
          <a:p>
            <a:pPr marL="171450" lvl="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activities to specify cybersecurity goals and cybersecurity claims shall be verified to:</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 confirm consistency of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analysis;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b) confirm consistency of the risk treatment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decisions;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 confirm consistency and completeness of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goals with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respect to the threat scenarios; </a:t>
            </a:r>
            <a:b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 consistency between different cybersecurity goals.</a:t>
            </a:r>
          </a:p>
          <a:p>
            <a:pPr marL="171450" lvl="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p:txBody>
      </p:sp>
      <p:sp>
        <p:nvSpPr>
          <p:cNvPr id="73" name="직사각형 72"/>
          <p:cNvSpPr/>
          <p:nvPr/>
        </p:nvSpPr>
        <p:spPr>
          <a:xfrm>
            <a:off x="8049343" y="1700808"/>
            <a:ext cx="1548265" cy="861774"/>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Item definition</a:t>
            </a:r>
          </a:p>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TARA report</a:t>
            </a:r>
          </a:p>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Risk treatment decision result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93663" lvl="0" indent="-93663" algn="l" fontAlgn="auto">
              <a:spcBef>
                <a:spcPts val="0"/>
              </a:spcBef>
              <a:spcAft>
                <a:spcPts val="0"/>
              </a:spcAft>
              <a:buFontTx/>
              <a:buChar char="-"/>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74" name="직사각형 73"/>
          <p:cNvSpPr/>
          <p:nvPr/>
        </p:nvSpPr>
        <p:spPr>
          <a:xfrm>
            <a:off x="1298086" y="1166555"/>
            <a:ext cx="4742004" cy="246221"/>
          </a:xfrm>
          <a:prstGeom prst="rect">
            <a:avLst/>
          </a:prstGeom>
        </p:spPr>
        <p:txBody>
          <a:bodyPr wrap="none">
            <a:spAutoFit/>
          </a:bodyPr>
          <a:lstStyle/>
          <a:p>
            <a:pPr lvl="0"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Threat Analysis and Risk assessment (</a:t>
            </a:r>
            <a:r>
              <a:rPr kumimoji="0" lang="en-US" altLang="ko-KR" sz="1000" dirty="0">
                <a:latin typeface="LG스마트체 Regular" panose="020B0600000101010101" pitchFamily="50" charset="-127"/>
                <a:ea typeface="LG스마트체 Regular" panose="020B0600000101010101" pitchFamily="50" charset="-127"/>
              </a:rPr>
              <a:t>T</a:t>
            </a:r>
            <a:r>
              <a:rPr kumimoji="0" lang="en-US" altLang="ko-KR" sz="1000" dirty="0" smtClean="0">
                <a:latin typeface="LG스마트체 Regular" panose="020B0600000101010101" pitchFamily="50" charset="-127"/>
                <a:ea typeface="LG스마트체 Regular" panose="020B0600000101010101" pitchFamily="50" charset="-127"/>
              </a:rPr>
              <a:t>ARA</a:t>
            </a:r>
            <a:r>
              <a:rPr kumimoji="0" lang="en-US" altLang="ko-KR" sz="1000" dirty="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should </a:t>
            </a:r>
            <a:r>
              <a:rPr kumimoji="0" lang="en-US" altLang="ko-KR" sz="1000" dirty="0">
                <a:latin typeface="LG스마트체 Regular" panose="020B0600000101010101" pitchFamily="50" charset="-127"/>
                <a:ea typeface="LG스마트체 Regular" panose="020B0600000101010101" pitchFamily="50" charset="-127"/>
              </a:rPr>
              <a:t>be completed for the </a:t>
            </a:r>
            <a:r>
              <a:rPr kumimoji="0" lang="en-US" altLang="ko-KR" sz="1000" dirty="0" smtClean="0">
                <a:latin typeface="LG스마트체 Regular" panose="020B0600000101010101" pitchFamily="50" charset="-127"/>
                <a:ea typeface="LG스마트체 Regular" panose="020B0600000101010101" pitchFamily="50" charset="-127"/>
              </a:rPr>
              <a:t>item</a:t>
            </a:r>
            <a:r>
              <a:rPr kumimoji="0" lang="en-US" altLang="ko-KR" sz="1000" dirty="0">
                <a:latin typeface="LG스마트체 Regular" panose="020B0600000101010101" pitchFamily="50" charset="-127"/>
                <a:ea typeface="LG스마트체 Regular" panose="020B0600000101010101" pitchFamily="50" charset="-127"/>
              </a:rPr>
              <a:t>.</a:t>
            </a:r>
          </a:p>
        </p:txBody>
      </p:sp>
      <p:sp>
        <p:nvSpPr>
          <p:cNvPr id="75" name="직사각형 74"/>
          <p:cNvSpPr/>
          <p:nvPr/>
        </p:nvSpPr>
        <p:spPr>
          <a:xfrm>
            <a:off x="1151691" y="6045143"/>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a:latin typeface="LG스마트체 Regular" panose="020B0600000101010101" pitchFamily="50" charset="-127"/>
                <a:ea typeface="LG스마트체 Regular" panose="020B0600000101010101" pitchFamily="50" charset="-127"/>
              </a:rPr>
              <a:t>Cybersecurity Architect</a:t>
            </a:r>
            <a:r>
              <a:rPr kumimoji="0" lang="en-US" altLang="ko-KR" sz="1000" dirty="0">
                <a:latin typeface="LG스마트체 Regular" panose="020B0600000101010101" pitchFamily="50" charset="-127"/>
                <a:ea typeface="LG스마트체 Regular" panose="020B0600000101010101" pitchFamily="50" charset="-127"/>
              </a:rPr>
              <a:t>] </a:t>
            </a:r>
            <a:r>
              <a:rPr lang="en-US" altLang="ko-KR" sz="1000" dirty="0" smtClean="0">
                <a:latin typeface="LG스마트체 Regular" panose="020B0600000101010101" pitchFamily="50" charset="-127"/>
                <a:ea typeface="LG스마트체 Regular" panose="020B0600000101010101" pitchFamily="50" charset="-127"/>
              </a:rPr>
              <a:t>Cybersecurity </a:t>
            </a:r>
            <a:r>
              <a:rPr lang="en-US" altLang="ko-KR" sz="1000" dirty="0">
                <a:latin typeface="LG스마트체 Regular" panose="020B0600000101010101" pitchFamily="50" charset="-127"/>
                <a:ea typeface="LG스마트체 Regular" panose="020B0600000101010101" pitchFamily="50" charset="-127"/>
              </a:rPr>
              <a:t>goals and cybersecurity claims should be specified.</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8049344" y="3284984"/>
            <a:ext cx="1728192" cy="1015663"/>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goals</a:t>
            </a:r>
          </a:p>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claims</a:t>
            </a:r>
          </a:p>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Verification report of cybersecurity concept</a:t>
            </a:r>
          </a:p>
          <a:p>
            <a:pPr marL="93663" lvl="0" indent="-93663"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marL="93663" lvl="0" indent="-93663" algn="l" fontAlgn="auto">
              <a:spcBef>
                <a:spcPts val="0"/>
              </a:spcBef>
              <a:spcAft>
                <a:spcPts val="0"/>
              </a:spcAft>
              <a:buFontTx/>
              <a:buChar char="-"/>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90" name="직사각형 89"/>
          <p:cNvSpPr/>
          <p:nvPr/>
        </p:nvSpPr>
        <p:spPr>
          <a:xfrm>
            <a:off x="8079382" y="4957352"/>
            <a:ext cx="1581013"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SAE 21434-9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42" name="직선 연결선 41"/>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7747" y="1830016"/>
            <a:ext cx="2361544"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PA 1-12. </a:t>
            </a:r>
            <a:r>
              <a:rPr lang="en-US" altLang="ko-KR" sz="900" kern="0" dirty="0" smtClean="0">
                <a:latin typeface="LG스마트체 Regular" panose="020B0600000101010101" pitchFamily="50" charset="-127"/>
                <a:ea typeface="LG스마트체 Regular" panose="020B0600000101010101" pitchFamily="50" charset="-127"/>
              </a:rPr>
              <a:t>Cybersecurity </a:t>
            </a:r>
            <a:r>
              <a:rPr lang="en-US" altLang="ko-KR" sz="900" kern="0" dirty="0">
                <a:latin typeface="LG스마트체 Regular" panose="020B0600000101010101" pitchFamily="50" charset="-127"/>
                <a:ea typeface="LG스마트체 Regular" panose="020B0600000101010101" pitchFamily="50" charset="-127"/>
              </a:rPr>
              <a:t>Goals specification</a:t>
            </a:r>
            <a:endParaRPr lang="ko-KR" altLang="en-US" sz="900" dirty="0">
              <a:latin typeface="LG스마트체 Regular" panose="020B0600000101010101" pitchFamily="50" charset="-127"/>
              <a:ea typeface="LG스마트체 Regular" panose="020B0600000101010101" pitchFamily="50" charset="-127"/>
            </a:endParaRPr>
          </a:p>
        </p:txBody>
      </p:sp>
      <p:sp>
        <p:nvSpPr>
          <p:cNvPr id="44" name="TextBox 43"/>
          <p:cNvSpPr txBox="1"/>
          <p:nvPr/>
        </p:nvSpPr>
        <p:spPr>
          <a:xfrm>
            <a:off x="395331" y="2079989"/>
            <a:ext cx="114005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2212185" y="2079989"/>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1642859"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1903894" y="306896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Goals specification</a:t>
            </a:r>
          </a:p>
        </p:txBody>
      </p:sp>
      <p:sp>
        <p:nvSpPr>
          <p:cNvPr id="48" name="직사각형 47"/>
          <p:cNvSpPr/>
          <p:nvPr/>
        </p:nvSpPr>
        <p:spPr>
          <a:xfrm>
            <a:off x="1902447" y="227687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1-11</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Threat analysis and risk </a:t>
            </a:r>
            <a:r>
              <a:rPr lang="en-US" altLang="ko-KR" sz="700" dirty="0">
                <a:solidFill>
                  <a:schemeClr val="tx1"/>
                </a:solidFill>
                <a:latin typeface="LG스마트체 Regular" panose="020B0600000101010101" pitchFamily="50" charset="-127"/>
                <a:ea typeface="LG스마트체 Regular" panose="020B0600000101010101" pitchFamily="50" charset="-127"/>
              </a:rPr>
              <a:t>a</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ssessment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1901602" y="5383586"/>
            <a:ext cx="980100" cy="42167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1-13</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1" name="직선 연결선 50"/>
          <p:cNvCxnSpPr/>
          <p:nvPr/>
        </p:nvCxnSpPr>
        <p:spPr>
          <a:xfrm>
            <a:off x="377952" y="2054946"/>
            <a:ext cx="3336695" cy="2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1902447" y="386104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Claims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specification</a:t>
            </a:r>
          </a:p>
        </p:txBody>
      </p:sp>
      <p:cxnSp>
        <p:nvCxnSpPr>
          <p:cNvPr id="53" name="직선 화살표 연결선 52"/>
          <p:cNvCxnSpPr>
            <a:stCxn id="47" idx="2"/>
            <a:endCxn id="52" idx="0"/>
          </p:cNvCxnSpPr>
          <p:nvPr/>
        </p:nvCxnSpPr>
        <p:spPr>
          <a:xfrm flipH="1">
            <a:off x="2392497" y="3429000"/>
            <a:ext cx="1447"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다이아몬드 53"/>
          <p:cNvSpPr/>
          <p:nvPr/>
        </p:nvSpPr>
        <p:spPr>
          <a:xfrm>
            <a:off x="1853937" y="4653136"/>
            <a:ext cx="1082839"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꺾인 연결선 54"/>
          <p:cNvCxnSpPr>
            <a:stCxn id="54" idx="3"/>
            <a:endCxn id="48" idx="3"/>
          </p:cNvCxnSpPr>
          <p:nvPr/>
        </p:nvCxnSpPr>
        <p:spPr>
          <a:xfrm flipH="1" flipV="1">
            <a:off x="2882547" y="2456892"/>
            <a:ext cx="54229" cy="2364844"/>
          </a:xfrm>
          <a:prstGeom prst="bentConnector3">
            <a:avLst>
              <a:gd name="adj1" fmla="val -4215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48" idx="2"/>
            <a:endCxn id="47" idx="0"/>
          </p:cNvCxnSpPr>
          <p:nvPr/>
        </p:nvCxnSpPr>
        <p:spPr>
          <a:xfrm>
            <a:off x="2392497" y="2636912"/>
            <a:ext cx="1447"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3053479" y="3373408"/>
            <a:ext cx="819401" cy="276999"/>
          </a:xfrm>
          <a:prstGeom prst="rect">
            <a:avLst/>
          </a:prstGeom>
        </p:spPr>
        <p:txBody>
          <a:bodyPr wrap="square">
            <a:spAutoFit/>
          </a:bodyP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Dissatisfaction </a:t>
            </a:r>
          </a:p>
          <a:p>
            <a:r>
              <a:rPr lang="en-US" altLang="ko-KR" sz="600" dirty="0">
                <a:solidFill>
                  <a:schemeClr val="tx1"/>
                </a:solidFill>
                <a:latin typeface="LG스마트체 Regular" panose="020B0600000101010101" pitchFamily="50" charset="-127"/>
                <a:ea typeface="LG스마트체 Regular" panose="020B0600000101010101" pitchFamily="50" charset="-127"/>
              </a:rPr>
              <a:t>of criteria</a:t>
            </a:r>
          </a:p>
        </p:txBody>
      </p:sp>
      <p:cxnSp>
        <p:nvCxnSpPr>
          <p:cNvPr id="58" name="직선 화살표 연결선 57"/>
          <p:cNvCxnSpPr>
            <a:stCxn id="54" idx="2"/>
            <a:endCxn id="49" idx="0"/>
          </p:cNvCxnSpPr>
          <p:nvPr/>
        </p:nvCxnSpPr>
        <p:spPr>
          <a:xfrm flipH="1">
            <a:off x="2391652" y="4990336"/>
            <a:ext cx="3705" cy="393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52" idx="2"/>
            <a:endCxn id="54" idx="0"/>
          </p:cNvCxnSpPr>
          <p:nvPr/>
        </p:nvCxnSpPr>
        <p:spPr>
          <a:xfrm>
            <a:off x="2392497" y="4221088"/>
            <a:ext cx="2860"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391652" y="5036714"/>
            <a:ext cx="327334"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Yes</a:t>
            </a:r>
            <a:endParaRPr lang="ko-KR" altLang="en-US" sz="700" dirty="0">
              <a:latin typeface="LG스마트체 Regular" panose="020B0600000101010101" pitchFamily="50" charset="-127"/>
              <a:ea typeface="LG스마트체 Regular" panose="020B0600000101010101" pitchFamily="50" charset="-127"/>
            </a:endParaRPr>
          </a:p>
        </p:txBody>
      </p:sp>
      <p:sp>
        <p:nvSpPr>
          <p:cNvPr id="37" name="TextBox 36"/>
          <p:cNvSpPr txBox="1"/>
          <p:nvPr/>
        </p:nvSpPr>
        <p:spPr>
          <a:xfrm>
            <a:off x="2869406" y="4514310"/>
            <a:ext cx="300083"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No</a:t>
            </a:r>
            <a:endParaRPr lang="ko-KR" altLang="en-US" sz="7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68407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13. </a:t>
            </a:r>
            <a:r>
              <a:rPr lang="en-US" altLang="ko-KR" sz="1800" kern="0" dirty="0">
                <a:latin typeface="LG스마트체 Regular" panose="020B0600000101010101" pitchFamily="50" charset="-127"/>
                <a:ea typeface="LG스마트체 Regular" panose="020B0600000101010101" pitchFamily="50" charset="-127"/>
              </a:rPr>
              <a:t>Cybersecurity Requirements specification</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dirty="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
        <p:nvSpPr>
          <p:cNvPr id="39" name="직사각형 38"/>
          <p:cNvSpPr/>
          <p:nvPr/>
        </p:nvSpPr>
        <p:spPr>
          <a:xfrm>
            <a:off x="965181" y="6393767"/>
            <a:ext cx="8632427" cy="246221"/>
          </a:xfrm>
          <a:prstGeom prst="rect">
            <a:avLst/>
          </a:prstGeom>
        </p:spPr>
        <p:txBody>
          <a:bodyPr wrap="square">
            <a:spAutoFit/>
          </a:bodyPr>
          <a:lstStyle/>
          <a:p>
            <a:pPr algn="l"/>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This is OEM’s responsibility, so only performed when OEM requests or the item is developed without OEM.</a:t>
            </a:r>
            <a:endParaRPr lang="ko-KR" altLang="en-US" sz="1000" dirty="0">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b="1" dirty="0" smtClean="0">
                <a:latin typeface="LG스마트체 Regular" panose="020B0600000101010101" pitchFamily="50" charset="-127"/>
                <a:ea typeface="LG스마트체 Regular" panose="020B0600000101010101" pitchFamily="50" charset="-127"/>
              </a:rPr>
              <a:t>specifies </a:t>
            </a:r>
            <a:r>
              <a:rPr kumimoji="0" lang="en-US" altLang="ko-KR" b="1" dirty="0">
                <a:latin typeface="LG스마트체 Regular" panose="020B0600000101010101" pitchFamily="50" charset="-127"/>
                <a:ea typeface="LG스마트체 Regular" panose="020B0600000101010101" pitchFamily="50" charset="-127"/>
              </a:rPr>
              <a:t>cybersecurity requirements and allocate them to the item and/or the operational environment.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3800873" y="1772816"/>
            <a:ext cx="4288134" cy="3477875"/>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Architect specifies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requirements and allocate them to the item and/or the operational environment.</a:t>
            </a:r>
          </a:p>
          <a:p>
            <a:pPr lvl="0"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describe cybersecurity controls and their interaction to achieve the cybersecurity goals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derives 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 from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goal and control.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analyzes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security objectives and specifies the 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concepts 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achieve them.</a:t>
            </a:r>
          </a:p>
          <a:p>
            <a:pPr marL="266700" lvl="1" indent="-8890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include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 rationale for the achievement of the cybersecurity goals.</a:t>
            </a:r>
          </a:p>
          <a:p>
            <a:pPr marL="266700" lvl="1" indent="-8890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Allocate cybersecurity requirements to one or more components of the item or to the operational environment.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about cybersecurity requirements.</a:t>
            </a:r>
          </a:p>
          <a:p>
            <a:pPr marL="171450" lvl="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requirements and their allocation shall be verified to confirm:</a:t>
            </a:r>
          </a:p>
          <a:p>
            <a:pPr algn="l"/>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 consistency with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goals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b) completeness with respect to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goals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 consistency and compatibility with the functionality of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1" name="직사각형 70"/>
          <p:cNvSpPr/>
          <p:nvPr/>
        </p:nvSpPr>
        <p:spPr>
          <a:xfrm>
            <a:off x="8049343" y="1700808"/>
            <a:ext cx="1548265" cy="707886"/>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Item definition</a:t>
            </a:r>
          </a:p>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TARA report</a:t>
            </a:r>
          </a:p>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Goals</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72" name="직사각형 71"/>
          <p:cNvSpPr/>
          <p:nvPr/>
        </p:nvSpPr>
        <p:spPr>
          <a:xfrm>
            <a:off x="1298086" y="1166555"/>
            <a:ext cx="3866764"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cybersecurity goals and cybersecurity claims should be specified. </a:t>
            </a:r>
          </a:p>
        </p:txBody>
      </p:sp>
      <p:sp>
        <p:nvSpPr>
          <p:cNvPr id="73" name="직사각형 72"/>
          <p:cNvSpPr/>
          <p:nvPr/>
        </p:nvSpPr>
        <p:spPr>
          <a:xfrm>
            <a:off x="1151691" y="6045143"/>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dirty="0" smtClean="0">
                <a:latin typeface="LG스마트체 Regular" panose="020B0600000101010101" pitchFamily="50" charset="-127"/>
                <a:ea typeface="LG스마트체 Regular" panose="020B0600000101010101" pitchFamily="50" charset="-127"/>
              </a:rPr>
              <a:t>Cybersecurity requirements </a:t>
            </a:r>
            <a:r>
              <a:rPr lang="en-US" altLang="ko-KR" sz="1000" dirty="0">
                <a:latin typeface="LG스마트체 Regular" panose="020B0600000101010101" pitchFamily="50" charset="-127"/>
                <a:ea typeface="LG스마트체 Regular" panose="020B0600000101010101" pitchFamily="50" charset="-127"/>
              </a:rPr>
              <a:t>should be specified.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8049344" y="3284984"/>
            <a:ext cx="1728192" cy="553998"/>
          </a:xfrm>
          <a:prstGeom prst="rect">
            <a:avLst/>
          </a:prstGeom>
        </p:spPr>
        <p:txBody>
          <a:bodyPr wrap="square">
            <a:spAutoFit/>
          </a:bodyPr>
          <a:lstStyle/>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concept</a:t>
            </a:r>
          </a:p>
          <a:p>
            <a:pPr marL="93663" lvl="0"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Verification report of cybersecurity concept</a:t>
            </a: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88" name="직사각형 87"/>
          <p:cNvSpPr/>
          <p:nvPr/>
        </p:nvSpPr>
        <p:spPr>
          <a:xfrm>
            <a:off x="8079382" y="4957352"/>
            <a:ext cx="1581013" cy="707886"/>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SAE 21434-9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41" name="직선 연결선 40"/>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45951" y="1830016"/>
            <a:ext cx="2145139"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PA 1-13. </a:t>
            </a:r>
            <a:r>
              <a:rPr lang="en-US" altLang="ko-KR" sz="900" kern="0" dirty="0">
                <a:latin typeface="LG스마트체 Regular" panose="020B0600000101010101" pitchFamily="50" charset="-127"/>
                <a:ea typeface="LG스마트체 Regular" panose="020B0600000101010101" pitchFamily="50" charset="-127"/>
              </a:rPr>
              <a:t>Cybersecurity </a:t>
            </a:r>
            <a:r>
              <a:rPr lang="en-US" altLang="ko-KR" sz="900" kern="0" dirty="0" smtClean="0">
                <a:latin typeface="LG스마트체 Regular" panose="020B0600000101010101" pitchFamily="50" charset="-127"/>
                <a:ea typeface="LG스마트체 Regular" panose="020B0600000101010101" pitchFamily="50" charset="-127"/>
              </a:rPr>
              <a:t>Requirements </a:t>
            </a:r>
            <a:endParaRPr lang="en-US" altLang="ko-KR" sz="900" kern="0" dirty="0">
              <a:latin typeface="LG스마트체 Regular" panose="020B0600000101010101" pitchFamily="50" charset="-127"/>
              <a:ea typeface="LG스마트체 Regular" panose="020B0600000101010101" pitchFamily="50" charset="-127"/>
            </a:endParaRPr>
          </a:p>
        </p:txBody>
      </p:sp>
      <p:sp>
        <p:nvSpPr>
          <p:cNvPr id="43" name="TextBox 42"/>
          <p:cNvSpPr txBox="1"/>
          <p:nvPr/>
        </p:nvSpPr>
        <p:spPr>
          <a:xfrm>
            <a:off x="300822" y="2102847"/>
            <a:ext cx="1213087" cy="230832"/>
          </a:xfrm>
          <a:prstGeom prst="rect">
            <a:avLst/>
          </a:prstGeom>
          <a:noFill/>
          <a:ln>
            <a:noFill/>
          </a:ln>
        </p:spPr>
        <p:txBody>
          <a:bodyPr wrap="squar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44" name="TextBox 43"/>
          <p:cNvSpPr txBox="1"/>
          <p:nvPr/>
        </p:nvSpPr>
        <p:spPr>
          <a:xfrm>
            <a:off x="1789117" y="2091987"/>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DEV</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45" name="직선 연결선 44"/>
          <p:cNvCxnSpPr/>
          <p:nvPr/>
        </p:nvCxnSpPr>
        <p:spPr>
          <a:xfrm>
            <a:off x="1424608"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1504119" y="3300226"/>
            <a:ext cx="980100" cy="44883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 specification</a:t>
            </a:r>
            <a:r>
              <a:rPr lang="en-US" altLang="ko-KR" sz="700" dirty="0">
                <a:solidFill>
                  <a:srgbClr val="0000FF"/>
                </a:solidFill>
                <a:latin typeface="LG스마트체 Regular" panose="020B0600000101010101" pitchFamily="50" charset="-127"/>
                <a:ea typeface="LG스마트체 Regular" panose="020B0600000101010101" pitchFamily="50" charset="-127"/>
              </a:rPr>
              <a:t> </a:t>
            </a:r>
            <a:r>
              <a:rPr lang="en-US" altLang="ko-KR" sz="700" dirty="0" smtClean="0">
                <a:solidFill>
                  <a:srgbClr val="0000FF"/>
                </a:solidFill>
                <a:latin typeface="LG스마트체 Regular" panose="020B0600000101010101" pitchFamily="50" charset="-127"/>
                <a:ea typeface="LG스마트체 Regular" panose="020B0600000101010101" pitchFamily="50" charset="-127"/>
              </a:rPr>
              <a:t>from TARA</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1524628" y="2480529"/>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1-12</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Goals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1511514" y="5293192"/>
            <a:ext cx="980100" cy="42167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2-2 or 4-2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368328" y="1822743"/>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0" name="직선 연결선 49"/>
          <p:cNvCxnSpPr/>
          <p:nvPr/>
        </p:nvCxnSpPr>
        <p:spPr>
          <a:xfrm>
            <a:off x="377952" y="2054946"/>
            <a:ext cx="3336695" cy="2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47" idx="2"/>
          </p:cNvCxnSpPr>
          <p:nvPr/>
        </p:nvCxnSpPr>
        <p:spPr>
          <a:xfrm>
            <a:off x="2014678" y="2840569"/>
            <a:ext cx="1447" cy="459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다이아몬드 51"/>
          <p:cNvSpPr/>
          <p:nvPr/>
        </p:nvSpPr>
        <p:spPr>
          <a:xfrm>
            <a:off x="2229485" y="4279425"/>
            <a:ext cx="1090012"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 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6" name="직선 연결선 35"/>
          <p:cNvCxnSpPr/>
          <p:nvPr/>
        </p:nvCxnSpPr>
        <p:spPr>
          <a:xfrm>
            <a:off x="2576736" y="2074183"/>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940344" y="2091987"/>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17" name="꺾인 연결선 16"/>
          <p:cNvCxnSpPr>
            <a:stCxn id="46" idx="3"/>
            <a:endCxn id="52" idx="0"/>
          </p:cNvCxnSpPr>
          <p:nvPr/>
        </p:nvCxnSpPr>
        <p:spPr>
          <a:xfrm>
            <a:off x="2484219" y="3524645"/>
            <a:ext cx="290272" cy="7547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52" idx="2"/>
            <a:endCxn id="48" idx="3"/>
          </p:cNvCxnSpPr>
          <p:nvPr/>
        </p:nvCxnSpPr>
        <p:spPr>
          <a:xfrm rot="5400000">
            <a:off x="2189350" y="4918890"/>
            <a:ext cx="887406" cy="2828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a:stCxn id="52" idx="3"/>
            <a:endCxn id="47" idx="3"/>
          </p:cNvCxnSpPr>
          <p:nvPr/>
        </p:nvCxnSpPr>
        <p:spPr>
          <a:xfrm flipH="1" flipV="1">
            <a:off x="2504728" y="2660549"/>
            <a:ext cx="814769" cy="1787476"/>
          </a:xfrm>
          <a:prstGeom prst="bentConnector3">
            <a:avLst>
              <a:gd name="adj1" fmla="val -28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2788034" y="3192988"/>
            <a:ext cx="956744" cy="276999"/>
          </a:xfrm>
          <a:prstGeom prst="rect">
            <a:avLst/>
          </a:prstGeom>
        </p:spPr>
        <p:txBody>
          <a:bodyPr wrap="square">
            <a:spAutoFit/>
          </a:bodyPr>
          <a:lstStyle/>
          <a:p>
            <a:pPr lvl="0"/>
            <a:r>
              <a:rPr lang="en-US" altLang="ko-KR" sz="600" dirty="0">
                <a:latin typeface="LG스마트체 Regular" panose="020B0600000101010101" pitchFamily="50" charset="-127"/>
                <a:ea typeface="LG스마트체 Regular" panose="020B0600000101010101" pitchFamily="50" charset="-127"/>
              </a:rPr>
              <a:t>Dissatisfaction </a:t>
            </a:r>
          </a:p>
          <a:p>
            <a:pPr lvl="0"/>
            <a:r>
              <a:rPr lang="en-US" altLang="ko-KR" sz="600" dirty="0">
                <a:latin typeface="LG스마트체 Regular" panose="020B0600000101010101" pitchFamily="50" charset="-127"/>
                <a:ea typeface="LG스마트체 Regular" panose="020B0600000101010101" pitchFamily="50" charset="-127"/>
              </a:rPr>
              <a:t>of criteria</a:t>
            </a:r>
          </a:p>
        </p:txBody>
      </p:sp>
      <p:sp>
        <p:nvSpPr>
          <p:cNvPr id="37" name="TextBox 36"/>
          <p:cNvSpPr txBox="1"/>
          <p:nvPr/>
        </p:nvSpPr>
        <p:spPr>
          <a:xfrm>
            <a:off x="2728360" y="4685197"/>
            <a:ext cx="327334"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Yes</a:t>
            </a:r>
            <a:endParaRPr lang="ko-KR" altLang="en-US" sz="700" dirty="0">
              <a:latin typeface="LG스마트체 Regular" panose="020B0600000101010101" pitchFamily="50" charset="-127"/>
              <a:ea typeface="LG스마트체 Regular" panose="020B0600000101010101" pitchFamily="50" charset="-127"/>
            </a:endParaRPr>
          </a:p>
        </p:txBody>
      </p:sp>
      <p:sp>
        <p:nvSpPr>
          <p:cNvPr id="38" name="TextBox 37"/>
          <p:cNvSpPr txBox="1"/>
          <p:nvPr/>
        </p:nvSpPr>
        <p:spPr>
          <a:xfrm>
            <a:off x="3236961" y="4171153"/>
            <a:ext cx="300083"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No</a:t>
            </a:r>
            <a:endParaRPr lang="ko-KR" altLang="en-US" sz="7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661860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14.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Obtaining 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requirements</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6" name="모서리가 둥근 직사각형 4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128464" y="783807"/>
            <a:ext cx="9593870"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Manager obtains </a:t>
            </a:r>
            <a:r>
              <a:rPr kumimoji="0" lang="en-US" altLang="ko-KR" b="1" dirty="0" smtClean="0">
                <a:latin typeface="LG스마트체 Regular" panose="020B0600000101010101" pitchFamily="50" charset="-127"/>
                <a:ea typeface="LG스마트체 Regular" panose="020B0600000101010101" pitchFamily="50" charset="-127"/>
              </a:rPr>
              <a:t>cybersecurity requirements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from the customer </a:t>
            </a:r>
            <a:r>
              <a:rPr kumimoji="0" lang="en-US" altLang="ko-KR" b="1" dirty="0">
                <a:latin typeface="LG스마트체 Regular" panose="020B0600000101010101" pitchFamily="50" charset="-127"/>
                <a:ea typeface="LG스마트체 Regular" panose="020B0600000101010101" pitchFamily="50" charset="-127"/>
              </a:rPr>
              <a:t>in accordance with the development schedule.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86" name="직사각형 85"/>
          <p:cNvSpPr/>
          <p:nvPr/>
        </p:nvSpPr>
        <p:spPr>
          <a:xfrm>
            <a:off x="3800872" y="1772816"/>
            <a:ext cx="4392216" cy="2862322"/>
          </a:xfrm>
          <a:prstGeom prst="rect">
            <a:avLst/>
          </a:prstGeom>
        </p:spPr>
        <p:txBody>
          <a:bodyPr wrap="square">
            <a:spAutoFit/>
          </a:bodyPr>
          <a:lstStyle/>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obtains </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requirements for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development of </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systems</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lang="en-US" altLang="ko-KR" sz="1000" dirty="0" smtClean="0">
                <a:latin typeface="LG스마트체 Regular" panose="020B0600000101010101" pitchFamily="50" charset="-127"/>
                <a:ea typeface="LG스마트체 Regular" panose="020B0600000101010101" pitchFamily="50" charset="-127"/>
              </a:rPr>
              <a:t>CSM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establishes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 communication channel with the OEM for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establishes the feasibility review process for OEM requirements.</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agrees with OEMs how to manage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requirements.</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agrees with OEMs when to establish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requirements</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obtains cybersecurity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requirements(CSR).</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reviews whether the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requirement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contains all the required content.</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[Cybersecurity requirements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shall include the following]</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Requirement identifier(ID)</a:t>
            </a:r>
          </a:p>
          <a:p>
            <a:pPr marL="171450" lvl="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goal (SG)</a:t>
            </a:r>
          </a:p>
          <a:p>
            <a:pPr marL="171450" lvl="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requirements </a:t>
            </a:r>
          </a:p>
          <a:p>
            <a:pPr marL="171450" lvl="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CAL</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87" name="직사각형 86"/>
          <p:cNvSpPr/>
          <p:nvPr/>
        </p:nvSpPr>
        <p:spPr>
          <a:xfrm>
            <a:off x="1136576" y="6054023"/>
            <a:ext cx="8769424"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smtClean="0">
                <a:latin typeface="LG스마트체 Regular" panose="020B0600000101010101" pitchFamily="50" charset="-127"/>
                <a:ea typeface="LG스마트체 Regular" panose="020B0600000101010101" pitchFamily="50" charset="-127"/>
              </a:rPr>
              <a:t>] </a:t>
            </a:r>
            <a:r>
              <a:rPr lang="en-US" altLang="ko-KR" sz="1000" dirty="0">
                <a:latin typeface="LG스마트체 Regular" panose="020B0600000101010101" pitchFamily="50" charset="-127"/>
                <a:ea typeface="LG스마트체 Regular" panose="020B0600000101010101" pitchFamily="50" charset="-127"/>
              </a:rPr>
              <a:t>Obtain </a:t>
            </a:r>
            <a:r>
              <a:rPr lang="en-US" altLang="ko-KR" sz="1000" dirty="0" smtClean="0">
                <a:latin typeface="LG스마트체 Regular" panose="020B0600000101010101" pitchFamily="50" charset="-127"/>
                <a:ea typeface="LG스마트체 Regular" panose="020B0600000101010101" pitchFamily="50" charset="-127"/>
              </a:rPr>
              <a:t>cybersecurity requirements </a:t>
            </a:r>
            <a:r>
              <a:rPr lang="en-US" altLang="ko-KR" sz="1000" dirty="0">
                <a:latin typeface="LG스마트체 Regular" panose="020B0600000101010101" pitchFamily="50" charset="-127"/>
                <a:ea typeface="LG스마트체 Regular" panose="020B0600000101010101" pitchFamily="50" charset="-127"/>
              </a:rPr>
              <a:t>that include mandatory content and pass them to the </a:t>
            </a:r>
            <a:r>
              <a:rPr lang="en-US" altLang="ko-KR" sz="1000" dirty="0" smtClean="0">
                <a:latin typeface="LG스마트체 Regular" panose="020B0600000101010101" pitchFamily="50" charset="-127"/>
                <a:ea typeface="LG스마트체 Regular" panose="020B0600000101010101" pitchFamily="50" charset="-127"/>
              </a:rPr>
              <a:t>CSA.</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89" name="직선 연결선 88"/>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a:off x="416496" y="371703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98282" y="1830016"/>
            <a:ext cx="264046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1-14. </a:t>
            </a:r>
            <a:r>
              <a:rPr lang="en-US" altLang="ko-KR" sz="900" dirty="0">
                <a:latin typeface="LG스마트체 Regular" panose="020B0600000101010101" pitchFamily="50" charset="-127"/>
                <a:ea typeface="LG스마트체 Regular" panose="020B0600000101010101" pitchFamily="50" charset="-127"/>
              </a:rPr>
              <a:t>Obtaining </a:t>
            </a:r>
            <a:r>
              <a:rPr lang="en-US" altLang="ko-KR" sz="900" dirty="0" smtClean="0">
                <a:latin typeface="LG스마트체 Regular" panose="020B0600000101010101" pitchFamily="50" charset="-127"/>
                <a:ea typeface="LG스마트체 Regular" panose="020B0600000101010101" pitchFamily="50" charset="-127"/>
              </a:rPr>
              <a:t>Cybersecurity </a:t>
            </a:r>
            <a:r>
              <a:rPr lang="en-US" altLang="ko-KR" sz="900" dirty="0">
                <a:latin typeface="LG스마트체 Regular" panose="020B0600000101010101" pitchFamily="50" charset="-127"/>
                <a:ea typeface="LG스마트체 Regular" panose="020B0600000101010101" pitchFamily="50" charset="-127"/>
              </a:rPr>
              <a:t>requirements </a:t>
            </a:r>
          </a:p>
        </p:txBody>
      </p:sp>
      <p:sp>
        <p:nvSpPr>
          <p:cNvPr id="92" name="TextBox 91"/>
          <p:cNvSpPr txBox="1"/>
          <p:nvPr/>
        </p:nvSpPr>
        <p:spPr>
          <a:xfrm>
            <a:off x="401738" y="2079989"/>
            <a:ext cx="1127233"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93" name="TextBox 92"/>
          <p:cNvSpPr txBox="1"/>
          <p:nvPr/>
        </p:nvSpPr>
        <p:spPr>
          <a:xfrm>
            <a:off x="184368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sp>
        <p:nvSpPr>
          <p:cNvPr id="94" name="TextBox 93"/>
          <p:cNvSpPr txBox="1"/>
          <p:nvPr/>
        </p:nvSpPr>
        <p:spPr>
          <a:xfrm>
            <a:off x="2916098" y="207998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95" name="직선 연결선 94"/>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직사각형 96"/>
          <p:cNvSpPr/>
          <p:nvPr/>
        </p:nvSpPr>
        <p:spPr>
          <a:xfrm>
            <a:off x="455316" y="416233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8" name="직사각형 97"/>
          <p:cNvSpPr/>
          <p:nvPr/>
        </p:nvSpPr>
        <p:spPr>
          <a:xfrm>
            <a:off x="455795" y="5353785"/>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Analyze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9" name="직선 화살표 연결선 32"/>
          <p:cNvCxnSpPr>
            <a:stCxn id="97" idx="2"/>
            <a:endCxn id="98" idx="0"/>
          </p:cNvCxnSpPr>
          <p:nvPr/>
        </p:nvCxnSpPr>
        <p:spPr>
          <a:xfrm>
            <a:off x="944916" y="4522376"/>
            <a:ext cx="479" cy="83140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32"/>
          <p:cNvCxnSpPr/>
          <p:nvPr/>
        </p:nvCxnSpPr>
        <p:spPr>
          <a:xfrm>
            <a:off x="1434516" y="4221088"/>
            <a:ext cx="120376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1" name="직사각형 100"/>
          <p:cNvSpPr/>
          <p:nvPr/>
        </p:nvSpPr>
        <p:spPr>
          <a:xfrm>
            <a:off x="1548252" y="5373216"/>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1-15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2" name="직선 화살표 연결선 32"/>
          <p:cNvCxnSpPr>
            <a:stCxn id="109" idx="2"/>
            <a:endCxn id="101" idx="3"/>
          </p:cNvCxnSpPr>
          <p:nvPr/>
        </p:nvCxnSpPr>
        <p:spPr>
          <a:xfrm rot="5400000">
            <a:off x="2620989" y="5064558"/>
            <a:ext cx="396042" cy="581315"/>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p:cNvSpPr/>
          <p:nvPr/>
        </p:nvSpPr>
        <p:spPr>
          <a:xfrm>
            <a:off x="2625919" y="416991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Obtain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(CSR</a:t>
            </a:r>
            <a:r>
              <a:rPr lang="en-US" altLang="ko-KR" sz="700" dirty="0">
                <a:solidFill>
                  <a:schemeClr val="tx1"/>
                </a:solidFill>
                <a:latin typeface="LG스마트체 Regular" panose="020B0600000101010101" pitchFamily="50" charset="-127"/>
                <a:ea typeface="LG스마트체 Regular" panose="020B0600000101010101" pitchFamily="50" charset="-127"/>
              </a:rPr>
              <a: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4" name="직사각형 103"/>
          <p:cNvSpPr/>
          <p:nvPr/>
        </p:nvSpPr>
        <p:spPr>
          <a:xfrm>
            <a:off x="2619617" y="239960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Establish communication channels for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2619617" y="298970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Establish requirements review process</a:t>
            </a:r>
          </a:p>
        </p:txBody>
      </p:sp>
      <p:sp>
        <p:nvSpPr>
          <p:cNvPr id="106" name="직사각형 105"/>
          <p:cNvSpPr/>
          <p:nvPr/>
        </p:nvSpPr>
        <p:spPr>
          <a:xfrm>
            <a:off x="2619617" y="357981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Establish requirements management plan</a:t>
            </a:r>
          </a:p>
        </p:txBody>
      </p:sp>
      <p:sp>
        <p:nvSpPr>
          <p:cNvPr id="107" name="직사각형 106"/>
          <p:cNvSpPr/>
          <p:nvPr/>
        </p:nvSpPr>
        <p:spPr>
          <a:xfrm>
            <a:off x="455795" y="2420888"/>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a:t>
            </a:r>
          </a:p>
          <a:p>
            <a:r>
              <a:rPr lang="en-US" altLang="ko-KR" sz="700" dirty="0">
                <a:solidFill>
                  <a:schemeClr val="tx1"/>
                </a:solidFill>
                <a:latin typeface="LG스마트체 Regular" panose="020B0600000101010101" pitchFamily="50" charset="-127"/>
                <a:ea typeface="LG스마트체 Regular" panose="020B0600000101010101" pitchFamily="50" charset="-127"/>
              </a:rPr>
              <a:t>Setup</a:t>
            </a:r>
          </a:p>
        </p:txBody>
      </p:sp>
      <p:cxnSp>
        <p:nvCxnSpPr>
          <p:cNvPr id="108" name="직선 화살표 연결선 32"/>
          <p:cNvCxnSpPr>
            <a:stCxn id="107" idx="2"/>
            <a:endCxn id="97" idx="0"/>
          </p:cNvCxnSpPr>
          <p:nvPr/>
        </p:nvCxnSpPr>
        <p:spPr>
          <a:xfrm flipH="1">
            <a:off x="944916" y="2780928"/>
            <a:ext cx="479" cy="13814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다이아몬드 108"/>
          <p:cNvSpPr/>
          <p:nvPr/>
        </p:nvSpPr>
        <p:spPr>
          <a:xfrm>
            <a:off x="2619617" y="4760020"/>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직사각형 109"/>
          <p:cNvSpPr/>
          <p:nvPr/>
        </p:nvSpPr>
        <p:spPr>
          <a:xfrm>
            <a:off x="2498479" y="4802225"/>
            <a:ext cx="1210463" cy="307777"/>
          </a:xfrm>
          <a:prstGeom prst="rect">
            <a:avLst/>
          </a:prstGeom>
        </p:spPr>
        <p:txBody>
          <a:bodyPr wrap="square">
            <a:spAutoFit/>
          </a:bodyPr>
          <a:lstStyle/>
          <a:p>
            <a:r>
              <a:rPr lang="en-US" altLang="ko-KR" sz="700" dirty="0">
                <a:latin typeface="LG스마트체 Regular" panose="020B0600000101010101" pitchFamily="50" charset="-127"/>
                <a:ea typeface="LG스마트체 Regular" panose="020B0600000101010101" pitchFamily="50" charset="-127"/>
              </a:rPr>
              <a:t>Required </a:t>
            </a:r>
          </a:p>
          <a:p>
            <a:r>
              <a:rPr lang="en-US" altLang="ko-KR" sz="700" dirty="0">
                <a:latin typeface="LG스마트체 Regular" panose="020B0600000101010101" pitchFamily="50" charset="-127"/>
                <a:ea typeface="LG스마트체 Regular" panose="020B0600000101010101" pitchFamily="50" charset="-127"/>
              </a:rPr>
              <a:t>content</a:t>
            </a:r>
            <a:endParaRPr lang="en-US" altLang="ko-KR" sz="6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화살표 연결선 32"/>
          <p:cNvCxnSpPr>
            <a:stCxn id="103" idx="2"/>
            <a:endCxn id="109" idx="0"/>
          </p:cNvCxnSpPr>
          <p:nvPr/>
        </p:nvCxnSpPr>
        <p:spPr>
          <a:xfrm flipH="1">
            <a:off x="3109667" y="4529956"/>
            <a:ext cx="6302" cy="2300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32"/>
          <p:cNvCxnSpPr>
            <a:stCxn id="104" idx="2"/>
            <a:endCxn id="105" idx="0"/>
          </p:cNvCxnSpPr>
          <p:nvPr/>
        </p:nvCxnSpPr>
        <p:spPr>
          <a:xfrm>
            <a:off x="3109667" y="2759644"/>
            <a:ext cx="0" cy="2300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32"/>
          <p:cNvCxnSpPr>
            <a:stCxn id="105" idx="2"/>
            <a:endCxn id="106" idx="0"/>
          </p:cNvCxnSpPr>
          <p:nvPr/>
        </p:nvCxnSpPr>
        <p:spPr>
          <a:xfrm>
            <a:off x="3109667" y="3349748"/>
            <a:ext cx="0" cy="2300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32"/>
          <p:cNvCxnSpPr>
            <a:stCxn id="106" idx="2"/>
            <a:endCxn id="103" idx="0"/>
          </p:cNvCxnSpPr>
          <p:nvPr/>
        </p:nvCxnSpPr>
        <p:spPr>
          <a:xfrm>
            <a:off x="3109667" y="3939852"/>
            <a:ext cx="6302" cy="2300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32"/>
          <p:cNvCxnSpPr>
            <a:stCxn id="109" idx="1"/>
            <a:endCxn id="103" idx="1"/>
          </p:cNvCxnSpPr>
          <p:nvPr/>
        </p:nvCxnSpPr>
        <p:spPr>
          <a:xfrm rot="10800000" flipH="1">
            <a:off x="2619617" y="4349937"/>
            <a:ext cx="6302" cy="608671"/>
          </a:xfrm>
          <a:prstGeom prst="bentConnector3">
            <a:avLst>
              <a:gd name="adj1" fmla="val -9253634"/>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1563663" y="4946150"/>
            <a:ext cx="1074615" cy="307777"/>
          </a:xfrm>
          <a:prstGeom prst="rect">
            <a:avLst/>
          </a:prstGeom>
        </p:spPr>
        <p:txBody>
          <a:bodyPr wrap="square">
            <a:spAutoFit/>
          </a:bodyPr>
          <a:lstStyle/>
          <a:p>
            <a:pPr algn="r"/>
            <a:r>
              <a:rPr lang="en-US" altLang="ko-KR" sz="700" dirty="0">
                <a:solidFill>
                  <a:schemeClr val="tx1"/>
                </a:solidFill>
                <a:latin typeface="LG스마트체 Regular" panose="020B0600000101010101" pitchFamily="50" charset="-127"/>
                <a:ea typeface="LG스마트체 Regular" panose="020B0600000101010101" pitchFamily="50" charset="-127"/>
              </a:rPr>
              <a:t>Missing </a:t>
            </a:r>
          </a:p>
          <a:p>
            <a:pPr algn="r"/>
            <a:r>
              <a:rPr lang="en-US" altLang="ko-KR" sz="700" dirty="0">
                <a:solidFill>
                  <a:schemeClr val="tx1"/>
                </a:solidFill>
                <a:latin typeface="LG스마트체 Regular" panose="020B0600000101010101" pitchFamily="50" charset="-127"/>
                <a:ea typeface="LG스마트체 Regular" panose="020B0600000101010101" pitchFamily="50" charset="-127"/>
              </a:rPr>
              <a:t>required content</a:t>
            </a:r>
          </a:p>
        </p:txBody>
      </p:sp>
      <p:sp>
        <p:nvSpPr>
          <p:cNvPr id="117" name="직사각형 116"/>
          <p:cNvSpPr/>
          <p:nvPr/>
        </p:nvSpPr>
        <p:spPr>
          <a:xfrm>
            <a:off x="8049344" y="3297989"/>
            <a:ext cx="1672990" cy="55399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goal</a:t>
            </a:r>
          </a:p>
          <a:p>
            <a:pPr marL="92075" lvl="0" indent="-92075"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Cybersecurity requirements</a:t>
            </a:r>
            <a:r>
              <a:rPr kumimoji="0" lang="ko-KR" altLang="en-US" sz="1000" dirty="0" smtClean="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(CSR</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p>
        </p:txBody>
      </p:sp>
      <p:sp>
        <p:nvSpPr>
          <p:cNvPr id="118" name="직사각형 117"/>
          <p:cNvSpPr/>
          <p:nvPr/>
        </p:nvSpPr>
        <p:spPr>
          <a:xfrm>
            <a:off x="8063954" y="4968394"/>
            <a:ext cx="1531332"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SAE 21434-9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19" name="직사각형 118"/>
          <p:cNvSpPr/>
          <p:nvPr/>
        </p:nvSpPr>
        <p:spPr>
          <a:xfrm>
            <a:off x="8049344" y="1705566"/>
            <a:ext cx="1672990" cy="246221"/>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Customer requirements</a:t>
            </a:r>
          </a:p>
        </p:txBody>
      </p:sp>
      <p:sp>
        <p:nvSpPr>
          <p:cNvPr id="120" name="직사각형 119"/>
          <p:cNvSpPr/>
          <p:nvPr/>
        </p:nvSpPr>
        <p:spPr>
          <a:xfrm>
            <a:off x="1373207" y="1134304"/>
            <a:ext cx="3594254"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An organization should be organized to perform the project.</a:t>
            </a:r>
          </a:p>
        </p:txBody>
      </p:sp>
      <p:sp>
        <p:nvSpPr>
          <p:cNvPr id="49" name="TextBox 48"/>
          <p:cNvSpPr txBox="1"/>
          <p:nvPr/>
        </p:nvSpPr>
        <p:spPr>
          <a:xfrm>
            <a:off x="3102867" y="5191623"/>
            <a:ext cx="327334"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Yes</a:t>
            </a:r>
            <a:endParaRPr lang="ko-KR" altLang="en-US" sz="700" dirty="0">
              <a:latin typeface="LG스마트체 Regular" panose="020B0600000101010101" pitchFamily="50" charset="-127"/>
              <a:ea typeface="LG스마트체 Regular" panose="020B0600000101010101" pitchFamily="50" charset="-127"/>
            </a:endParaRPr>
          </a:p>
        </p:txBody>
      </p:sp>
      <p:sp>
        <p:nvSpPr>
          <p:cNvPr id="50" name="TextBox 49"/>
          <p:cNvSpPr txBox="1"/>
          <p:nvPr/>
        </p:nvSpPr>
        <p:spPr>
          <a:xfrm>
            <a:off x="2269274" y="4733131"/>
            <a:ext cx="300083" cy="200055"/>
          </a:xfrm>
          <a:prstGeom prst="rect">
            <a:avLst/>
          </a:prstGeom>
          <a:noFill/>
          <a:ln>
            <a:noFill/>
          </a:ln>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No</a:t>
            </a:r>
            <a:endParaRPr lang="ko-KR" altLang="en-US" sz="7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7865296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15. </a:t>
            </a:r>
            <a:r>
              <a:rPr lang="en-US" altLang="ko-KR" sz="1800" kern="0" dirty="0">
                <a:latin typeface="LG스마트체 Regular" panose="020B0600000101010101" pitchFamily="50" charset="-127"/>
                <a:ea typeface="LG스마트체 Regular" panose="020B0600000101010101" pitchFamily="50" charset="-127"/>
              </a:rPr>
              <a:t>Review Cybersecurity requirements</a:t>
            </a:r>
          </a:p>
        </p:txBody>
      </p:sp>
      <p:sp>
        <p:nvSpPr>
          <p:cNvPr id="9" name="Text Box 168"/>
          <p:cNvSpPr txBox="1">
            <a:spLocks noChangeArrowheads="1"/>
          </p:cNvSpPr>
          <p:nvPr/>
        </p:nvSpPr>
        <p:spPr bwMode="auto">
          <a:xfrm>
            <a:off x="8397355"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07525"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1-</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13240" y="477740"/>
            <a:ext cx="2792760" cy="332399"/>
          </a:xfrm>
          <a:prstGeom prst="rect">
            <a:avLst/>
          </a:prstGeom>
        </p:spPr>
        <p:txBody>
          <a:bodyPr wrap="square">
            <a:spAutoFit/>
          </a:bodyPr>
          <a:lstStyle/>
          <a:p>
            <a:pPr algn="r"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a:t>
            </a:r>
            <a:r>
              <a:rPr lang="ko-KR" altLang="en-US" b="1" kern="0">
                <a:solidFill>
                  <a:srgbClr val="FFFFFF"/>
                </a:solidFill>
                <a:latin typeface="LG스마트체 Regular" panose="020B0600000101010101" pitchFamily="50" charset="-127"/>
                <a:ea typeface="LG스마트체 Regular" panose="020B0600000101010101" pitchFamily="50" charset="-127"/>
              </a:rPr>
              <a:t> </a:t>
            </a:r>
            <a:r>
              <a:rPr lang="en-US" altLang="ko-KR" b="1" kern="0" dirty="0">
                <a:solidFill>
                  <a:srgbClr val="FFFFFF"/>
                </a:solidFill>
                <a:latin typeface="LG스마트체 Regular" panose="020B0600000101010101" pitchFamily="50" charset="-127"/>
                <a:ea typeface="LG스마트체 Regular" panose="020B0600000101010101" pitchFamily="50" charset="-127"/>
              </a:rPr>
              <a:t>Concept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Definition</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8" name="모서리가 둥근 직사각형 4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88" name="직사각형 87"/>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Architect reviews the feasibility of obtaining </a:t>
            </a:r>
            <a:r>
              <a:rPr kumimoji="0" lang="en-US" altLang="ko-KR" b="1" dirty="0" smtClean="0">
                <a:latin typeface="LG스마트체 Regular" panose="020B0600000101010101" pitchFamily="50" charset="-127"/>
                <a:ea typeface="LG스마트체 Regular" panose="020B0600000101010101" pitchFamily="50" charset="-127"/>
              </a:rPr>
              <a:t>Cybersecurity requirements from </a:t>
            </a:r>
            <a:r>
              <a:rPr kumimoji="0" lang="en-US" altLang="ko-KR" b="1" dirty="0">
                <a:latin typeface="LG스마트체 Regular" panose="020B0600000101010101" pitchFamily="50" charset="-127"/>
                <a:ea typeface="LG스마트체 Regular" panose="020B0600000101010101" pitchFamily="50" charset="-127"/>
              </a:rPr>
              <a:t>customers.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89" name="직사각형 88"/>
          <p:cNvSpPr/>
          <p:nvPr/>
        </p:nvSpPr>
        <p:spPr>
          <a:xfrm>
            <a:off x="3800872" y="1750750"/>
            <a:ext cx="4392216" cy="2246769"/>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Architect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the feasibility of cybersecurity requirements received from Cybersecurity Manager.</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feasibility of cybersecurity requirements.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classifies cybersecurity requirements and agrees with relevant domain experts on the results of the feasibility review.</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notifies to Cybersecurity Manager of the requirements that impossible to implement.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discusses with OEMs whether or not the requirements derived through TARA results are reflected.</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negotiates with OEMs on non-feasible Cybersecurity requirements.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obtains updated Cybersecurity requirements as a result of OEM negotiations.</a:t>
            </a:r>
          </a:p>
        </p:txBody>
      </p:sp>
      <p:sp>
        <p:nvSpPr>
          <p:cNvPr id="90" name="직사각형 89"/>
          <p:cNvSpPr/>
          <p:nvPr/>
        </p:nvSpPr>
        <p:spPr>
          <a:xfrm>
            <a:off x="8061301" y="3316561"/>
            <a:ext cx="1536303" cy="553998"/>
          </a:xfrm>
          <a:prstGeom prst="rect">
            <a:avLst/>
          </a:prstGeom>
        </p:spPr>
        <p:txBody>
          <a:bodyPr wrap="square">
            <a:spAutoFit/>
          </a:bodyPr>
          <a:lstStyle/>
          <a:p>
            <a:pPr marL="88900" lvl="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Feasibility report for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requirements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1" name="직사각형 90"/>
          <p:cNvSpPr/>
          <p:nvPr/>
        </p:nvSpPr>
        <p:spPr>
          <a:xfrm>
            <a:off x="1452572" y="1142687"/>
            <a:ext cx="5011308" cy="246221"/>
          </a:xfrm>
          <a:prstGeom prst="rect">
            <a:avLst/>
          </a:prstGeom>
        </p:spPr>
        <p:txBody>
          <a:bodyPr wrap="none">
            <a:spAutoFit/>
          </a:bodyPr>
          <a:lstStyle/>
          <a:p>
            <a:pPr lvl="0"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Cybersecurity Manager </a:t>
            </a:r>
            <a:r>
              <a:rPr kumimoji="0" lang="en-US" altLang="ko-KR" sz="1000" dirty="0">
                <a:latin typeface="LG스마트체 Regular" panose="020B0600000101010101" pitchFamily="50" charset="-127"/>
                <a:ea typeface="LG스마트체 Regular" panose="020B0600000101010101" pitchFamily="50" charset="-127"/>
              </a:rPr>
              <a:t>should obtain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requirements from the customer.</a:t>
            </a:r>
          </a:p>
        </p:txBody>
      </p:sp>
      <p:sp>
        <p:nvSpPr>
          <p:cNvPr id="92" name="직사각형 91"/>
          <p:cNvSpPr/>
          <p:nvPr/>
        </p:nvSpPr>
        <p:spPr>
          <a:xfrm>
            <a:off x="1136576" y="6032347"/>
            <a:ext cx="7632848"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lang="en-US" altLang="ko-KR" sz="1000" dirty="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A feasibility review should be completed for all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requirements requested by the customer.</a:t>
            </a:r>
          </a:p>
        </p:txBody>
      </p:sp>
      <p:sp>
        <p:nvSpPr>
          <p:cNvPr id="123" name="직사각형 122"/>
          <p:cNvSpPr/>
          <p:nvPr/>
        </p:nvSpPr>
        <p:spPr>
          <a:xfrm>
            <a:off x="8076266" y="1685056"/>
            <a:ext cx="1672990" cy="55399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goal</a:t>
            </a:r>
          </a:p>
          <a:p>
            <a:pPr marL="92075" lvl="0" indent="-92075"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 Cybersecurity requirements</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124" name="직사각형 123"/>
          <p:cNvSpPr/>
          <p:nvPr/>
        </p:nvSpPr>
        <p:spPr>
          <a:xfrm>
            <a:off x="8061301" y="4941168"/>
            <a:ext cx="1507918"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SAE 21434-9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0" name="직사각형 49"/>
          <p:cNvSpPr/>
          <p:nvPr/>
        </p:nvSpPr>
        <p:spPr>
          <a:xfrm>
            <a:off x="416496" y="1822758"/>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1" name="직선 연결선 50"/>
          <p:cNvCxnSpPr/>
          <p:nvPr/>
        </p:nvCxnSpPr>
        <p:spPr>
          <a:xfrm>
            <a:off x="416496" y="2038782"/>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416496" y="2254806"/>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80836" y="1807950"/>
            <a:ext cx="2475358"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1-15. </a:t>
            </a:r>
            <a:r>
              <a:rPr lang="en-US" altLang="ko-KR" sz="900" dirty="0">
                <a:latin typeface="LG스마트체 Regular" panose="020B0600000101010101" pitchFamily="50" charset="-127"/>
                <a:ea typeface="LG스마트체 Regular" panose="020B0600000101010101" pitchFamily="50" charset="-127"/>
              </a:rPr>
              <a:t>Review Cybersecurity requirements</a:t>
            </a:r>
            <a:endParaRPr lang="ko-KR" altLang="en-US" sz="900"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401738" y="2057923"/>
            <a:ext cx="1127233"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a:off x="1843679" y="2057923"/>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2916103" y="2057923"/>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57" name="직선 연결선 56"/>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473372" y="244102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473372" y="311890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Analyze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화살표 연결선 32"/>
          <p:cNvCxnSpPr>
            <a:stCxn id="61" idx="2"/>
            <a:endCxn id="63" idx="0"/>
          </p:cNvCxnSpPr>
          <p:nvPr/>
        </p:nvCxnSpPr>
        <p:spPr>
          <a:xfrm>
            <a:off x="962972" y="3478942"/>
            <a:ext cx="0" cy="184577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직사각형 62"/>
          <p:cNvSpPr/>
          <p:nvPr/>
        </p:nvSpPr>
        <p:spPr>
          <a:xfrm>
            <a:off x="473372" y="532471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4" name="직선 화살표 연결선 32"/>
          <p:cNvCxnSpPr>
            <a:stCxn id="59" idx="2"/>
            <a:endCxn id="61" idx="0"/>
          </p:cNvCxnSpPr>
          <p:nvPr/>
        </p:nvCxnSpPr>
        <p:spPr>
          <a:xfrm>
            <a:off x="962972" y="2801069"/>
            <a:ext cx="0" cy="31783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32"/>
          <p:cNvCxnSpPr>
            <a:stCxn id="59" idx="3"/>
            <a:endCxn id="68" idx="1"/>
          </p:cNvCxnSpPr>
          <p:nvPr/>
        </p:nvCxnSpPr>
        <p:spPr>
          <a:xfrm>
            <a:off x="1452572" y="2621049"/>
            <a:ext cx="1196653" cy="529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1548874" y="5327372"/>
            <a:ext cx="9792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직선 화살표 연결선 32"/>
          <p:cNvCxnSpPr>
            <a:stCxn id="68" idx="2"/>
            <a:endCxn id="69" idx="0"/>
          </p:cNvCxnSpPr>
          <p:nvPr/>
        </p:nvCxnSpPr>
        <p:spPr>
          <a:xfrm rot="5400000">
            <a:off x="2375015" y="2521173"/>
            <a:ext cx="427271" cy="1100351"/>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49225" y="2394982"/>
            <a:ext cx="979200" cy="46273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1-14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1548874" y="328498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 Review</a:t>
            </a:r>
          </a:p>
        </p:txBody>
      </p:sp>
      <p:sp>
        <p:nvSpPr>
          <p:cNvPr id="71" name="직사각형 70"/>
          <p:cNvSpPr/>
          <p:nvPr/>
        </p:nvSpPr>
        <p:spPr>
          <a:xfrm>
            <a:off x="2578083" y="4509120"/>
            <a:ext cx="107712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agreement with OEM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직선 화살표 연결선 32"/>
          <p:cNvCxnSpPr/>
          <p:nvPr/>
        </p:nvCxnSpPr>
        <p:spPr>
          <a:xfrm flipV="1">
            <a:off x="3512840" y="2853499"/>
            <a:ext cx="0" cy="165562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3" name="다이아몬드 72"/>
          <p:cNvSpPr/>
          <p:nvPr/>
        </p:nvSpPr>
        <p:spPr>
          <a:xfrm>
            <a:off x="1548874" y="4077072"/>
            <a:ext cx="9792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직사각형 73"/>
          <p:cNvSpPr/>
          <p:nvPr/>
        </p:nvSpPr>
        <p:spPr>
          <a:xfrm>
            <a:off x="1681743" y="4149080"/>
            <a:ext cx="702316"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 agreement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화살표 연결선 32"/>
          <p:cNvCxnSpPr>
            <a:stCxn id="69" idx="2"/>
            <a:endCxn id="73" idx="0"/>
          </p:cNvCxnSpPr>
          <p:nvPr/>
        </p:nvCxnSpPr>
        <p:spPr>
          <a:xfrm>
            <a:off x="2038474" y="3645024"/>
            <a:ext cx="0" cy="4320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32"/>
          <p:cNvCxnSpPr>
            <a:stCxn id="73" idx="2"/>
            <a:endCxn id="66" idx="0"/>
          </p:cNvCxnSpPr>
          <p:nvPr/>
        </p:nvCxnSpPr>
        <p:spPr>
          <a:xfrm>
            <a:off x="2038474" y="4474246"/>
            <a:ext cx="0" cy="85312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32"/>
          <p:cNvCxnSpPr>
            <a:stCxn id="73" idx="3"/>
            <a:endCxn id="71" idx="0"/>
          </p:cNvCxnSpPr>
          <p:nvPr/>
        </p:nvCxnSpPr>
        <p:spPr>
          <a:xfrm>
            <a:off x="2528074" y="4275659"/>
            <a:ext cx="588569" cy="233461"/>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9" name="직사각형 78"/>
          <p:cNvSpPr/>
          <p:nvPr/>
        </p:nvSpPr>
        <p:spPr>
          <a:xfrm>
            <a:off x="2222266" y="4093041"/>
            <a:ext cx="919335"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No</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직사각형 79"/>
          <p:cNvSpPr/>
          <p:nvPr/>
        </p:nvSpPr>
        <p:spPr>
          <a:xfrm>
            <a:off x="1892634" y="4630107"/>
            <a:ext cx="675542"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Yes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2630406" y="3645024"/>
            <a:ext cx="809946"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1-13</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b="1" dirty="0">
                <a:solidFill>
                  <a:schemeClr val="tx1"/>
                </a:solidFill>
                <a:latin typeface="LG스마트체 Regular" panose="020B0600000101010101" pitchFamily="50" charset="-127"/>
                <a:ea typeface="LG스마트체 Regular" panose="020B0600000101010101" pitchFamily="50" charset="-127"/>
              </a:rPr>
              <a:t>Cybersecurity Requirements specification</a:t>
            </a:r>
            <a:endParaRPr lang="ko-KR" altLang="en-US" sz="700" b="1"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2" name="직선 화살표 연결선 81"/>
          <p:cNvCxnSpPr/>
          <p:nvPr/>
        </p:nvCxnSpPr>
        <p:spPr>
          <a:xfrm>
            <a:off x="3256449" y="3997519"/>
            <a:ext cx="0" cy="51160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8091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prstGeom prst="rect">
            <a:avLst/>
          </a:prstGeo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 System </a:t>
            </a:r>
            <a:r>
              <a:rPr lang="en-US" altLang="ko-KR" dirty="0">
                <a:latin typeface="LG스마트체 Bold" panose="020B0600000101010101" pitchFamily="50" charset="-127"/>
                <a:ea typeface="LG스마트체 Bold" panose="020B0600000101010101" pitchFamily="50" charset="-127"/>
              </a:rPr>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 name="직사각형 5"/>
          <p:cNvSpPr/>
          <p:nvPr/>
        </p:nvSpPr>
        <p:spPr>
          <a:xfrm>
            <a:off x="548640" y="861096"/>
            <a:ext cx="9012872" cy="141577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Objective</a:t>
            </a:r>
            <a:r>
              <a:rPr lang="ko-KR" altLang="en-US" b="1" dirty="0">
                <a:solidFill>
                  <a:srgbClr val="000000"/>
                </a:solidFill>
                <a:latin typeface="LG스마트체 Bold" panose="020B0600000101010101" pitchFamily="50" charset="-127"/>
                <a:ea typeface="LG스마트체 Bold" panose="020B0600000101010101" pitchFamily="50" charset="-127"/>
              </a:rPr>
              <a:t> </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indent="266700" algn="l">
              <a:lnSpc>
                <a:spcPts val="2000"/>
              </a:lnSpc>
              <a:spcAft>
                <a:spcPts val="0"/>
              </a:spcAft>
              <a:tabLst>
                <a:tab pos="6008688" algn="l"/>
              </a:tabLst>
            </a:pPr>
            <a:r>
              <a:rPr lang="en-US" altLang="ko-KR" b="1" dirty="0">
                <a:solidFill>
                  <a:srgbClr val="000000"/>
                </a:solidFill>
                <a:latin typeface="LG스마트체 Bold" panose="020B0600000101010101" pitchFamily="50" charset="-127"/>
                <a:ea typeface="LG스마트체 Bold" panose="020B0600000101010101" pitchFamily="50" charset="-127"/>
              </a:rPr>
              <a:t>Define system development steps to achieve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a:t>
            </a:r>
            <a:r>
              <a:rPr lang="en-US" altLang="ko-KR" b="1" dirty="0">
                <a:solidFill>
                  <a:srgbClr val="000000"/>
                </a:solidFill>
                <a:latin typeface="LG스마트체 Bold" panose="020B0600000101010101" pitchFamily="50" charset="-127"/>
                <a:ea typeface="LG스마트체 Bold" panose="020B0600000101010101" pitchFamily="50" charset="-127"/>
              </a:rPr>
              <a:t>goal and define key activities and criteria by stage</a:t>
            </a:r>
            <a:r>
              <a:rPr lang="en-US" altLang="ko-KR" b="1" dirty="0" smtClean="0">
                <a:solidFill>
                  <a:srgbClr val="000000"/>
                </a:solidFill>
                <a:latin typeface="LG스마트체 Bold" panose="020B0600000101010101" pitchFamily="50" charset="-127"/>
                <a:ea typeface="LG스마트체 Bold" panose="020B0600000101010101" pitchFamily="50" charset="-127"/>
              </a:rPr>
              <a:t>.</a:t>
            </a:r>
          </a:p>
          <a:p>
            <a:pPr indent="266700" algn="l">
              <a:lnSpc>
                <a:spcPts val="2000"/>
              </a:lnSpc>
              <a:spcAft>
                <a:spcPts val="0"/>
              </a:spcAft>
              <a:tabLst>
                <a:tab pos="6008688" algn="l"/>
              </a:tabLst>
            </a:pP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Scope</a:t>
            </a:r>
          </a:p>
          <a:p>
            <a:pPr marL="266700" algn="l">
              <a:lnSpc>
                <a:spcPts val="2000"/>
              </a:lnSpc>
              <a:spcAft>
                <a:spcPts val="0"/>
              </a:spcAft>
              <a:tabLst>
                <a:tab pos="2873375" algn="l"/>
              </a:tabLst>
            </a:pPr>
            <a:r>
              <a:rPr lang="en-US" altLang="ko-KR" b="1" dirty="0">
                <a:solidFill>
                  <a:srgbClr val="000000"/>
                </a:solidFill>
                <a:latin typeface="LG스마트체 Bold" panose="020B0600000101010101" pitchFamily="50" charset="-127"/>
                <a:ea typeface="LG스마트체 Bold" panose="020B0600000101010101" pitchFamily="50" charset="-127"/>
              </a:rPr>
              <a:t>This applies when developing an item that applies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to </a:t>
            </a:r>
            <a:r>
              <a:rPr lang="en-US" altLang="ko-KR" b="1" dirty="0">
                <a:solidFill>
                  <a:srgbClr val="000000"/>
                </a:solidFill>
                <a:latin typeface="LG스마트체 Bold" panose="020B0600000101010101" pitchFamily="50" charset="-127"/>
                <a:ea typeface="LG스마트체 Bold" panose="020B0600000101010101" pitchFamily="50" charset="-127"/>
              </a:rPr>
              <a:t>the electrical and electronic(E/E) system. </a:t>
            </a:r>
          </a:p>
        </p:txBody>
      </p:sp>
      <p:graphicFrame>
        <p:nvGraphicFramePr>
          <p:cNvPr id="8" name="표 7"/>
          <p:cNvGraphicFramePr>
            <a:graphicFrameLocks noGrp="1"/>
          </p:cNvGraphicFramePr>
          <p:nvPr>
            <p:extLst>
              <p:ext uri="{D42A27DB-BD31-4B8C-83A1-F6EECF244321}">
                <p14:modId xmlns:p14="http://schemas.microsoft.com/office/powerpoint/2010/main" val="1892215740"/>
              </p:ext>
            </p:extLst>
          </p:nvPr>
        </p:nvGraphicFramePr>
        <p:xfrm>
          <a:off x="648026" y="2452072"/>
          <a:ext cx="9129510" cy="4145280"/>
        </p:xfrm>
        <a:graphic>
          <a:graphicData uri="http://schemas.openxmlformats.org/drawingml/2006/table">
            <a:tbl>
              <a:tblPr firstRow="1" bandRow="1">
                <a:tableStyleId>{5C22544A-7EE6-4342-B048-85BDC9FD1C3A}</a:tableStyleId>
              </a:tblPr>
              <a:tblGrid>
                <a:gridCol w="4448990">
                  <a:extLst>
                    <a:ext uri="{9D8B030D-6E8A-4147-A177-3AD203B41FA5}">
                      <a16:colId xmlns="" xmlns:a16="http://schemas.microsoft.com/office/drawing/2014/main" val="20000"/>
                    </a:ext>
                  </a:extLst>
                </a:gridCol>
                <a:gridCol w="4027693">
                  <a:extLst>
                    <a:ext uri="{9D8B030D-6E8A-4147-A177-3AD203B41FA5}">
                      <a16:colId xmlns="" xmlns:a16="http://schemas.microsoft.com/office/drawing/2014/main" val="20001"/>
                    </a:ext>
                  </a:extLst>
                </a:gridCol>
                <a:gridCol w="652827">
                  <a:extLst>
                    <a:ext uri="{9D8B030D-6E8A-4147-A177-3AD203B41FA5}">
                      <a16:colId xmlns="" xmlns:a16="http://schemas.microsoft.com/office/drawing/2014/main" val="20002"/>
                    </a:ext>
                  </a:extLst>
                </a:gridCol>
              </a:tblGrid>
              <a:tr h="245674">
                <a:tc>
                  <a:txBody>
                    <a:bodyPr/>
                    <a:lstStyle/>
                    <a:p>
                      <a:pPr latinLnBrk="1"/>
                      <a:r>
                        <a:rPr lang="en-US" altLang="ko-KR" sz="1100" b="1" baseline="0" dirty="0">
                          <a:solidFill>
                            <a:schemeClr val="tx1"/>
                          </a:solidFill>
                          <a:latin typeface="LG스마트체 Bold" panose="020B0600000101010101" pitchFamily="50" charset="-127"/>
                          <a:ea typeface="LG스마트체 Bold" panose="020B0600000101010101" pitchFamily="50" charset="-127"/>
                        </a:rPr>
                        <a:t>PA 2-1. Initiation of system development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49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45674">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2-2. (system)Cybersecurity requirements specification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45674">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2-3. Release of (system)cybersecurity 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51</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245674">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2-4. System (cybersecurity) architecture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245674">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2-5. Release of System (cybersecurity) architecture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2-6. Cybersecurity System Integration Test Specification</a:t>
                      </a:r>
                      <a:endParaRPr lang="ko-KR" altLang="en-US" sz="1100" b="1"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2-7. Cybersecurity System Qualification Test Specification</a:t>
                      </a:r>
                      <a:endParaRPr lang="ko-KR" altLang="en-US" sz="1100" b="1"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2-8. Cybersecurity System Integration Test</a:t>
                      </a:r>
                      <a:endParaRPr lang="ko-KR" altLang="en-US" sz="1100" b="1"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2-9. Cybersecurity System Qualification Test</a:t>
                      </a:r>
                      <a:endParaRPr lang="ko-KR" altLang="en-US" sz="1100" b="1"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0"/>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2-10. (System) Penetration Test</a:t>
                      </a:r>
                      <a:endParaRPr lang="ko-KR" altLang="en-US" sz="1100" b="1" kern="1200" baseline="0" smtClean="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1"/>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2-11. Cybersecurity Validation Test Specification</a:t>
                      </a:r>
                      <a:endParaRPr lang="ko-KR" altLang="en-US" sz="1100" b="1" kern="1200" baseline="0" dirty="0" smtClean="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59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2"/>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2-12. Cybersecurity Validation Test </a:t>
                      </a:r>
                      <a:endParaRPr lang="ko-KR" altLang="en-US" sz="1100" b="1" kern="1200" baseline="0" smtClean="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60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3"/>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2-13. Fuzz Test </a:t>
                      </a:r>
                      <a:endParaRPr lang="ko-KR" altLang="en-US" sz="1100" b="1" kern="1200" baseline="0" dirty="0" smtClean="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61</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4"/>
                  </a:ext>
                </a:extLst>
              </a:tr>
              <a:tr h="245674">
                <a:tc>
                  <a:txBody>
                    <a:bodyPr/>
                    <a:lstStyle/>
                    <a:p>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PA 2-14. System release for sample version </a:t>
                      </a:r>
                      <a:endParaRPr lang="ko-KR" altLang="en-US" sz="1100" b="1" kern="1200" baseline="0" dirty="0" smtClean="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62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5"/>
                  </a:ext>
                </a:extLst>
              </a:tr>
              <a:tr h="245674">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2-15. Release for post development phase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63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245674">
                <a:tc>
                  <a:txBody>
                    <a:bodyPr/>
                    <a:lstStyle/>
                    <a:p>
                      <a:pPr latinLnBrk="1"/>
                      <a:endParaRPr lang="en-US" altLang="ko-KR" sz="1100" b="1" baseline="0" dirty="0" smtClean="0">
                        <a:solidFill>
                          <a:schemeClr val="tx1"/>
                        </a:solidFill>
                        <a:latin typeface="LG스마트체 Bold" panose="020B0600000101010101" pitchFamily="50" charset="-127"/>
                        <a:ea typeface="LG스마트체 Bold"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919102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 System </a:t>
            </a:r>
            <a:r>
              <a:rPr lang="en-US" altLang="ko-KR" dirty="0">
                <a:latin typeface="LG스마트체 Bold" panose="020B0600000101010101" pitchFamily="50" charset="-127"/>
                <a:ea typeface="LG스마트체 Bold" panose="020B0600000101010101" pitchFamily="50" charset="-127"/>
              </a:rPr>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548640" y="861096"/>
            <a:ext cx="9012872" cy="524730"/>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system development phase of the item to which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is </a:t>
            </a:r>
            <a:r>
              <a:rPr lang="en-US" altLang="ko-KR" b="1" dirty="0">
                <a:solidFill>
                  <a:srgbClr val="000000"/>
                </a:solidFill>
                <a:latin typeface="LG스마트체 Bold" panose="020B0600000101010101" pitchFamily="50" charset="-127"/>
                <a:ea typeface="LG스마트체 Bold" panose="020B0600000101010101" pitchFamily="50" charset="-127"/>
              </a:rPr>
              <a:t>applied among the E/E system developed by the VS company, and define the main activities and standards by stages.</a:t>
            </a:r>
          </a:p>
        </p:txBody>
      </p:sp>
      <p:sp>
        <p:nvSpPr>
          <p:cNvPr id="92" name="직사각형 91"/>
          <p:cNvSpPr/>
          <p:nvPr/>
        </p:nvSpPr>
        <p:spPr>
          <a:xfrm>
            <a:off x="344488" y="1563612"/>
            <a:ext cx="9217024" cy="5177755"/>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94" name="직사각형 93"/>
          <p:cNvSpPr/>
          <p:nvPr/>
        </p:nvSpPr>
        <p:spPr>
          <a:xfrm>
            <a:off x="1360608" y="6046844"/>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Obtaining customer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9" name="꺾인 연결선 21"/>
          <p:cNvCxnSpPr>
            <a:stCxn id="111" idx="3"/>
            <a:endCxn id="115" idx="1"/>
          </p:cNvCxnSpPr>
          <p:nvPr/>
        </p:nvCxnSpPr>
        <p:spPr>
          <a:xfrm flipV="1">
            <a:off x="4008888" y="6235628"/>
            <a:ext cx="188055" cy="217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8121617" y="6070400"/>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a:t>
            </a:r>
          </a:p>
        </p:txBody>
      </p:sp>
      <p:cxnSp>
        <p:nvCxnSpPr>
          <p:cNvPr id="101" name="직선 연결선 100"/>
          <p:cNvCxnSpPr/>
          <p:nvPr/>
        </p:nvCxnSpPr>
        <p:spPr>
          <a:xfrm>
            <a:off x="776536" y="4696210"/>
            <a:ext cx="87849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776536" y="5661726"/>
            <a:ext cx="87849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776536" y="1563613"/>
            <a:ext cx="0" cy="51777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a:off x="1280592" y="1556792"/>
            <a:ext cx="0" cy="5184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rot="16200000">
            <a:off x="-1156530" y="3848642"/>
            <a:ext cx="3456385" cy="246221"/>
          </a:xfrm>
          <a:prstGeom prst="rect">
            <a:avLst/>
          </a:prstGeom>
          <a:noFill/>
        </p:spPr>
        <p:txBody>
          <a:bodyPr wrap="square" rtlCol="0">
            <a:spAutoFit/>
          </a:bodyPr>
          <a:lstStyle/>
          <a:p>
            <a:r>
              <a:rPr lang="en-US" altLang="ko-KR" sz="1000" dirty="0">
                <a:solidFill>
                  <a:schemeClr val="tx1"/>
                </a:solidFill>
                <a:latin typeface="LG스마트체 Regular" panose="020B0600000101010101" pitchFamily="50" charset="-127"/>
                <a:ea typeface="LG스마트체 Regular" panose="020B0600000101010101" pitchFamily="50" charset="-127"/>
              </a:rPr>
              <a:t>PA 2.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System </a:t>
            </a:r>
            <a:r>
              <a:rPr lang="en-US" altLang="ko-KR" sz="1000" dirty="0">
                <a:solidFill>
                  <a:schemeClr val="tx1"/>
                </a:solidFill>
                <a:latin typeface="LG스마트체 Regular" panose="020B0600000101010101" pitchFamily="50" charset="-127"/>
                <a:ea typeface="LG스마트체 Regular" panose="020B0600000101010101" pitchFamily="50" charset="-127"/>
              </a:rPr>
              <a:t>Development Phase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07" name="TextBox 106"/>
          <p:cNvSpPr txBox="1"/>
          <p:nvPr/>
        </p:nvSpPr>
        <p:spPr>
          <a:xfrm rot="16200000">
            <a:off x="619927" y="4968231"/>
            <a:ext cx="974871" cy="400110"/>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DEV/ CSA/</a:t>
            </a:r>
            <a:r>
              <a:rPr lang="en-US" altLang="ko-KR" sz="1000" dirty="0" err="1" smtClean="0">
                <a:solidFill>
                  <a:schemeClr val="tx1"/>
                </a:solidFill>
                <a:latin typeface="LG스마트체 Regular" panose="020B0600000101010101" pitchFamily="50" charset="-127"/>
                <a:ea typeface="LG스마트체 Regular" panose="020B0600000101010101" pitchFamily="50" charset="-127"/>
              </a:rPr>
              <a:t>SysA</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08" name="TextBox 107"/>
          <p:cNvSpPr txBox="1"/>
          <p:nvPr/>
        </p:nvSpPr>
        <p:spPr>
          <a:xfrm rot="16200000">
            <a:off x="600858" y="5970937"/>
            <a:ext cx="959357" cy="400110"/>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Reference</a:t>
            </a:r>
          </a:p>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1000" dirty="0">
                <a:solidFill>
                  <a:schemeClr val="tx1"/>
                </a:solidFill>
                <a:latin typeface="LG스마트체 Regular" panose="020B0600000101010101" pitchFamily="50" charset="-127"/>
                <a:ea typeface="LG스마트체 Regular" panose="020B0600000101010101" pitchFamily="50" charset="-127"/>
              </a:rPr>
              <a:t>Process</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9" name="꺾인 연결선 108"/>
          <p:cNvCxnSpPr>
            <a:stCxn id="116" idx="3"/>
            <a:endCxn id="124" idx="1"/>
          </p:cNvCxnSpPr>
          <p:nvPr/>
        </p:nvCxnSpPr>
        <p:spPr>
          <a:xfrm>
            <a:off x="6921576" y="5956350"/>
            <a:ext cx="309748" cy="313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꺾인 연결선 109"/>
          <p:cNvCxnSpPr>
            <a:stCxn id="117" idx="3"/>
            <a:endCxn id="124" idx="1"/>
          </p:cNvCxnSpPr>
          <p:nvPr/>
        </p:nvCxnSpPr>
        <p:spPr>
          <a:xfrm flipV="1">
            <a:off x="6921576" y="6269453"/>
            <a:ext cx="309748" cy="2738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3224808" y="6254627"/>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5" name="직사각형 114"/>
          <p:cNvSpPr/>
          <p:nvPr/>
        </p:nvSpPr>
        <p:spPr>
          <a:xfrm>
            <a:off x="4196943" y="6037606"/>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6" name="직사각형 115"/>
          <p:cNvSpPr/>
          <p:nvPr/>
        </p:nvSpPr>
        <p:spPr>
          <a:xfrm>
            <a:off x="6137496" y="5758328"/>
            <a:ext cx="784080" cy="396044"/>
          </a:xfrm>
          <a:prstGeom prst="rect">
            <a:avLst/>
          </a:prstGeom>
          <a:solidFill>
            <a:schemeClr val="bg1">
              <a:lumMod val="85000"/>
            </a:schemeClr>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development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7" name="직사각형 116"/>
          <p:cNvSpPr/>
          <p:nvPr/>
        </p:nvSpPr>
        <p:spPr>
          <a:xfrm>
            <a:off x="6137496" y="6345324"/>
            <a:ext cx="784080" cy="396044"/>
          </a:xfrm>
          <a:prstGeom prst="rect">
            <a:avLst/>
          </a:prstGeom>
          <a:solidFill>
            <a:schemeClr val="bg1">
              <a:lumMod val="85000"/>
            </a:schemeClr>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development</a:t>
            </a:r>
          </a:p>
        </p:txBody>
      </p:sp>
      <p:cxnSp>
        <p:nvCxnSpPr>
          <p:cNvPr id="118" name="꺾인 연결선 117"/>
          <p:cNvCxnSpPr>
            <a:stCxn id="136" idx="3"/>
            <a:endCxn id="117" idx="1"/>
          </p:cNvCxnSpPr>
          <p:nvPr/>
        </p:nvCxnSpPr>
        <p:spPr>
          <a:xfrm>
            <a:off x="5900237" y="6235952"/>
            <a:ext cx="237259" cy="30739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p:cNvSpPr/>
          <p:nvPr/>
        </p:nvSpPr>
        <p:spPr>
          <a:xfrm>
            <a:off x="2288957" y="6045523"/>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Customer requirements analysis</a:t>
            </a:r>
          </a:p>
        </p:txBody>
      </p:sp>
      <p:cxnSp>
        <p:nvCxnSpPr>
          <p:cNvPr id="120" name="꺾인 연결선 85"/>
          <p:cNvCxnSpPr>
            <a:stCxn id="94" idx="3"/>
            <a:endCxn id="119" idx="1"/>
          </p:cNvCxnSpPr>
          <p:nvPr/>
        </p:nvCxnSpPr>
        <p:spPr>
          <a:xfrm flipV="1">
            <a:off x="2144688" y="6243479"/>
            <a:ext cx="144269" cy="1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꺾인 연결선 21"/>
          <p:cNvCxnSpPr>
            <a:stCxn id="119" idx="3"/>
            <a:endCxn id="111" idx="1"/>
          </p:cNvCxnSpPr>
          <p:nvPr/>
        </p:nvCxnSpPr>
        <p:spPr>
          <a:xfrm>
            <a:off x="3073037" y="6243545"/>
            <a:ext cx="151771" cy="209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꺾인 연결선 122"/>
          <p:cNvCxnSpPr>
            <a:stCxn id="136" idx="3"/>
            <a:endCxn id="116" idx="1"/>
          </p:cNvCxnSpPr>
          <p:nvPr/>
        </p:nvCxnSpPr>
        <p:spPr>
          <a:xfrm flipV="1">
            <a:off x="5900237" y="5956350"/>
            <a:ext cx="237259" cy="27960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p:cNvSpPr/>
          <p:nvPr/>
        </p:nvSpPr>
        <p:spPr>
          <a:xfrm>
            <a:off x="7231324" y="6071431"/>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p>
        </p:txBody>
      </p:sp>
      <p:sp>
        <p:nvSpPr>
          <p:cNvPr id="125" name="직사각형 124"/>
          <p:cNvSpPr/>
          <p:nvPr/>
        </p:nvSpPr>
        <p:spPr>
          <a:xfrm>
            <a:off x="3185590" y="4946438"/>
            <a:ext cx="86278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6" name="직사각형 125"/>
          <p:cNvSpPr/>
          <p:nvPr/>
        </p:nvSpPr>
        <p:spPr>
          <a:xfrm>
            <a:off x="4156983" y="4946438"/>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architecture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7" name="직사각형 126"/>
          <p:cNvSpPr/>
          <p:nvPr/>
        </p:nvSpPr>
        <p:spPr>
          <a:xfrm>
            <a:off x="6547120" y="2507061"/>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2-9</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 System Qualification 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8" name="직사각형 127"/>
          <p:cNvSpPr/>
          <p:nvPr/>
        </p:nvSpPr>
        <p:spPr>
          <a:xfrm>
            <a:off x="4157047" y="3981152"/>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2-3</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9" name="꺾인 연결선 61"/>
          <p:cNvCxnSpPr>
            <a:stCxn id="125" idx="0"/>
            <a:endCxn id="128" idx="1"/>
          </p:cNvCxnSpPr>
          <p:nvPr/>
        </p:nvCxnSpPr>
        <p:spPr>
          <a:xfrm rot="5400000" flipH="1" flipV="1">
            <a:off x="3513282" y="4302674"/>
            <a:ext cx="747462" cy="54006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꺾인 연결선 61"/>
          <p:cNvCxnSpPr>
            <a:stCxn id="128" idx="2"/>
            <a:endCxn id="126" idx="0"/>
          </p:cNvCxnSpPr>
          <p:nvPr/>
        </p:nvCxnSpPr>
        <p:spPr>
          <a:xfrm rot="5400000">
            <a:off x="4324196" y="4681587"/>
            <a:ext cx="529638" cy="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꺾인 연결선 61"/>
          <p:cNvCxnSpPr>
            <a:stCxn id="115" idx="0"/>
            <a:endCxn id="126" idx="2"/>
          </p:cNvCxnSpPr>
          <p:nvPr/>
        </p:nvCxnSpPr>
        <p:spPr>
          <a:xfrm flipV="1">
            <a:off x="4588983" y="5382086"/>
            <a:ext cx="0" cy="655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꺾인 연결선 61"/>
          <p:cNvCxnSpPr>
            <a:stCxn id="124" idx="3"/>
            <a:endCxn id="100" idx="1"/>
          </p:cNvCxnSpPr>
          <p:nvPr/>
        </p:nvCxnSpPr>
        <p:spPr>
          <a:xfrm flipV="1">
            <a:off x="8015404" y="6268422"/>
            <a:ext cx="106213" cy="103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꺾인 연결선 61"/>
          <p:cNvCxnSpPr>
            <a:stCxn id="67" idx="2"/>
            <a:endCxn id="136" idx="0"/>
          </p:cNvCxnSpPr>
          <p:nvPr/>
        </p:nvCxnSpPr>
        <p:spPr>
          <a:xfrm rot="5400000">
            <a:off x="4915949" y="5009049"/>
            <a:ext cx="1621130" cy="43663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p:cNvSpPr/>
          <p:nvPr/>
        </p:nvSpPr>
        <p:spPr>
          <a:xfrm>
            <a:off x="5116157" y="6037930"/>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architecture update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7" name="꺾인 연결선 21"/>
          <p:cNvCxnSpPr>
            <a:stCxn id="115" idx="3"/>
            <a:endCxn id="136" idx="1"/>
          </p:cNvCxnSpPr>
          <p:nvPr/>
        </p:nvCxnSpPr>
        <p:spPr>
          <a:xfrm>
            <a:off x="4981023" y="6235628"/>
            <a:ext cx="135134" cy="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꺾인 연결선 61"/>
          <p:cNvCxnSpPr/>
          <p:nvPr/>
        </p:nvCxnSpPr>
        <p:spPr>
          <a:xfrm rot="16200000" flipV="1">
            <a:off x="3751245" y="5411915"/>
            <a:ext cx="675321" cy="576062"/>
          </a:xfrm>
          <a:prstGeom prst="bentConnector3">
            <a:avLst>
              <a:gd name="adj1" fmla="val 734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직사각형 139"/>
          <p:cNvSpPr/>
          <p:nvPr/>
        </p:nvSpPr>
        <p:spPr>
          <a:xfrm>
            <a:off x="7191974" y="3160461"/>
            <a:ext cx="862780" cy="479213"/>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2-8</a:t>
            </a:r>
          </a:p>
          <a:p>
            <a:r>
              <a:rPr lang="en-US" altLang="ko-KR" sz="700" dirty="0">
                <a:solidFill>
                  <a:schemeClr val="tx1"/>
                </a:solidFill>
                <a:latin typeface="LG스마트체 Regular" panose="020B0600000101010101" pitchFamily="50" charset="-127"/>
                <a:ea typeface="LG스마트체 Regular" panose="020B0600000101010101" pitchFamily="50" charset="-127"/>
              </a:rPr>
              <a:t>CS system integration test</a:t>
            </a:r>
          </a:p>
        </p:txBody>
      </p:sp>
      <p:cxnSp>
        <p:nvCxnSpPr>
          <p:cNvPr id="141" name="꺾인 연결선 61"/>
          <p:cNvCxnSpPr>
            <a:stCxn id="124" idx="0"/>
            <a:endCxn id="140" idx="2"/>
          </p:cNvCxnSpPr>
          <p:nvPr/>
        </p:nvCxnSpPr>
        <p:spPr>
          <a:xfrm flipV="1">
            <a:off x="7623364" y="3639674"/>
            <a:ext cx="0" cy="2431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직사각형 141"/>
          <p:cNvSpPr/>
          <p:nvPr/>
        </p:nvSpPr>
        <p:spPr>
          <a:xfrm>
            <a:off x="8679740" y="1587802"/>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2-13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Fuzz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p>
        </p:txBody>
      </p:sp>
      <p:cxnSp>
        <p:nvCxnSpPr>
          <p:cNvPr id="143" name="직선 연결선 142"/>
          <p:cNvCxnSpPr/>
          <p:nvPr/>
        </p:nvCxnSpPr>
        <p:spPr>
          <a:xfrm>
            <a:off x="776536" y="3760106"/>
            <a:ext cx="87771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rot="16200000">
            <a:off x="713550" y="3099967"/>
            <a:ext cx="679972" cy="553998"/>
          </a:xfrm>
          <a:prstGeom prst="rect">
            <a:avLst/>
          </a:prstGeom>
          <a:noFill/>
        </p:spPr>
        <p:txBody>
          <a:bodyPr wrap="square" rtlCol="0">
            <a:spAutoFit/>
          </a:bodyPr>
          <a:lstStyle/>
          <a:p>
            <a:r>
              <a:rPr lang="en-US" altLang="ko-KR" sz="1000" dirty="0" err="1" smtClean="0">
                <a:solidFill>
                  <a:schemeClr val="tx1"/>
                </a:solidFill>
                <a:latin typeface="LG스마트체 Regular" panose="020B0600000101010101" pitchFamily="50" charset="-127"/>
                <a:ea typeface="LG스마트체 Regular" panose="020B0600000101010101" pitchFamily="50" charset="-127"/>
              </a:rPr>
              <a:t>SysIT</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Manager/DEV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5" name="직선 연결선 144"/>
          <p:cNvCxnSpPr/>
          <p:nvPr/>
        </p:nvCxnSpPr>
        <p:spPr>
          <a:xfrm>
            <a:off x="776536" y="2468960"/>
            <a:ext cx="87849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rot="16200000">
            <a:off x="742399" y="1899930"/>
            <a:ext cx="742612"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CSVTM </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48" name="직사각형 147"/>
          <p:cNvSpPr/>
          <p:nvPr/>
        </p:nvSpPr>
        <p:spPr>
          <a:xfrm>
            <a:off x="8679740" y="3788813"/>
            <a:ext cx="870034"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2-14</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System 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for sample ver.</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9" name="꺾인 연결선 61"/>
          <p:cNvCxnSpPr/>
          <p:nvPr/>
        </p:nvCxnSpPr>
        <p:spPr>
          <a:xfrm>
            <a:off x="8841432" y="1983846"/>
            <a:ext cx="3627" cy="18049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꺾인 연결선 61"/>
          <p:cNvCxnSpPr>
            <a:stCxn id="125" idx="0"/>
            <a:endCxn id="75" idx="1"/>
          </p:cNvCxnSpPr>
          <p:nvPr/>
        </p:nvCxnSpPr>
        <p:spPr>
          <a:xfrm rot="5400000" flipH="1" flipV="1">
            <a:off x="3026865" y="2416725"/>
            <a:ext cx="3119829" cy="19395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꺾인 연결선 61"/>
          <p:cNvCxnSpPr>
            <a:stCxn id="128" idx="0"/>
            <a:endCxn id="155" idx="2"/>
          </p:cNvCxnSpPr>
          <p:nvPr/>
        </p:nvCxnSpPr>
        <p:spPr>
          <a:xfrm flipV="1">
            <a:off x="4589047" y="3596270"/>
            <a:ext cx="546" cy="3848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꺾인 연결선 61"/>
          <p:cNvCxnSpPr>
            <a:stCxn id="140" idx="3"/>
          </p:cNvCxnSpPr>
          <p:nvPr/>
        </p:nvCxnSpPr>
        <p:spPr>
          <a:xfrm flipV="1">
            <a:off x="8054754" y="2998783"/>
            <a:ext cx="268302" cy="40128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직사각형 152"/>
          <p:cNvSpPr/>
          <p:nvPr/>
        </p:nvSpPr>
        <p:spPr>
          <a:xfrm>
            <a:off x="1320393" y="3981152"/>
            <a:ext cx="870034"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2-1 </a:t>
            </a:r>
            <a:r>
              <a:rPr lang="en-US" altLang="ko-KR" sz="700" dirty="0">
                <a:solidFill>
                  <a:schemeClr val="tx1"/>
                </a:solidFill>
                <a:latin typeface="LG스마트체 Regular" panose="020B0600000101010101" pitchFamily="50" charset="-127"/>
                <a:ea typeface="LG스마트체 Regular" panose="020B0600000101010101" pitchFamily="50" charset="-127"/>
              </a:rPr>
              <a:t>Initiation of system development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54" name="꺾인 연결선 153"/>
          <p:cNvCxnSpPr>
            <a:stCxn id="153" idx="2"/>
            <a:endCxn id="125" idx="1"/>
          </p:cNvCxnSpPr>
          <p:nvPr/>
        </p:nvCxnSpPr>
        <p:spPr>
          <a:xfrm rot="16200000" flipH="1">
            <a:off x="2096769" y="4075441"/>
            <a:ext cx="747462" cy="14301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직사각형 154"/>
          <p:cNvSpPr/>
          <p:nvPr/>
        </p:nvSpPr>
        <p:spPr>
          <a:xfrm>
            <a:off x="4158203" y="3200226"/>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2-6</a:t>
            </a:r>
          </a:p>
          <a:p>
            <a:r>
              <a:rPr lang="en-US" altLang="ko-KR" sz="700" dirty="0">
                <a:solidFill>
                  <a:schemeClr val="tx1"/>
                </a:solidFill>
                <a:latin typeface="LG스마트체 Regular" panose="020B0600000101010101" pitchFamily="50" charset="-127"/>
                <a:ea typeface="LG스마트체 Regular" panose="020B0600000101010101" pitchFamily="50" charset="-127"/>
              </a:rPr>
              <a:t>CS System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Integration test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157" name="직사각형 156"/>
          <p:cNvSpPr/>
          <p:nvPr/>
        </p:nvSpPr>
        <p:spPr>
          <a:xfrm>
            <a:off x="5470301" y="2489296"/>
            <a:ext cx="949058"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2-7</a:t>
            </a:r>
          </a:p>
          <a:p>
            <a:r>
              <a:rPr lang="en-US" altLang="ko-KR" sz="700" dirty="0">
                <a:solidFill>
                  <a:schemeClr val="tx1"/>
                </a:solidFill>
                <a:latin typeface="LG스마트체 Regular" panose="020B0600000101010101" pitchFamily="50" charset="-127"/>
                <a:ea typeface="LG스마트체 Regular" panose="020B0600000101010101" pitchFamily="50" charset="-127"/>
              </a:rPr>
              <a:t>CS System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Qualification test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p>
        </p:txBody>
      </p:sp>
      <p:cxnSp>
        <p:nvCxnSpPr>
          <p:cNvPr id="159" name="꺾인 연결선 61"/>
          <p:cNvCxnSpPr/>
          <p:nvPr/>
        </p:nvCxnSpPr>
        <p:spPr>
          <a:xfrm rot="16200000" flipH="1">
            <a:off x="4765300" y="5425773"/>
            <a:ext cx="663434" cy="576063"/>
          </a:xfrm>
          <a:prstGeom prst="bentConnector3">
            <a:avLst>
              <a:gd name="adj1" fmla="val 256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8945048" y="3104964"/>
            <a:ext cx="870034"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2-15</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for post development phase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62" name="직선 화살표 연결선 88"/>
          <p:cNvCxnSpPr>
            <a:stCxn id="142" idx="3"/>
            <a:endCxn id="161" idx="3"/>
          </p:cNvCxnSpPr>
          <p:nvPr/>
        </p:nvCxnSpPr>
        <p:spPr>
          <a:xfrm>
            <a:off x="9542520" y="1785824"/>
            <a:ext cx="272562" cy="1517162"/>
          </a:xfrm>
          <a:prstGeom prst="bentConnector3">
            <a:avLst>
              <a:gd name="adj1" fmla="val 18387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rot="16200000">
            <a:off x="605831" y="4058017"/>
            <a:ext cx="995932" cy="400110"/>
          </a:xfrm>
          <a:prstGeom prst="rect">
            <a:avLst/>
          </a:prstGeom>
          <a:noFill/>
        </p:spPr>
        <p:txBody>
          <a:bodyPr wrap="square" rtlCol="0">
            <a:spAutoFit/>
          </a:bodyPr>
          <a:lstStyle/>
          <a:p>
            <a:r>
              <a:rPr lang="en-US" altLang="ko-KR" sz="1000" dirty="0">
                <a:solidFill>
                  <a:schemeClr val="tx1"/>
                </a:solidFill>
                <a:latin typeface="LG스마트체 Regular" panose="020B0600000101010101" pitchFamily="50" charset="-127"/>
                <a:ea typeface="LG스마트체 Regular" panose="020B0600000101010101" pitchFamily="50" charset="-127"/>
              </a:rPr>
              <a:t>CSM/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CSA/</a:t>
            </a:r>
            <a:r>
              <a:rPr lang="en-US" altLang="ko-KR" sz="1000" dirty="0" err="1" smtClean="0">
                <a:solidFill>
                  <a:schemeClr val="tx1"/>
                </a:solidFill>
                <a:latin typeface="LG스마트체 Regular" panose="020B0600000101010101" pitchFamily="50" charset="-127"/>
                <a:ea typeface="LG스마트체 Regular" panose="020B0600000101010101" pitchFamily="50" charset="-127"/>
              </a:rPr>
              <a:t>SysA</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65" name="직선 연결선 164"/>
          <p:cNvCxnSpPr>
            <a:endCxn id="94" idx="0"/>
          </p:cNvCxnSpPr>
          <p:nvPr/>
        </p:nvCxnSpPr>
        <p:spPr>
          <a:xfrm>
            <a:off x="1752648" y="5105768"/>
            <a:ext cx="0" cy="941076"/>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5512830" y="3981152"/>
            <a:ext cx="8640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endParaRPr lang="en-US" altLang="ko-KR" sz="7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 name="직선 화살표 연결선 3"/>
          <p:cNvCxnSpPr>
            <a:stCxn id="128" idx="3"/>
            <a:endCxn id="67" idx="1"/>
          </p:cNvCxnSpPr>
          <p:nvPr/>
        </p:nvCxnSpPr>
        <p:spPr>
          <a:xfrm>
            <a:off x="5021047" y="4198976"/>
            <a:ext cx="491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꺾인 연결선 6"/>
          <p:cNvCxnSpPr>
            <a:stCxn id="67" idx="0"/>
            <a:endCxn id="155" idx="2"/>
          </p:cNvCxnSpPr>
          <p:nvPr/>
        </p:nvCxnSpPr>
        <p:spPr>
          <a:xfrm rot="16200000" flipV="1">
            <a:off x="5074771" y="3111092"/>
            <a:ext cx="384882" cy="135523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5556579" y="1628587"/>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2-10</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 (System) Penetration Test</a:t>
            </a:r>
          </a:p>
        </p:txBody>
      </p:sp>
      <p:sp>
        <p:nvSpPr>
          <p:cNvPr id="77" name="TextBox 76"/>
          <p:cNvSpPr txBox="1"/>
          <p:nvPr/>
        </p:nvSpPr>
        <p:spPr>
          <a:xfrm rot="16200000">
            <a:off x="713550" y="2482002"/>
            <a:ext cx="679972" cy="553998"/>
          </a:xfrm>
          <a:prstGeom prst="rect">
            <a:avLst/>
          </a:prstGeom>
          <a:noFill/>
        </p:spPr>
        <p:txBody>
          <a:bodyPr wrap="square" rtlCol="0">
            <a:spAutoFit/>
          </a:bodyPr>
          <a:lstStyle/>
          <a:p>
            <a:r>
              <a:rPr lang="en-US" altLang="ko-KR" sz="1000" dirty="0" err="1" smtClean="0">
                <a:solidFill>
                  <a:schemeClr val="tx1"/>
                </a:solidFill>
                <a:latin typeface="LG스마트체 Regular" panose="020B0600000101010101" pitchFamily="50" charset="-127"/>
                <a:ea typeface="LG스마트체 Regular" panose="020B0600000101010101" pitchFamily="50" charset="-127"/>
              </a:rPr>
              <a:t>SysQT</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Manager/DEV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연결선 77"/>
          <p:cNvCxnSpPr/>
          <p:nvPr/>
        </p:nvCxnSpPr>
        <p:spPr>
          <a:xfrm>
            <a:off x="776536" y="3036980"/>
            <a:ext cx="87913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100" idx="0"/>
            <a:endCxn id="157" idx="2"/>
          </p:cNvCxnSpPr>
          <p:nvPr/>
        </p:nvCxnSpPr>
        <p:spPr>
          <a:xfrm rot="16200000" flipV="1">
            <a:off x="5656516" y="3213258"/>
            <a:ext cx="3145456" cy="256882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직사각형 95"/>
          <p:cNvSpPr/>
          <p:nvPr/>
        </p:nvSpPr>
        <p:spPr>
          <a:xfrm>
            <a:off x="7502437" y="2513138"/>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2-11 Cybersecurity Validation Test Specification</a:t>
            </a:r>
          </a:p>
        </p:txBody>
      </p:sp>
      <p:sp>
        <p:nvSpPr>
          <p:cNvPr id="97" name="직사각형 96"/>
          <p:cNvSpPr/>
          <p:nvPr/>
        </p:nvSpPr>
        <p:spPr>
          <a:xfrm>
            <a:off x="8993127" y="6063623"/>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Validation 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8" name="꺾인 연결선 61"/>
          <p:cNvCxnSpPr/>
          <p:nvPr/>
        </p:nvCxnSpPr>
        <p:spPr>
          <a:xfrm flipV="1">
            <a:off x="8910808" y="6268422"/>
            <a:ext cx="106213" cy="103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 104"/>
          <p:cNvCxnSpPr>
            <a:stCxn id="100" idx="0"/>
            <a:endCxn id="127" idx="2"/>
          </p:cNvCxnSpPr>
          <p:nvPr/>
        </p:nvCxnSpPr>
        <p:spPr>
          <a:xfrm rot="16200000" flipV="1">
            <a:off x="6162437" y="3719179"/>
            <a:ext cx="3167295" cy="153514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p:cNvCxnSpPr>
            <a:stCxn id="157" idx="3"/>
            <a:endCxn id="127" idx="1"/>
          </p:cNvCxnSpPr>
          <p:nvPr/>
        </p:nvCxnSpPr>
        <p:spPr>
          <a:xfrm flipV="1">
            <a:off x="6419359" y="2705083"/>
            <a:ext cx="127761" cy="2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8453191" y="2513540"/>
            <a:ext cx="862780" cy="396044"/>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2-12</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Validation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4" name="직선 화살표 연결선 113"/>
          <p:cNvCxnSpPr/>
          <p:nvPr/>
        </p:nvCxnSpPr>
        <p:spPr>
          <a:xfrm flipV="1">
            <a:off x="8374881" y="2712766"/>
            <a:ext cx="127761" cy="2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꺾인 연결선 121"/>
          <p:cNvCxnSpPr>
            <a:stCxn id="97" idx="0"/>
            <a:endCxn id="96" idx="2"/>
          </p:cNvCxnSpPr>
          <p:nvPr/>
        </p:nvCxnSpPr>
        <p:spPr>
          <a:xfrm rot="16200000" flipV="1">
            <a:off x="7082277" y="3760733"/>
            <a:ext cx="3154441" cy="1451340"/>
          </a:xfrm>
          <a:prstGeom prst="bentConnector3">
            <a:avLst>
              <a:gd name="adj1" fmla="val 580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꺾인 연결선 61"/>
          <p:cNvCxnSpPr/>
          <p:nvPr/>
        </p:nvCxnSpPr>
        <p:spPr>
          <a:xfrm flipV="1">
            <a:off x="9497665" y="1983846"/>
            <a:ext cx="13136" cy="4061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꺾인 연결선 61"/>
          <p:cNvCxnSpPr>
            <a:stCxn id="75" idx="3"/>
            <a:endCxn id="148" idx="1"/>
          </p:cNvCxnSpPr>
          <p:nvPr/>
        </p:nvCxnSpPr>
        <p:spPr>
          <a:xfrm>
            <a:off x="6419359" y="1826609"/>
            <a:ext cx="2260381" cy="2160226"/>
          </a:xfrm>
          <a:prstGeom prst="bentConnector3">
            <a:avLst>
              <a:gd name="adj1" fmla="val 956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423434" y="2967722"/>
            <a:ext cx="1298752" cy="215444"/>
          </a:xfrm>
          <a:prstGeom prst="rect">
            <a:avLst/>
          </a:prstGeom>
          <a:noFill/>
        </p:spPr>
        <p:txBody>
          <a:bodyPr wrap="none" rtlCol="0">
            <a:spAutoFit/>
          </a:bodyPr>
          <a:lstStyle/>
          <a:p>
            <a:r>
              <a:rPr lang="en-US" altLang="ko-KR" sz="800" dirty="0" err="1" smtClean="0">
                <a:latin typeface="LG스마트체 Regular" panose="020B0600000101010101" pitchFamily="50" charset="-127"/>
                <a:ea typeface="LG스마트체 Regular" panose="020B0600000101010101" pitchFamily="50" charset="-127"/>
              </a:rPr>
              <a:t>SysIT</a:t>
            </a:r>
            <a:r>
              <a:rPr lang="en-US" altLang="ko-KR" sz="800" dirty="0" smtClean="0">
                <a:latin typeface="LG스마트체 Regular" panose="020B0600000101010101" pitchFamily="50" charset="-127"/>
                <a:ea typeface="LG스마트체 Regular" panose="020B0600000101010101" pitchFamily="50" charset="-127"/>
              </a:rPr>
              <a:t> M /</a:t>
            </a:r>
            <a:r>
              <a:rPr lang="en-US" altLang="ko-KR" sz="800" dirty="0" err="1" smtClean="0">
                <a:latin typeface="LG스마트체 Regular" panose="020B0600000101010101" pitchFamily="50" charset="-127"/>
                <a:ea typeface="LG스마트체 Regular" panose="020B0600000101010101" pitchFamily="50" charset="-127"/>
              </a:rPr>
              <a:t>SysQT</a:t>
            </a:r>
            <a:r>
              <a:rPr lang="en-US" altLang="ko-KR" sz="800" dirty="0" smtClean="0">
                <a:latin typeface="LG스마트체 Regular" panose="020B0600000101010101" pitchFamily="50" charset="-127"/>
                <a:ea typeface="LG스마트체 Regular" panose="020B0600000101010101" pitchFamily="50" charset="-127"/>
              </a:rPr>
              <a:t> M/ CSM</a:t>
            </a:r>
            <a:endParaRPr lang="ko-KR" altLang="en-US" sz="800" dirty="0">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3224808" y="5726604"/>
            <a:ext cx="784080" cy="396044"/>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TARA</a:t>
            </a:r>
            <a:endParaRPr lang="ko-KR" altLang="en-US" sz="700" dirty="0">
              <a:solidFill>
                <a:srgbClr val="FF0000"/>
              </a:solidFill>
              <a:latin typeface="LG스마트체 Regular" panose="020B0600000101010101" pitchFamily="50" charset="-127"/>
              <a:ea typeface="LG스마트체 Regular" panose="020B0600000101010101" pitchFamily="50" charset="-127"/>
            </a:endParaRPr>
          </a:p>
        </p:txBody>
      </p:sp>
      <p:cxnSp>
        <p:nvCxnSpPr>
          <p:cNvPr id="134" name="꺾인 연결선 61"/>
          <p:cNvCxnSpPr>
            <a:stCxn id="81" idx="0"/>
          </p:cNvCxnSpPr>
          <p:nvPr/>
        </p:nvCxnSpPr>
        <p:spPr>
          <a:xfrm flipV="1">
            <a:off x="3616848" y="5382086"/>
            <a:ext cx="132" cy="344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 61"/>
          <p:cNvCxnSpPr>
            <a:stCxn id="111" idx="0"/>
          </p:cNvCxnSpPr>
          <p:nvPr/>
        </p:nvCxnSpPr>
        <p:spPr>
          <a:xfrm rot="16200000" flipV="1">
            <a:off x="2974657" y="5612435"/>
            <a:ext cx="892342" cy="392041"/>
          </a:xfrm>
          <a:prstGeom prst="bentConnector3">
            <a:avLst>
              <a:gd name="adj1" fmla="val 84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3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ISO/SAE 21434 standard for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cybersecurity system </a:t>
            </a:r>
            <a:r>
              <a:rPr lang="en-US" altLang="ko-KR" sz="1800" dirty="0">
                <a:solidFill>
                  <a:srgbClr val="FFFFFF"/>
                </a:solidFill>
                <a:latin typeface="LG스마트체 Regular" panose="020B0600000101010101" pitchFamily="50" charset="-127"/>
                <a:ea typeface="LG스마트체 Regular" panose="020B0600000101010101" pitchFamily="50" charset="-127"/>
              </a:rPr>
              <a:t>development(1/2)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16" name="표 15"/>
          <p:cNvGraphicFramePr>
            <a:graphicFrameLocks noGrp="1"/>
          </p:cNvGraphicFramePr>
          <p:nvPr>
            <p:extLst>
              <p:ext uri="{D42A27DB-BD31-4B8C-83A1-F6EECF244321}">
                <p14:modId xmlns:p14="http://schemas.microsoft.com/office/powerpoint/2010/main" val="2797318946"/>
              </p:ext>
            </p:extLst>
          </p:nvPr>
        </p:nvGraphicFramePr>
        <p:xfrm>
          <a:off x="128463" y="908721"/>
          <a:ext cx="9736643" cy="5244992"/>
        </p:xfrm>
        <a:graphic>
          <a:graphicData uri="http://schemas.openxmlformats.org/drawingml/2006/table">
            <a:tbl>
              <a:tblPr firstRow="1" bandRow="1">
                <a:tableStyleId>{5940675A-B579-460E-94D1-54222C63F5DA}</a:tableStyleId>
              </a:tblPr>
              <a:tblGrid>
                <a:gridCol w="653954">
                  <a:extLst>
                    <a:ext uri="{9D8B030D-6E8A-4147-A177-3AD203B41FA5}">
                      <a16:colId xmlns="" xmlns:a16="http://schemas.microsoft.com/office/drawing/2014/main" val="20000"/>
                    </a:ext>
                  </a:extLst>
                </a:gridCol>
                <a:gridCol w="1598553">
                  <a:extLst>
                    <a:ext uri="{9D8B030D-6E8A-4147-A177-3AD203B41FA5}">
                      <a16:colId xmlns="" xmlns:a16="http://schemas.microsoft.com/office/drawing/2014/main" val="20001"/>
                    </a:ext>
                  </a:extLst>
                </a:gridCol>
                <a:gridCol w="2833799">
                  <a:extLst>
                    <a:ext uri="{9D8B030D-6E8A-4147-A177-3AD203B41FA5}">
                      <a16:colId xmlns="" xmlns:a16="http://schemas.microsoft.com/office/drawing/2014/main" val="20002"/>
                    </a:ext>
                  </a:extLst>
                </a:gridCol>
                <a:gridCol w="874905">
                  <a:extLst>
                    <a:ext uri="{9D8B030D-6E8A-4147-A177-3AD203B41FA5}">
                      <a16:colId xmlns="" xmlns:a16="http://schemas.microsoft.com/office/drawing/2014/main" val="20003"/>
                    </a:ext>
                  </a:extLst>
                </a:gridCol>
                <a:gridCol w="1958894">
                  <a:extLst>
                    <a:ext uri="{9D8B030D-6E8A-4147-A177-3AD203B41FA5}">
                      <a16:colId xmlns="" xmlns:a16="http://schemas.microsoft.com/office/drawing/2014/main" val="20004"/>
                    </a:ext>
                  </a:extLst>
                </a:gridCol>
                <a:gridCol w="1816538">
                  <a:extLst>
                    <a:ext uri="{9D8B030D-6E8A-4147-A177-3AD203B41FA5}">
                      <a16:colId xmlns="" xmlns:a16="http://schemas.microsoft.com/office/drawing/2014/main" val="20005"/>
                    </a:ext>
                  </a:extLst>
                </a:gridCol>
              </a:tblGrid>
              <a:tr h="184508">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2-1. </a:t>
                      </a:r>
                    </a:p>
                    <a:p>
                      <a:r>
                        <a:rPr lang="en-US" altLang="ko-KR" sz="800" dirty="0">
                          <a:solidFill>
                            <a:schemeClr val="tx1"/>
                          </a:solidFill>
                          <a:latin typeface="LG스마트체 Regular" panose="020B0600000101010101" pitchFamily="50" charset="-127"/>
                          <a:ea typeface="LG스마트체 Regular" panose="020B0600000101010101" pitchFamily="50" charset="-127"/>
                        </a:rPr>
                        <a:t>Initiation of system development</a:t>
                      </a:r>
                    </a:p>
                  </a:txBody>
                  <a:tcPr anchor="ctr"/>
                </a:tc>
                <a:tc>
                  <a:txBody>
                    <a:bodyPr/>
                    <a:lstStyle/>
                    <a:p>
                      <a:pPr latinLnBrk="1"/>
                      <a:r>
                        <a:rPr lang="en-US" altLang="ko-KR" sz="800" dirty="0">
                          <a:latin typeface="LG스마트체 Regular" panose="020B0600000101010101" pitchFamily="50" charset="-127"/>
                          <a:ea typeface="LG스마트체 Regular" panose="020B0600000101010101" pitchFamily="50" charset="-127"/>
                        </a:rPr>
                        <a:t>Determine the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latin typeface="LG스마트체 Regular" panose="020B0600000101010101" pitchFamily="50" charset="-127"/>
                          <a:ea typeface="LG스마트체 Regular" panose="020B0600000101010101" pitchFamily="50" charset="-127"/>
                        </a:rPr>
                        <a:t>activities </a:t>
                      </a:r>
                      <a:r>
                        <a:rPr lang="en-US" altLang="ko-KR" sz="800" dirty="0">
                          <a:latin typeface="LG스마트체 Regular" panose="020B0600000101010101" pitchFamily="50" charset="-127"/>
                          <a:ea typeface="LG스마트체 Regular" panose="020B0600000101010101" pitchFamily="50" charset="-127"/>
                        </a:rPr>
                        <a:t>to be carried out in stages and system development plan.</a:t>
                      </a: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smtClean="0">
                          <a:latin typeface="LG스마트체 Regular" panose="020B0600000101010101" pitchFamily="50" charset="-127"/>
                          <a:ea typeface="LG스마트체 Regular" panose="020B0600000101010101" pitchFamily="50" charset="-127"/>
                        </a:rPr>
                        <a:t>Cybersecurity</a:t>
                      </a:r>
                      <a:r>
                        <a:rPr lang="en-US" altLang="ko-KR" sz="800" baseline="0" dirty="0" smtClean="0">
                          <a:latin typeface="LG스마트체 Regular" panose="020B0600000101010101" pitchFamily="50" charset="-127"/>
                          <a:ea typeface="LG스마트체 Regular" panose="020B0600000101010101" pitchFamily="50" charset="-127"/>
                        </a:rPr>
                        <a:t> </a:t>
                      </a:r>
                      <a:r>
                        <a:rPr lang="en-US" altLang="ko-KR" sz="800" dirty="0" smtClean="0">
                          <a:latin typeface="LG스마트체 Regular" panose="020B0600000101010101" pitchFamily="50" charset="-127"/>
                          <a:ea typeface="LG스마트체 Regular" panose="020B0600000101010101" pitchFamily="50" charset="-127"/>
                        </a:rPr>
                        <a:t>Manager</a:t>
                      </a: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Project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Test plan (</a:t>
                      </a:r>
                      <a:r>
                        <a:rPr kumimoji="0" lang="en-US" altLang="ko-KR" sz="8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SysIT</a:t>
                      </a: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 </a:t>
                      </a:r>
                      <a:r>
                        <a:rPr kumimoji="0" lang="en-US" altLang="ko-KR" sz="8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SysQT</a:t>
                      </a: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Verification review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assessment plan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1"/>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2-2. </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(system)Cybersecurity requirements </a:t>
                      </a:r>
                      <a:r>
                        <a:rPr lang="en-US" altLang="ko-KR" sz="800" b="0" dirty="0">
                          <a:solidFill>
                            <a:schemeClr val="tx1"/>
                          </a:solidFill>
                          <a:latin typeface="LG스마트체 Regular" panose="020B0600000101010101" pitchFamily="50" charset="-127"/>
                          <a:ea typeface="LG스마트체 Regular" panose="020B0600000101010101" pitchFamily="50" charset="-127"/>
                        </a:rPr>
                        <a:t>specification</a:t>
                      </a: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Analyze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concept </a:t>
                      </a:r>
                      <a:r>
                        <a:rPr lang="en-US" altLang="ko-KR" sz="800" dirty="0">
                          <a:solidFill>
                            <a:schemeClr val="tx1"/>
                          </a:solidFill>
                          <a:latin typeface="LG스마트체 Regular" panose="020B0600000101010101" pitchFamily="50" charset="-127"/>
                          <a:ea typeface="LG스마트체 Regular" panose="020B0600000101010101" pitchFamily="50" charset="-127"/>
                        </a:rPr>
                        <a:t>to create system-level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(System)cybersecurity requirement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(Included) Cybersecurity requirement for post-development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Traceability matrix(Concept-</a:t>
                      </a:r>
                      <a:r>
                        <a:rPr lang="en-US" altLang="ko-KR" sz="8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VR report(</a:t>
                      </a:r>
                      <a:r>
                        <a:rPr lang="en-US" altLang="ko-KR" sz="8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plan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4"/>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2-3.</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dirty="0">
                          <a:solidFill>
                            <a:schemeClr val="tx1"/>
                          </a:solidFill>
                          <a:latin typeface="LG스마트체 Regular" panose="020B0600000101010101" pitchFamily="50" charset="-127"/>
                          <a:ea typeface="LG스마트체 Regular" panose="020B0600000101010101" pitchFamily="50" charset="-127"/>
                        </a:rPr>
                        <a:t>Release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of (system)</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Determine and distribute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(System)cybersecurity requirements [confirmed]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Traceability matrix   (Concept-</a:t>
                      </a:r>
                      <a:r>
                        <a:rPr lang="en-US" altLang="ko-KR" sz="8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 [confirmed]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5"/>
                  </a:ext>
                </a:extLst>
              </a:tr>
              <a:tr h="670938">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2-4.</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Design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cybersecurity architecture</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to </a:t>
                      </a:r>
                      <a:r>
                        <a:rPr lang="en-US" altLang="ko-KR" sz="800" dirty="0">
                          <a:solidFill>
                            <a:schemeClr val="tx1"/>
                          </a:solidFill>
                          <a:latin typeface="LG스마트체 Regular" panose="020B0600000101010101" pitchFamily="50" charset="-127"/>
                          <a:ea typeface="LG스마트체 Regular" panose="020B0600000101010101" pitchFamily="50" charset="-127"/>
                        </a:rPr>
                        <a:t>meet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Architect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(cybersecurity) architecture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interface(HSI)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6"/>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2-5.</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dirty="0">
                          <a:solidFill>
                            <a:schemeClr val="tx1"/>
                          </a:solidFill>
                          <a:latin typeface="LG스마트체 Regular" panose="020B0600000101010101" pitchFamily="50" charset="-127"/>
                          <a:ea typeface="LG스마트체 Regular" panose="020B0600000101010101" pitchFamily="50" charset="-127"/>
                        </a:rPr>
                        <a:t>Release of</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baseline="0" dirty="0">
                          <a:solidFill>
                            <a:schemeClr val="tx1"/>
                          </a:solidFill>
                          <a:latin typeface="LG스마트체 Regular" panose="020B0600000101010101" pitchFamily="50" charset="-127"/>
                          <a:ea typeface="LG스마트체 Regular" panose="020B0600000101010101" pitchFamily="50" charset="-127"/>
                        </a:rPr>
                        <a:t>Analyze and confirm that the system </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(cybersecurity) architecture design is </a:t>
                      </a: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an appropriate level.</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(cybersecurity) architecture design [confirmed]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architecture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9"/>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2-6.</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System Integration Test Specification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latin typeface="LG스마트체 Regular" panose="020B0600000101010101" pitchFamily="50" charset="-127"/>
                          <a:ea typeface="LG스마트체 Regular" panose="020B0600000101010101" pitchFamily="50" charset="-127"/>
                        </a:rPr>
                        <a:t>System Integration Test Manager prepares cybersecurity Integration test specification.</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latin typeface="LG스마트체 Regular" panose="020B0600000101010101" pitchFamily="50" charset="-127"/>
                          <a:ea typeface="LG스마트체 Regular" panose="020B0600000101010101" pitchFamily="50" charset="-127"/>
                        </a:rPr>
                        <a:t>System Integration</a:t>
                      </a:r>
                      <a:r>
                        <a:rPr lang="en-US" altLang="ko-KR" sz="800" baseline="0" dirty="0" smtClean="0">
                          <a:latin typeface="LG스마트체 Regular" panose="020B0600000101010101" pitchFamily="50" charset="-127"/>
                          <a:ea typeface="LG스마트체 Regular" panose="020B0600000101010101" pitchFamily="50" charset="-127"/>
                        </a:rPr>
                        <a:t> Test Manager</a:t>
                      </a:r>
                      <a:endParaRPr lang="ko-KR" altLang="en-US" sz="800" dirty="0" smtClean="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Integration Test Case</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7"/>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2-7.</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System Qualification Test Specification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latin typeface="LG스마트체 Regular" panose="020B0600000101010101" pitchFamily="50" charset="-127"/>
                          <a:ea typeface="LG스마트체 Regular" panose="020B0600000101010101" pitchFamily="50" charset="-127"/>
                        </a:rPr>
                        <a:t>System Qualification Test Manager prepares cybersecurity qualification test specification.</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Qualification</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Test Manager</a:t>
                      </a:r>
                      <a:endParaRPr lang="ko-KR" altLang="en-US" sz="80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Qualification Test Case</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8"/>
                  </a:ext>
                </a:extLst>
              </a:tr>
              <a:tr h="469657">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2-8.</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System Integration Test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latin typeface="LG스마트체 Regular" panose="020B0600000101010101" pitchFamily="50" charset="-127"/>
                          <a:ea typeface="LG스마트체 Regular" panose="020B0600000101010101" pitchFamily="50" charset="-127"/>
                        </a:rPr>
                        <a:t>System Integration Test Manager performs the System Integration Test.</a:t>
                      </a: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latin typeface="LG스마트체 Regular" panose="020B0600000101010101" pitchFamily="50" charset="-127"/>
                          <a:ea typeface="LG스마트체 Regular" panose="020B0600000101010101" pitchFamily="50" charset="-127"/>
                        </a:rPr>
                        <a:t>System Integration</a:t>
                      </a:r>
                      <a:r>
                        <a:rPr lang="en-US" altLang="ko-KR" sz="800" baseline="0" dirty="0" smtClean="0">
                          <a:latin typeface="LG스마트체 Regular" panose="020B0600000101010101" pitchFamily="50" charset="-127"/>
                          <a:ea typeface="LG스마트체 Regular" panose="020B0600000101010101" pitchFamily="50" charset="-127"/>
                        </a:rPr>
                        <a:t> Test Manager</a:t>
                      </a: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Integration Test Report</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p>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Automotive SPICE Process Assessment / Reference Model SYS.4</a:t>
                      </a:r>
                    </a:p>
                  </a:txBody>
                  <a:tcPr anchor="ctr"/>
                </a:tc>
                <a:extLst>
                  <a:ext uri="{0D108BD9-81ED-4DB2-BD59-A6C34878D82A}">
                    <a16:rowId xmlns="" xmlns:a16="http://schemas.microsoft.com/office/drawing/2014/main" val="10010"/>
                  </a:ext>
                </a:extLst>
              </a:tr>
            </a:tbl>
          </a:graphicData>
        </a:graphic>
      </p:graphicFrame>
      <p:sp>
        <p:nvSpPr>
          <p:cNvPr id="20" name="모서리가 둥근 직사각형 19"/>
          <p:cNvSpPr/>
          <p:nvPr/>
        </p:nvSpPr>
        <p:spPr>
          <a:xfrm>
            <a:off x="215451" y="149655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0"/>
          <p:cNvSpPr/>
          <p:nvPr/>
        </p:nvSpPr>
        <p:spPr>
          <a:xfrm>
            <a:off x="215451" y="2243139"/>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2" name="모서리가 둥근 직사각형 21"/>
          <p:cNvSpPr/>
          <p:nvPr/>
        </p:nvSpPr>
        <p:spPr>
          <a:xfrm>
            <a:off x="215451" y="5778523"/>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19" name="직사각형 18"/>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6" name="직사각형 25"/>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23" name="모서리가 둥근 직사각형 22"/>
          <p:cNvSpPr/>
          <p:nvPr/>
        </p:nvSpPr>
        <p:spPr>
          <a:xfrm>
            <a:off x="215451" y="3045446"/>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215451" y="3664039"/>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215451" y="4210632"/>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2" name="모서리가 둥근 직사각형 31"/>
          <p:cNvSpPr/>
          <p:nvPr/>
        </p:nvSpPr>
        <p:spPr>
          <a:xfrm>
            <a:off x="215451" y="4757225"/>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3" name="모서리가 둥근 직사각형 32"/>
          <p:cNvSpPr/>
          <p:nvPr/>
        </p:nvSpPr>
        <p:spPr>
          <a:xfrm>
            <a:off x="215451" y="5259032"/>
            <a:ext cx="432048" cy="153722"/>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9043331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ISO/SAE 21434 standard for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cybersecurity system </a:t>
            </a:r>
            <a:r>
              <a:rPr lang="en-US" altLang="ko-KR" sz="1800" dirty="0">
                <a:solidFill>
                  <a:srgbClr val="FFFFFF"/>
                </a:solidFill>
                <a:latin typeface="LG스마트체 Regular" panose="020B0600000101010101" pitchFamily="50" charset="-127"/>
                <a:ea typeface="LG스마트체 Regular" panose="020B0600000101010101" pitchFamily="50" charset="-127"/>
              </a:rPr>
              <a:t>development(2/2)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767053118"/>
              </p:ext>
            </p:extLst>
          </p:nvPr>
        </p:nvGraphicFramePr>
        <p:xfrm>
          <a:off x="128464" y="908720"/>
          <a:ext cx="9577064" cy="4475069"/>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822949">
                  <a:extLst>
                    <a:ext uri="{9D8B030D-6E8A-4147-A177-3AD203B41FA5}">
                      <a16:colId xmlns="" xmlns:a16="http://schemas.microsoft.com/office/drawing/2014/main" val="20003"/>
                    </a:ext>
                  </a:extLst>
                </a:gridCol>
                <a:gridCol w="1858858">
                  <a:extLst>
                    <a:ext uri="{9D8B030D-6E8A-4147-A177-3AD203B41FA5}">
                      <a16:colId xmlns="" xmlns:a16="http://schemas.microsoft.com/office/drawing/2014/main" val="20004"/>
                    </a:ext>
                  </a:extLst>
                </a:gridCol>
                <a:gridCol w="1854697">
                  <a:extLst>
                    <a:ext uri="{9D8B030D-6E8A-4147-A177-3AD203B41FA5}">
                      <a16:colId xmlns="" xmlns:a16="http://schemas.microsoft.com/office/drawing/2014/main" val="20005"/>
                    </a:ext>
                  </a:extLst>
                </a:gridCol>
              </a:tblGrid>
              <a:tr h="298106">
                <a:tc>
                  <a:txBody>
                    <a:bodyPr/>
                    <a:lstStyle/>
                    <a:p>
                      <a:pPr algn="ctr" latinLnBrk="1"/>
                      <a:r>
                        <a:rPr lang="en-US" altLang="ko-KR" sz="1050" dirty="0" smtClean="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Process</a:t>
                      </a:r>
                      <a:r>
                        <a:rPr lang="en-US" altLang="ko-KR" sz="1050" baseline="0" smtClean="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smtClean="0">
                          <a:latin typeface="LG스마트체 Regular" panose="020B0600000101010101" pitchFamily="50" charset="-127"/>
                          <a:ea typeface="LG스마트체 Regular" panose="020B0600000101010101" pitchFamily="50" charset="-127"/>
                        </a:rPr>
                        <a:t>Related </a:t>
                      </a:r>
                      <a:r>
                        <a:rPr lang="en-US" altLang="ko-KR" sz="1050" baseline="0" smtClean="0">
                          <a:latin typeface="LG스마트체 Regular" panose="020B0600000101010101" pitchFamily="50" charset="-127"/>
                          <a:ea typeface="LG스마트체 Regular" panose="020B0600000101010101" pitchFamily="50" charset="-127"/>
                        </a:rPr>
                        <a:t>s</a:t>
                      </a:r>
                      <a:r>
                        <a:rPr lang="en-US" altLang="ko-KR" sz="1050" smtClean="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2-9.</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System Qualification Test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Qualification Test Manager performs the System Qualification Test.</a:t>
                      </a: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Qualification</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Test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Qualification Test Report</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p>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Automotive SPICE Process Assessment / Reference Model SYS.5</a:t>
                      </a:r>
                    </a:p>
                  </a:txBody>
                  <a:tcPr anchor="ctr"/>
                </a:tc>
                <a:extLst>
                  <a:ext uri="{0D108BD9-81ED-4DB2-BD59-A6C34878D82A}">
                    <a16:rowId xmlns="" xmlns:a16="http://schemas.microsoft.com/office/drawing/2014/main" val="10001"/>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2-10.</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Penetration Test</a:t>
                      </a:r>
                      <a:endParaRPr lang="ko-KR" altLang="en-US"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Penetration Test engineer performs (system) penetration test.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FF0000"/>
                          </a:solidFill>
                          <a:latin typeface="LG스마트체 Regular" panose="020B0600000101010101" pitchFamily="50" charset="-127"/>
                          <a:ea typeface="LG스마트체 Regular" panose="020B0600000101010101" pitchFamily="50" charset="-127"/>
                        </a:rPr>
                        <a:t>Penetration Test Manager</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Penetration Test report</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p>
                  </a:txBody>
                  <a:tcPr anchor="ctr"/>
                </a:tc>
                <a:extLst>
                  <a:ext uri="{0D108BD9-81ED-4DB2-BD59-A6C34878D82A}">
                    <a16:rowId xmlns="" xmlns:a16="http://schemas.microsoft.com/office/drawing/2014/main" val="10002"/>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2-11.</a:t>
                      </a:r>
                      <a:endParaRPr lang="en-US" altLang="ko-KR" sz="800" kern="0" dirty="0" smtClean="0">
                        <a:solidFill>
                          <a:schemeClr val="tx1"/>
                        </a:solidFill>
                        <a:latin typeface="LG스마트체 Regular" panose="020B0600000101010101" pitchFamily="50" charset="-127"/>
                        <a:ea typeface="LG스마트체 Regular" panose="020B0600000101010101" pitchFamily="50"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kern="0" dirty="0" smtClean="0">
                          <a:solidFill>
                            <a:schemeClr val="tx1"/>
                          </a:solidFill>
                          <a:latin typeface="LG스마트체 Regular" panose="020B0600000101010101" pitchFamily="50" charset="-127"/>
                          <a:ea typeface="LG스마트체 Regular" panose="020B0600000101010101" pitchFamily="50" charset="-127"/>
                        </a:rPr>
                        <a:t>Cybersecurity Validation Test Specific </a:t>
                      </a:r>
                      <a:endParaRPr lang="ko-KR" altLang="en-US"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800" b="0" dirty="0" smtClean="0">
                          <a:latin typeface="LG스마트체 Regular" panose="020B0600000101010101" pitchFamily="50" charset="-127"/>
                          <a:ea typeface="LG스마트체 Regular" panose="020B0600000101010101" pitchFamily="50" charset="-127"/>
                        </a:rPr>
                        <a:t>(Cybersecurity) </a:t>
                      </a:r>
                      <a:r>
                        <a:rPr lang="en-US" altLang="ko-KR" sz="800" b="0" dirty="0" smtClean="0">
                          <a:solidFill>
                            <a:srgbClr val="FF0000"/>
                          </a:solidFill>
                          <a:latin typeface="LG스마트체 Regular" panose="020B0600000101010101" pitchFamily="50" charset="-127"/>
                          <a:ea typeface="LG스마트체 Regular" panose="020B0600000101010101" pitchFamily="50" charset="-127"/>
                        </a:rPr>
                        <a:t>Penetration Test Manager</a:t>
                      </a:r>
                      <a:endParaRPr lang="ko-KR" altLang="en-US" sz="800" b="0" dirty="0" smtClean="0">
                        <a:solidFill>
                          <a:srgbClr val="FF0000"/>
                        </a:solidFill>
                        <a:latin typeface="LG스마트체 Regular" panose="020B0600000101010101" pitchFamily="50" charset="-127"/>
                        <a:ea typeface="LG스마트체 Regular" panose="020B0600000101010101" pitchFamily="50" charset="-127"/>
                      </a:endParaRPr>
                    </a:p>
                    <a:p>
                      <a:pPr latinLnBrk="1"/>
                      <a:r>
                        <a:rPr kumimoji="0" lang="en-US" altLang="ko-KR" sz="800" b="0" dirty="0" smtClean="0">
                          <a:latin typeface="LG스마트체 Regular" panose="020B0600000101010101" pitchFamily="50" charset="-127"/>
                          <a:ea typeface="LG스마트체 Regular" panose="020B0600000101010101" pitchFamily="50" charset="-127"/>
                        </a:rPr>
                        <a:t> specifies the test specification of validation</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FF0000"/>
                          </a:solidFill>
                          <a:latin typeface="LG스마트체 Regular" panose="020B0600000101010101" pitchFamily="50" charset="-127"/>
                          <a:ea typeface="LG스마트체 Regular" panose="020B0600000101010101" pitchFamily="50" charset="-127"/>
                        </a:rPr>
                        <a:t>Penetration Test Manager</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dirty="0" smtClean="0">
                          <a:latin typeface="LG스마트체 Regular" panose="020B0600000101010101" pitchFamily="50" charset="-127"/>
                          <a:ea typeface="LG스마트체 Regular" panose="020B0600000101010101" pitchFamily="50" charset="-127"/>
                          <a:cs typeface="Times New Roman" pitchFamily="18" charset="0"/>
                        </a:rPr>
                        <a:t>Cybersecurity validation test specification</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21434-11: v1.0</a:t>
                      </a:r>
                    </a:p>
                  </a:txBody>
                  <a:tcPr anchor="ctr"/>
                </a:tc>
                <a:extLst>
                  <a:ext uri="{0D108BD9-81ED-4DB2-BD59-A6C34878D82A}">
                    <a16:rowId xmlns="" xmlns:a16="http://schemas.microsoft.com/office/drawing/2014/main" val="10005"/>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2-12.</a:t>
                      </a:r>
                      <a:endParaRPr lang="en-US" altLang="ko-KR" sz="800" kern="0" dirty="0" smtClean="0">
                        <a:solidFill>
                          <a:schemeClr val="tx1"/>
                        </a:solidFill>
                        <a:latin typeface="LG스마트체 Regular" panose="020B0600000101010101" pitchFamily="50" charset="-127"/>
                        <a:ea typeface="LG스마트체 Regular" panose="020B0600000101010101" pitchFamily="50"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Validation Test </a:t>
                      </a:r>
                      <a:endParaRPr lang="ko-KR" altLang="en-US"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800" b="0" dirty="0" smtClean="0">
                          <a:latin typeface="LG스마트체 Regular" panose="020B0600000101010101" pitchFamily="50" charset="-127"/>
                          <a:ea typeface="LG스마트체 Regular" panose="020B0600000101010101" pitchFamily="50" charset="-127"/>
                        </a:rPr>
                        <a:t>(Cybersecurity) </a:t>
                      </a:r>
                      <a:r>
                        <a:rPr lang="en-US" altLang="ko-KR" sz="800" b="0" dirty="0" smtClean="0">
                          <a:solidFill>
                            <a:srgbClr val="FF0000"/>
                          </a:solidFill>
                          <a:latin typeface="LG스마트체 Regular" panose="020B0600000101010101" pitchFamily="50" charset="-127"/>
                          <a:ea typeface="LG스마트체 Regular" panose="020B0600000101010101" pitchFamily="50" charset="-127"/>
                        </a:rPr>
                        <a:t>Penetration Test Manager</a:t>
                      </a:r>
                      <a:endParaRPr lang="ko-KR" altLang="en-US" sz="800" b="0" dirty="0" smtClean="0">
                        <a:solidFill>
                          <a:srgbClr val="FF0000"/>
                        </a:solidFill>
                        <a:latin typeface="LG스마트체 Regular" panose="020B0600000101010101" pitchFamily="50" charset="-127"/>
                        <a:ea typeface="LG스마트체 Regular" panose="020B0600000101010101" pitchFamily="50" charset="-127"/>
                      </a:endParaRPr>
                    </a:p>
                    <a:p>
                      <a:pPr latinLnBrk="1"/>
                      <a:r>
                        <a:rPr kumimoji="0" lang="en-US" altLang="ko-KR" sz="800" b="0" dirty="0" smtClean="0">
                          <a:latin typeface="LG스마트체 Regular" panose="020B0600000101010101" pitchFamily="50" charset="-127"/>
                          <a:ea typeface="LG스마트체 Regular" panose="020B0600000101010101" pitchFamily="50" charset="-127"/>
                        </a:rPr>
                        <a:t> performs a cybersecurity validation test</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FF0000"/>
                          </a:solidFill>
                          <a:latin typeface="LG스마트체 Regular" panose="020B0600000101010101" pitchFamily="50" charset="-127"/>
                          <a:ea typeface="LG스마트체 Regular" panose="020B0600000101010101" pitchFamily="50" charset="-127"/>
                        </a:rPr>
                        <a:t>Penetration Test Manager</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dirty="0" smtClean="0">
                          <a:latin typeface="LG스마트체 Regular" panose="020B0600000101010101" pitchFamily="50" charset="-127"/>
                          <a:ea typeface="LG스마트체 Regular" panose="020B0600000101010101" pitchFamily="50" charset="-127"/>
                          <a:cs typeface="Times New Roman" pitchFamily="18" charset="0"/>
                        </a:rPr>
                        <a:t>Cybersecurity Validation Test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21434-11: v1.0</a:t>
                      </a:r>
                    </a:p>
                  </a:txBody>
                  <a:tcPr anchor="ctr"/>
                </a:tc>
                <a:extLst>
                  <a:ext uri="{0D108BD9-81ED-4DB2-BD59-A6C34878D82A}">
                    <a16:rowId xmlns="" xmlns:a16="http://schemas.microsoft.com/office/drawing/2014/main" val="2076987671"/>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PA 2-13.</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Fuzz Test </a:t>
                      </a:r>
                      <a:endParaRPr lang="ko-KR" altLang="en-US"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(Vehicle/System) Fuzz Test manager performs vehicle or system fuzz test.</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800" dirty="0" smtClean="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Fuzz test report</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21434-11: v1.0</a:t>
                      </a:r>
                    </a:p>
                  </a:txBody>
                  <a:tcPr anchor="ctr"/>
                </a:tc>
                <a:extLst>
                  <a:ext uri="{0D108BD9-81ED-4DB2-BD59-A6C34878D82A}">
                    <a16:rowId xmlns="" xmlns:a16="http://schemas.microsoft.com/office/drawing/2014/main" val="1253816648"/>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PA 2-14.</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release for sample version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Deploys the system under development at the item sample release time.</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LG스마트체 Regular" panose="020B0600000101010101" pitchFamily="50" charset="-127"/>
                          <a:ea typeface="LG스마트체 Regular" panose="020B0600000101010101" pitchFamily="50" charset="-127"/>
                        </a:rPr>
                        <a:t>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sample release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7"/>
                  </a:ext>
                </a:extLst>
              </a:tr>
              <a:tr h="596709">
                <a:tc>
                  <a:txBody>
                    <a:bodyPr/>
                    <a:lstStyle/>
                    <a:p>
                      <a:pPr algn="ct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PA 2-15.</a:t>
                      </a:r>
                    </a:p>
                    <a:p>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Release for post development phase</a:t>
                      </a:r>
                      <a:endParaRPr lang="ko-KR" altLang="en-US"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algn="l" defTabSz="914400" rtl="0" eaLnBrk="1" latinLnBrk="1" hangingPunct="1"/>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In order to mass-production the items, the system is released to the production department after reviewing the contents of the </a:t>
                      </a:r>
                      <a:r>
                        <a:rPr lang="en-US" altLang="ko-KR" sz="8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activities</a:t>
                      </a:r>
                      <a:r>
                        <a:rPr lang="en-US" altLang="ko-KR" sz="800" kern="1200" dirty="0">
                          <a:solidFill>
                            <a:schemeClr val="tx1"/>
                          </a:solidFill>
                          <a:latin typeface="LG스마트체 Regular" panose="020B0600000101010101" pitchFamily="50" charset="-127"/>
                          <a:ea typeface="LG스마트체 Regular" panose="020B0600000101010101" pitchFamily="50" charset="-127"/>
                          <a:cs typeface="+mn-cs"/>
                        </a:rPr>
                        <a:t>.</a:t>
                      </a:r>
                      <a:endParaRPr lang="ko-KR" altLang="en-US" sz="8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solidFill>
                          <a:latin typeface="LG스마트체 Regular" panose="020B0600000101010101" pitchFamily="50" charset="-127"/>
                          <a:ea typeface="LG스마트체 Regular" panose="020B0600000101010101" pitchFamily="50" charset="-127"/>
                        </a:rPr>
                        <a:t>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Post Development  report</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 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8"/>
                  </a:ext>
                </a:extLst>
              </a:tr>
            </a:tbl>
          </a:graphicData>
        </a:graphic>
      </p:graphicFrame>
      <p:sp>
        <p:nvSpPr>
          <p:cNvPr id="27" name="모서리가 둥근 직사각형 26"/>
          <p:cNvSpPr/>
          <p:nvPr/>
        </p:nvSpPr>
        <p:spPr>
          <a:xfrm>
            <a:off x="232485" y="378530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9" name="모서리가 둥근 직사각형 28"/>
          <p:cNvSpPr/>
          <p:nvPr/>
        </p:nvSpPr>
        <p:spPr>
          <a:xfrm>
            <a:off x="232485" y="4982861"/>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0" name="모서리가 둥근 직사각형 29"/>
          <p:cNvSpPr/>
          <p:nvPr/>
        </p:nvSpPr>
        <p:spPr>
          <a:xfrm>
            <a:off x="232485" y="437098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1" name="모서리가 둥근 직사각형 30"/>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2" name="모서리가 둥근 직사각형 31"/>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33" name="직사각형 32"/>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34" name="직사각형 33"/>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9" name="모서리가 둥근 직사각형 18"/>
          <p:cNvSpPr/>
          <p:nvPr/>
        </p:nvSpPr>
        <p:spPr>
          <a:xfrm>
            <a:off x="232485" y="19936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232485" y="1390179"/>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32485" y="3185218"/>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32485" y="2576309"/>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2951100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system development (1/2)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8" name="직사각형 7"/>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35295" y="6654552"/>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graphicFrame>
        <p:nvGraphicFramePr>
          <p:cNvPr id="10" name="표 9"/>
          <p:cNvGraphicFramePr>
            <a:graphicFrameLocks noGrp="1"/>
          </p:cNvGraphicFramePr>
          <p:nvPr>
            <p:extLst/>
          </p:nvPr>
        </p:nvGraphicFramePr>
        <p:xfrm>
          <a:off x="80533" y="908720"/>
          <a:ext cx="9260751" cy="5913120"/>
        </p:xfrm>
        <a:graphic>
          <a:graphicData uri="http://schemas.openxmlformats.org/drawingml/2006/table">
            <a:tbl>
              <a:tblPr firstRow="1" bandRow="1">
                <a:tableStyleId>{5940675A-B579-460E-94D1-54222C63F5DA}</a:tableStyleId>
              </a:tblPr>
              <a:tblGrid>
                <a:gridCol w="1485152">
                  <a:extLst>
                    <a:ext uri="{9D8B030D-6E8A-4147-A177-3AD203B41FA5}">
                      <a16:colId xmlns:a16="http://schemas.microsoft.com/office/drawing/2014/main" xmlns="" val="20000"/>
                    </a:ext>
                  </a:extLst>
                </a:gridCol>
                <a:gridCol w="1972909">
                  <a:extLst>
                    <a:ext uri="{9D8B030D-6E8A-4147-A177-3AD203B41FA5}">
                      <a16:colId xmlns:a16="http://schemas.microsoft.com/office/drawing/2014/main" xmlns="" val="20001"/>
                    </a:ext>
                  </a:extLst>
                </a:gridCol>
                <a:gridCol w="580269">
                  <a:extLst>
                    <a:ext uri="{9D8B030D-6E8A-4147-A177-3AD203B41FA5}">
                      <a16:colId xmlns:a16="http://schemas.microsoft.com/office/drawing/2014/main" xmlns="" val="20002"/>
                    </a:ext>
                  </a:extLst>
                </a:gridCol>
                <a:gridCol w="580269">
                  <a:extLst>
                    <a:ext uri="{9D8B030D-6E8A-4147-A177-3AD203B41FA5}">
                      <a16:colId xmlns:a16="http://schemas.microsoft.com/office/drawing/2014/main" xmlns="" val="20003"/>
                    </a:ext>
                  </a:extLst>
                </a:gridCol>
                <a:gridCol w="580269">
                  <a:extLst>
                    <a:ext uri="{9D8B030D-6E8A-4147-A177-3AD203B41FA5}">
                      <a16:colId xmlns:a16="http://schemas.microsoft.com/office/drawing/2014/main" xmlns="" val="20005"/>
                    </a:ext>
                  </a:extLst>
                </a:gridCol>
                <a:gridCol w="580269">
                  <a:extLst>
                    <a:ext uri="{9D8B030D-6E8A-4147-A177-3AD203B41FA5}">
                      <a16:colId xmlns:a16="http://schemas.microsoft.com/office/drawing/2014/main" xmlns="" val="20006"/>
                    </a:ext>
                  </a:extLst>
                </a:gridCol>
                <a:gridCol w="580269">
                  <a:extLst>
                    <a:ext uri="{9D8B030D-6E8A-4147-A177-3AD203B41FA5}">
                      <a16:colId xmlns:a16="http://schemas.microsoft.com/office/drawing/2014/main" xmlns="" val="20009"/>
                    </a:ext>
                  </a:extLst>
                </a:gridCol>
                <a:gridCol w="580269">
                  <a:extLst>
                    <a:ext uri="{9D8B030D-6E8A-4147-A177-3AD203B41FA5}">
                      <a16:colId xmlns:a16="http://schemas.microsoft.com/office/drawing/2014/main" xmlns="" val="20007"/>
                    </a:ext>
                  </a:extLst>
                </a:gridCol>
                <a:gridCol w="580269">
                  <a:extLst>
                    <a:ext uri="{9D8B030D-6E8A-4147-A177-3AD203B41FA5}">
                      <a16:colId xmlns:a16="http://schemas.microsoft.com/office/drawing/2014/main" xmlns="" val="20008"/>
                    </a:ext>
                  </a:extLst>
                </a:gridCol>
                <a:gridCol w="580269">
                  <a:extLst>
                    <a:ext uri="{9D8B030D-6E8A-4147-A177-3AD203B41FA5}">
                      <a16:colId xmlns:a16="http://schemas.microsoft.com/office/drawing/2014/main" xmlns="" val="20011"/>
                    </a:ext>
                  </a:extLst>
                </a:gridCol>
                <a:gridCol w="580269">
                  <a:extLst>
                    <a:ext uri="{9D8B030D-6E8A-4147-A177-3AD203B41FA5}">
                      <a16:colId xmlns:a16="http://schemas.microsoft.com/office/drawing/2014/main" xmlns="" val="20012"/>
                    </a:ext>
                  </a:extLst>
                </a:gridCol>
                <a:gridCol w="580269">
                  <a:extLst>
                    <a:ext uri="{9D8B030D-6E8A-4147-A177-3AD203B41FA5}">
                      <a16:colId xmlns:a16="http://schemas.microsoft.com/office/drawing/2014/main" xmlns="" val="20013"/>
                    </a:ext>
                  </a:extLst>
                </a:gridCol>
              </a:tblGrid>
              <a:tr h="432341">
                <a:tc>
                  <a:txBody>
                    <a:bodyPr/>
                    <a:lstStyle/>
                    <a:p>
                      <a:pPr algn="ctr" latinLnBrk="1"/>
                      <a:r>
                        <a:rPr lang="en-US" altLang="ko-KR" sz="1050" dirty="0">
                          <a:solidFill>
                            <a:schemeClr val="tx1"/>
                          </a:solidFill>
                          <a:latin typeface="LG스마트체 Regular" panose="020B0600000101010101" pitchFamily="50" charset="-127"/>
                          <a:ea typeface="LG스마트체 Regular" panose="020B0600000101010101" pitchFamily="50" charset="-127"/>
                        </a:rPr>
                        <a:t>Process Area</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A</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Developer</a:t>
                      </a:r>
                    </a:p>
                  </a:txBody>
                  <a:tcPr anchor="ctr">
                    <a:solidFill>
                      <a:schemeClr val="bg1">
                        <a:lumMod val="85000"/>
                      </a:schemeClr>
                    </a:solidFill>
                  </a:tcP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System Architect</a:t>
                      </a:r>
                    </a:p>
                  </a:txBody>
                  <a:tcPr anchor="ctr">
                    <a:solidFill>
                      <a:schemeClr val="bg1">
                        <a:lumMod val="85000"/>
                      </a:schemeClr>
                    </a:solidFill>
                  </a:tcP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SW Architect</a:t>
                      </a:r>
                    </a:p>
                  </a:txBody>
                  <a:tcPr anchor="ctr">
                    <a:solidFill>
                      <a:schemeClr val="bg1">
                        <a:lumMod val="85000"/>
                      </a:schemeClr>
                    </a:solidFill>
                  </a:tcPr>
                </a:tc>
                <a:tc>
                  <a:txBody>
                    <a:bodyPr/>
                    <a:lstStyle/>
                    <a:p>
                      <a:pPr algn="ctr" latinLnBrk="1"/>
                      <a:r>
                        <a:rPr lang="en-US" altLang="ko-KR" sz="800" dirty="0" err="1">
                          <a:solidFill>
                            <a:schemeClr val="tx1"/>
                          </a:solidFill>
                          <a:latin typeface="LG스마트체 Regular" panose="020B0600000101010101" pitchFamily="50" charset="-127"/>
                          <a:ea typeface="LG스마트체 Regular" panose="020B0600000101010101" pitchFamily="50" charset="-127"/>
                        </a:rPr>
                        <a:t>SysIT</a:t>
                      </a:r>
                      <a:r>
                        <a:rPr lang="en-US" altLang="ko-KR" sz="8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err="1">
                          <a:solidFill>
                            <a:schemeClr val="tx1"/>
                          </a:solidFill>
                          <a:latin typeface="LG스마트체 Regular" panose="020B0600000101010101" pitchFamily="50" charset="-127"/>
                          <a:ea typeface="LG스마트체 Regular" panose="020B0600000101010101" pitchFamily="50" charset="-127"/>
                        </a:rPr>
                        <a:t>SysQT</a:t>
                      </a:r>
                      <a:r>
                        <a:rPr lang="ko-KR" altLang="en-US" sz="800" baseline="0">
                          <a:solidFill>
                            <a:schemeClr val="tx1"/>
                          </a:solidFill>
                          <a:latin typeface="LG스마트체 Regular" panose="020B0600000101010101" pitchFamily="50" charset="-127"/>
                          <a:ea typeface="LG스마트체 Regular" panose="020B0600000101010101" pitchFamily="50" charset="-127"/>
                        </a:rPr>
                        <a:t> </a:t>
                      </a:r>
                      <a:r>
                        <a:rPr lang="en-US" altLang="ko-KR" sz="800" baseline="0" dirty="0">
                          <a:solidFill>
                            <a:schemeClr val="tx1"/>
                          </a:solidFill>
                          <a:latin typeface="LG스마트체 Regular" panose="020B0600000101010101" pitchFamily="50" charset="-127"/>
                          <a:ea typeface="LG스마트체 Regular" panose="020B0600000101010101" pitchFamily="50" charset="-127"/>
                        </a:rPr>
                        <a:t>Manager</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RM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a:t>
                      </a:r>
                    </a:p>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Assessor</a:t>
                      </a:r>
                      <a:endParaRPr lang="ko-KR" altLang="en-US" sz="70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SW PL/PL</a:t>
                      </a:r>
                      <a:endParaRPr lang="ko-KR" altLang="en-US" sz="70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778213">
                <a:tc>
                  <a:txBody>
                    <a:bodyPr/>
                    <a:lstStyle/>
                    <a:p>
                      <a:r>
                        <a:rPr lang="en-US" altLang="ko-KR" sz="800" b="0" dirty="0">
                          <a:solidFill>
                            <a:schemeClr val="tx1"/>
                          </a:solidFill>
                          <a:latin typeface="LG스마트체 Regular" panose="020B0600000101010101" pitchFamily="50" charset="-127"/>
                          <a:ea typeface="LG스마트체 Regular" panose="020B0600000101010101" pitchFamily="50" charset="-127"/>
                        </a:rPr>
                        <a:t>PA 2-1. </a:t>
                      </a:r>
                    </a:p>
                    <a:p>
                      <a:r>
                        <a:rPr lang="en-US" altLang="ko-KR" sz="800" b="0" dirty="0">
                          <a:solidFill>
                            <a:schemeClr val="tx1"/>
                          </a:solidFill>
                          <a:latin typeface="LG스마트체 Regular" panose="020B0600000101010101" pitchFamily="50" charset="-127"/>
                          <a:ea typeface="LG스마트체 Regular" panose="020B0600000101010101" pitchFamily="50" charset="-127"/>
                        </a:rPr>
                        <a:t>Initiation of system development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Project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Test plan (</a:t>
                      </a:r>
                      <a:r>
                        <a:rPr kumimoji="0" lang="en-US" altLang="ko-KR" sz="8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SysIT</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 </a:t>
                      </a:r>
                      <a:r>
                        <a:rPr kumimoji="0" lang="en-US" altLang="ko-KR" sz="8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SysQT</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Verification review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assessment plan [refined]</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1"/>
                  </a:ext>
                </a:extLst>
              </a:tr>
              <a:tr h="778213">
                <a:tc>
                  <a:txBody>
                    <a:bodyPr/>
                    <a:lstStyle/>
                    <a:p>
                      <a:r>
                        <a:rPr lang="en-US" altLang="ko-KR" sz="800" b="0" dirty="0">
                          <a:solidFill>
                            <a:schemeClr val="tx1"/>
                          </a:solidFill>
                          <a:latin typeface="LG스마트체 Regular" panose="020B0600000101010101" pitchFamily="50" charset="-127"/>
                          <a:ea typeface="LG스마트체 Regular" panose="020B0600000101010101" pitchFamily="50" charset="-127"/>
                        </a:rPr>
                        <a:t>PA 2-2. </a:t>
                      </a:r>
                    </a:p>
                    <a:p>
                      <a:r>
                        <a:rPr lang="en-US" altLang="ko-KR" sz="800" b="0" dirty="0">
                          <a:solidFill>
                            <a:schemeClr val="tx1"/>
                          </a:solidFill>
                          <a:latin typeface="LG스마트체 Regular" panose="020B0600000101010101" pitchFamily="50" charset="-127"/>
                          <a:ea typeface="LG스마트체 Regular" panose="020B0600000101010101" pitchFamily="50" charset="-127"/>
                        </a:rPr>
                        <a:t>(system)Cybersecurity requirements specification</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(System)cybersecurity requirement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(Included) Cybersecurity requirement for post-development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matrix(Concept-</a:t>
                      </a:r>
                      <a:r>
                        <a:rPr kumimoji="0" lang="en-US" altLang="ko-KR" sz="8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a:t>
                      </a:r>
                      <a:r>
                        <a:rPr kumimoji="0" lang="en-US" altLang="ko-KR" sz="8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4"/>
                  </a:ext>
                </a:extLst>
              </a:tr>
              <a:tr h="547632">
                <a:tc>
                  <a:txBody>
                    <a:bodyPr/>
                    <a:lstStyle/>
                    <a:p>
                      <a:r>
                        <a:rPr lang="en-US" altLang="ko-KR" sz="800" b="0" dirty="0">
                          <a:solidFill>
                            <a:schemeClr val="tx1"/>
                          </a:solidFill>
                          <a:latin typeface="LG스마트체 Regular" panose="020B0600000101010101" pitchFamily="50" charset="-127"/>
                          <a:ea typeface="LG스마트체 Regular" panose="020B0600000101010101" pitchFamily="50" charset="-127"/>
                        </a:rPr>
                        <a:t>PA 2-3.</a:t>
                      </a:r>
                    </a:p>
                    <a:p>
                      <a:r>
                        <a:rPr lang="en-US" altLang="ko-KR" sz="800" dirty="0">
                          <a:solidFill>
                            <a:schemeClr val="tx1"/>
                          </a:solidFill>
                          <a:latin typeface="LG스마트체 Regular" panose="020B0600000101010101" pitchFamily="50" charset="-127"/>
                          <a:ea typeface="LG스마트체 Regular" panose="020B0600000101010101" pitchFamily="50" charset="-127"/>
                        </a:rPr>
                        <a:t>Release of (system)</a:t>
                      </a:r>
                      <a:r>
                        <a:rPr lang="en-US" altLang="ko-KR" sz="800" b="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a:solidFill>
                            <a:schemeClr val="tx1"/>
                          </a:solidFill>
                          <a:latin typeface="LG스마트체 Regular" panose="020B0600000101010101" pitchFamily="50" charset="-127"/>
                          <a:ea typeface="LG스마트체 Regular" panose="020B0600000101010101" pitchFamily="50" charset="-127"/>
                        </a:rPr>
                        <a:t>requirements</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(System)cybersecurity requirements [confirmed]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(Concept-</a:t>
                      </a:r>
                      <a:r>
                        <a:rPr kumimoji="0" lang="en-US" altLang="ko-KR" sz="8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 [confirmed]</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05"/>
                  </a:ext>
                </a:extLst>
              </a:tr>
              <a:tr h="547632">
                <a:tc>
                  <a:txBody>
                    <a:bodyPr/>
                    <a:lstStyle/>
                    <a:p>
                      <a:r>
                        <a:rPr lang="en-US" altLang="ko-KR" sz="800" b="0" dirty="0">
                          <a:solidFill>
                            <a:schemeClr val="tx1"/>
                          </a:solidFill>
                          <a:latin typeface="LG스마트체 Regular" panose="020B0600000101010101" pitchFamily="50" charset="-127"/>
                          <a:ea typeface="LG스마트체 Regular" panose="020B0600000101010101" pitchFamily="50" charset="-127"/>
                        </a:rPr>
                        <a:t>PA 2-4.</a:t>
                      </a:r>
                    </a:p>
                    <a:p>
                      <a:r>
                        <a:rPr lang="en-US" altLang="ko-KR" sz="800" dirty="0">
                          <a:solidFill>
                            <a:schemeClr val="tx1"/>
                          </a:solidFill>
                          <a:latin typeface="LG스마트체 Regular" panose="020B0600000101010101" pitchFamily="50" charset="-127"/>
                          <a:ea typeface="LG스마트체 Regular" panose="020B0600000101010101" pitchFamily="50" charset="-127"/>
                        </a:rPr>
                        <a:t>System (cybersecurity) architecture design</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(cybersecurity) architecture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interface(HSI)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6"/>
                  </a:ext>
                </a:extLst>
              </a:tr>
              <a:tr h="547632">
                <a:tc>
                  <a:txBody>
                    <a:bodyPr/>
                    <a:lstStyle/>
                    <a:p>
                      <a:r>
                        <a:rPr lang="en-US" altLang="ko-KR" sz="800" b="0" dirty="0">
                          <a:solidFill>
                            <a:schemeClr val="tx1"/>
                          </a:solidFill>
                          <a:latin typeface="LG스마트체 Regular" panose="020B0600000101010101" pitchFamily="50" charset="-127"/>
                          <a:ea typeface="LG스마트체 Regular" panose="020B0600000101010101" pitchFamily="50" charset="-127"/>
                        </a:rPr>
                        <a:t>PA 2-5.</a:t>
                      </a:r>
                    </a:p>
                    <a:p>
                      <a:r>
                        <a:rPr lang="en-US" altLang="ko-KR" sz="800" dirty="0">
                          <a:solidFill>
                            <a:schemeClr val="tx1"/>
                          </a:solidFill>
                          <a:latin typeface="LG스마트체 Regular" panose="020B0600000101010101" pitchFamily="50" charset="-127"/>
                          <a:ea typeface="LG스마트체 Regular" panose="020B0600000101010101" pitchFamily="50" charset="-127"/>
                        </a:rPr>
                        <a:t>Release of</a:t>
                      </a:r>
                    </a:p>
                    <a:p>
                      <a:r>
                        <a:rPr lang="en-US" altLang="ko-KR" sz="800" dirty="0">
                          <a:solidFill>
                            <a:schemeClr val="tx1"/>
                          </a:solidFill>
                          <a:latin typeface="LG스마트체 Regular" panose="020B0600000101010101" pitchFamily="50" charset="-127"/>
                          <a:ea typeface="LG스마트체 Regular" panose="020B0600000101010101" pitchFamily="50" charset="-127"/>
                        </a:rPr>
                        <a:t>System (cybersecurity) architecture design</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(cybersecurity) architecture design [confirmed]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architecture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09"/>
                  </a:ext>
                </a:extLst>
              </a:tr>
              <a:tr h="547632">
                <a:tc>
                  <a:txBody>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2-6.</a:t>
                      </a:r>
                    </a:p>
                    <a:p>
                      <a:r>
                        <a:rPr lang="en-US" altLang="ko-KR" sz="800" dirty="0">
                          <a:solidFill>
                            <a:schemeClr val="tx1"/>
                          </a:solidFill>
                          <a:latin typeface="LG스마트체 Regular" panose="020B0600000101010101" pitchFamily="50" charset="-127"/>
                          <a:ea typeface="LG스마트체 Regular" panose="020B0600000101010101" pitchFamily="50" charset="-127"/>
                        </a:rPr>
                        <a:t>Cybersecurity System Integration Test Specification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Integration Test Case </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7"/>
                  </a:ext>
                </a:extLst>
              </a:tr>
              <a:tr h="547632">
                <a:tc>
                  <a:txBody>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2-7.</a:t>
                      </a:r>
                    </a:p>
                    <a:p>
                      <a:r>
                        <a:rPr lang="en-US" altLang="ko-KR" sz="800" dirty="0">
                          <a:solidFill>
                            <a:schemeClr val="tx1"/>
                          </a:solidFill>
                          <a:latin typeface="LG스마트체 Regular" panose="020B0600000101010101" pitchFamily="50" charset="-127"/>
                          <a:ea typeface="LG스마트체 Regular" panose="020B0600000101010101" pitchFamily="50" charset="-127"/>
                        </a:rPr>
                        <a:t>Cybersecurity System Qualification Test Specification</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Qualification Test Case</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8"/>
                  </a:ext>
                </a:extLst>
              </a:tr>
              <a:tr h="444849">
                <a:tc>
                  <a:txBody>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2-8.</a:t>
                      </a:r>
                    </a:p>
                    <a:p>
                      <a:r>
                        <a:rPr lang="en-US" altLang="ko-KR" sz="800" dirty="0">
                          <a:solidFill>
                            <a:schemeClr val="tx1"/>
                          </a:solidFill>
                          <a:latin typeface="LG스마트체 Regular" panose="020B0600000101010101" pitchFamily="50" charset="-127"/>
                          <a:ea typeface="LG스마트체 Regular" panose="020B0600000101010101" pitchFamily="50" charset="-127"/>
                        </a:rPr>
                        <a:t>Cybersecurity System Integration Test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Integration Test Report</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10"/>
                  </a:ext>
                </a:extLst>
              </a:tr>
              <a:tr h="444849">
                <a:tc>
                  <a:txBody>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PA 2-9.</a:t>
                      </a:r>
                    </a:p>
                    <a:p>
                      <a:r>
                        <a:rPr lang="en-US" altLang="ko-KR" sz="800" dirty="0">
                          <a:solidFill>
                            <a:schemeClr val="tx1"/>
                          </a:solidFill>
                          <a:latin typeface="LG스마트체 Regular" panose="020B0600000101010101" pitchFamily="50" charset="-127"/>
                          <a:ea typeface="LG스마트체 Regular" panose="020B0600000101010101" pitchFamily="50" charset="-127"/>
                        </a:rPr>
                        <a:t>Cybersecurity System Qualification Test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Qualification Test Report</a:t>
                      </a: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I</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8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646095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system development (2/2)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8" name="직사각형 7"/>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graphicFrame>
        <p:nvGraphicFramePr>
          <p:cNvPr id="10" name="표 9"/>
          <p:cNvGraphicFramePr>
            <a:graphicFrameLocks noGrp="1"/>
          </p:cNvGraphicFramePr>
          <p:nvPr>
            <p:extLst>
              <p:ext uri="{D42A27DB-BD31-4B8C-83A1-F6EECF244321}">
                <p14:modId xmlns:p14="http://schemas.microsoft.com/office/powerpoint/2010/main" val="2886942521"/>
              </p:ext>
            </p:extLst>
          </p:nvPr>
        </p:nvGraphicFramePr>
        <p:xfrm>
          <a:off x="80534" y="908720"/>
          <a:ext cx="9246937" cy="3657600"/>
        </p:xfrm>
        <a:graphic>
          <a:graphicData uri="http://schemas.openxmlformats.org/drawingml/2006/table">
            <a:tbl>
              <a:tblPr firstRow="1" bandRow="1">
                <a:tableStyleId>{5940675A-B579-460E-94D1-54222C63F5DA}</a:tableStyleId>
              </a:tblPr>
              <a:tblGrid>
                <a:gridCol w="1376050">
                  <a:extLst>
                    <a:ext uri="{9D8B030D-6E8A-4147-A177-3AD203B41FA5}">
                      <a16:colId xmlns:a16="http://schemas.microsoft.com/office/drawing/2014/main" xmlns="" val="20000"/>
                    </a:ext>
                  </a:extLst>
                </a:gridCol>
                <a:gridCol w="1827975">
                  <a:extLst>
                    <a:ext uri="{9D8B030D-6E8A-4147-A177-3AD203B41FA5}">
                      <a16:colId xmlns:a16="http://schemas.microsoft.com/office/drawing/2014/main" xmlns="" val="20001"/>
                    </a:ext>
                  </a:extLst>
                </a:gridCol>
                <a:gridCol w="537641">
                  <a:extLst>
                    <a:ext uri="{9D8B030D-6E8A-4147-A177-3AD203B41FA5}">
                      <a16:colId xmlns:a16="http://schemas.microsoft.com/office/drawing/2014/main" xmlns="" val="20002"/>
                    </a:ext>
                  </a:extLst>
                </a:gridCol>
                <a:gridCol w="537641">
                  <a:extLst>
                    <a:ext uri="{9D8B030D-6E8A-4147-A177-3AD203B41FA5}">
                      <a16:colId xmlns:a16="http://schemas.microsoft.com/office/drawing/2014/main" xmlns="" val="20003"/>
                    </a:ext>
                  </a:extLst>
                </a:gridCol>
                <a:gridCol w="537641">
                  <a:extLst>
                    <a:ext uri="{9D8B030D-6E8A-4147-A177-3AD203B41FA5}">
                      <a16:colId xmlns:a16="http://schemas.microsoft.com/office/drawing/2014/main" xmlns="" val="20004"/>
                    </a:ext>
                  </a:extLst>
                </a:gridCol>
                <a:gridCol w="537641">
                  <a:extLst>
                    <a:ext uri="{9D8B030D-6E8A-4147-A177-3AD203B41FA5}">
                      <a16:colId xmlns:a16="http://schemas.microsoft.com/office/drawing/2014/main" xmlns="" val="20010"/>
                    </a:ext>
                  </a:extLst>
                </a:gridCol>
                <a:gridCol w="537641">
                  <a:extLst>
                    <a:ext uri="{9D8B030D-6E8A-4147-A177-3AD203B41FA5}">
                      <a16:colId xmlns:a16="http://schemas.microsoft.com/office/drawing/2014/main" xmlns="" val="20006"/>
                    </a:ext>
                  </a:extLst>
                </a:gridCol>
                <a:gridCol w="537641">
                  <a:extLst>
                    <a:ext uri="{9D8B030D-6E8A-4147-A177-3AD203B41FA5}">
                      <a16:colId xmlns:a16="http://schemas.microsoft.com/office/drawing/2014/main" xmlns="" val="20007"/>
                    </a:ext>
                  </a:extLst>
                </a:gridCol>
                <a:gridCol w="510056">
                  <a:extLst>
                    <a:ext uri="{9D8B030D-6E8A-4147-A177-3AD203B41FA5}">
                      <a16:colId xmlns:a16="http://schemas.microsoft.com/office/drawing/2014/main" xmlns="" val="20011"/>
                    </a:ext>
                  </a:extLst>
                </a:gridCol>
                <a:gridCol w="510056">
                  <a:extLst>
                    <a:ext uri="{9D8B030D-6E8A-4147-A177-3AD203B41FA5}">
                      <a16:colId xmlns:a16="http://schemas.microsoft.com/office/drawing/2014/main" xmlns="" val="20013"/>
                    </a:ext>
                  </a:extLst>
                </a:gridCol>
                <a:gridCol w="510056">
                  <a:extLst>
                    <a:ext uri="{9D8B030D-6E8A-4147-A177-3AD203B41FA5}">
                      <a16:colId xmlns:a16="http://schemas.microsoft.com/office/drawing/2014/main" xmlns="" val="20008"/>
                    </a:ext>
                  </a:extLst>
                </a:gridCol>
                <a:gridCol w="643449">
                  <a:extLst>
                    <a:ext uri="{9D8B030D-6E8A-4147-A177-3AD203B41FA5}">
                      <a16:colId xmlns:a16="http://schemas.microsoft.com/office/drawing/2014/main" xmlns="" val="20009"/>
                    </a:ext>
                  </a:extLst>
                </a:gridCol>
                <a:gridCol w="643449">
                  <a:extLst>
                    <a:ext uri="{9D8B030D-6E8A-4147-A177-3AD203B41FA5}">
                      <a16:colId xmlns:a16="http://schemas.microsoft.com/office/drawing/2014/main" xmlns="" val="20012"/>
                    </a:ext>
                  </a:extLst>
                </a:gridCol>
              </a:tblGrid>
              <a:tr h="430004">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A</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Developer</a:t>
                      </a:r>
                    </a:p>
                  </a:txBody>
                  <a:tcPr anchor="ctr">
                    <a:solidFill>
                      <a:schemeClr val="bg1">
                        <a:lumMod val="85000"/>
                      </a:schemeClr>
                    </a:solidFill>
                  </a:tcPr>
                </a:tc>
                <a:tc>
                  <a:txBody>
                    <a:bodyPr/>
                    <a:lstStyle/>
                    <a:p>
                      <a:pPr algn="ct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System Architect</a:t>
                      </a:r>
                    </a:p>
                  </a:txBody>
                  <a:tcPr anchor="ctr">
                    <a:solidFill>
                      <a:schemeClr val="bg1">
                        <a:lumMod val="85000"/>
                      </a:schemeClr>
                    </a:solidFill>
                  </a:tcPr>
                </a:tc>
                <a:tc>
                  <a:txBody>
                    <a:bodyPr/>
                    <a:lstStyle/>
                    <a:p>
                      <a:pPr algn="ctr" latinLnBrk="1"/>
                      <a:r>
                        <a:rPr lang="en-US" altLang="ko-KR" sz="900" dirty="0" err="1">
                          <a:solidFill>
                            <a:schemeClr val="tx1"/>
                          </a:solidFill>
                          <a:latin typeface="LG스마트체 Regular" panose="020B0600000101010101" pitchFamily="50" charset="-127"/>
                          <a:ea typeface="LG스마트체 Regular" panose="020B0600000101010101" pitchFamily="50" charset="-127"/>
                        </a:rPr>
                        <a:t>SysIT</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err="1">
                          <a:solidFill>
                            <a:schemeClr val="tx1"/>
                          </a:solidFill>
                          <a:latin typeface="LG스마트체 Regular" panose="020B0600000101010101" pitchFamily="50" charset="-127"/>
                          <a:ea typeface="LG스마트체 Regular" panose="020B0600000101010101" pitchFamily="50" charset="-127"/>
                        </a:rPr>
                        <a:t>SysQT</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DQA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a:t>
                      </a:r>
                    </a:p>
                    <a:p>
                      <a:pPr algn="ctr" latinLnBrk="1"/>
                      <a:r>
                        <a:rPr lang="en-US" altLang="ko-KR" sz="700" dirty="0">
                          <a:solidFill>
                            <a:schemeClr val="tx1"/>
                          </a:solidFill>
                          <a:latin typeface="LG스마트체 Regular" panose="020B0600000101010101" pitchFamily="50" charset="-127"/>
                          <a:ea typeface="LG스마트체 Regular" panose="020B0600000101010101" pitchFamily="50" charset="-127"/>
                        </a:rPr>
                        <a:t>Assessor</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latin typeface="LG스마트체 Regular" panose="020B0600000101010101" pitchFamily="50" charset="-127"/>
                          <a:ea typeface="LG스마트체 Regular" panose="020B0600000101010101" pitchFamily="50" charset="-127"/>
                        </a:rPr>
                        <a:t>SW PL/PL</a:t>
                      </a:r>
                      <a:endParaRPr lang="ko-KR" altLang="en-US" sz="70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502920">
                <a:tc>
                  <a:txBody>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2-10.</a:t>
                      </a:r>
                    </a:p>
                    <a:p>
                      <a:r>
                        <a:rPr lang="en-US" altLang="ko-KR" sz="900" dirty="0">
                          <a:solidFill>
                            <a:schemeClr val="tx1"/>
                          </a:solidFill>
                          <a:latin typeface="LG스마트체 Regular" panose="020B0600000101010101" pitchFamily="50" charset="-127"/>
                          <a:ea typeface="LG스마트체 Regular" panose="020B0600000101010101" pitchFamily="50" charset="-127"/>
                        </a:rPr>
                        <a:t>(System) Penetration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Penetration Test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rgbClr val="FF0000"/>
                          </a:solidFill>
                          <a:latin typeface="LG스마트체 Regular" panose="020B0600000101010101" pitchFamily="50" charset="-127"/>
                          <a:ea typeface="LG스마트체 Regular" panose="020B0600000101010101" pitchFamily="50" charset="-127"/>
                        </a:rPr>
                        <a:t>S</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extLst>
                  <a:ext uri="{0D108BD9-81ED-4DB2-BD59-A6C34878D82A}">
                    <a16:rowId xmlns:a16="http://schemas.microsoft.com/office/drawing/2014/main" xmlns="" val="10001"/>
                  </a:ext>
                </a:extLst>
              </a:tr>
              <a:tr h="502920">
                <a:tc>
                  <a:txBody>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2-11.</a:t>
                      </a:r>
                    </a:p>
                    <a:p>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Validation Test Specification</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validation test specification</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2"/>
                  </a:ext>
                </a:extLst>
              </a:tr>
              <a:tr h="502920">
                <a:tc>
                  <a:txBody>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2-12.</a:t>
                      </a:r>
                    </a:p>
                    <a:p>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Validation Test </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Validation Test report</a:t>
                      </a:r>
                    </a:p>
                  </a:txBody>
                  <a:tcPr anchor="ctr"/>
                </a:tc>
                <a:tc>
                  <a:txBody>
                    <a:bodyPr/>
                    <a:lstStyle/>
                    <a:p>
                      <a:pPr algn="ctr" latinLnBrk="1"/>
                      <a:r>
                        <a:rPr lang="en-US" altLang="ko-KR" sz="90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4"/>
                  </a:ext>
                </a:extLst>
              </a:tr>
              <a:tr h="502920">
                <a:tc>
                  <a:txBody>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2-13</a:t>
                      </a:r>
                    </a:p>
                    <a:p>
                      <a:r>
                        <a:rPr lang="en-US" altLang="ko-KR" sz="900" dirty="0">
                          <a:solidFill>
                            <a:schemeClr val="tx1"/>
                          </a:solidFill>
                          <a:latin typeface="LG스마트체 Regular" panose="020B0600000101010101" pitchFamily="50" charset="-127"/>
                          <a:ea typeface="LG스마트체 Regular" panose="020B0600000101010101" pitchFamily="50" charset="-127"/>
                        </a:rPr>
                        <a:t>(Vehicle) Fuzz Test </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Fuzz test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5"/>
                  </a:ext>
                </a:extLst>
              </a:tr>
              <a:tr h="502920">
                <a:tc>
                  <a:txBody>
                    <a:bodyPr/>
                    <a:lstStyle/>
                    <a:p>
                      <a:r>
                        <a:rPr lang="en-US" altLang="ko-KR" sz="900" b="0" dirty="0">
                          <a:solidFill>
                            <a:schemeClr val="tx1"/>
                          </a:solidFill>
                          <a:latin typeface="LG스마트체 Regular" panose="020B0600000101010101" pitchFamily="50" charset="-127"/>
                          <a:ea typeface="LG스마트체 Regular" panose="020B0600000101010101" pitchFamily="50" charset="-127"/>
                        </a:rPr>
                        <a:t>PA 2-14.</a:t>
                      </a:r>
                    </a:p>
                    <a:p>
                      <a:r>
                        <a:rPr lang="en-US" altLang="ko-KR" sz="900" b="0" dirty="0">
                          <a:solidFill>
                            <a:schemeClr val="tx1"/>
                          </a:solidFill>
                          <a:latin typeface="LG스마트체 Regular" panose="020B0600000101010101" pitchFamily="50" charset="-127"/>
                          <a:ea typeface="LG스마트체 Regular" panose="020B0600000101010101" pitchFamily="50" charset="-127"/>
                        </a:rPr>
                        <a:t>System release for sample version</a:t>
                      </a:r>
                      <a:endParaRPr lang="ko-KR" altLang="en-US"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System sample release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tabLst/>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tabLst/>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tabLst/>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a:t>
                      </a:r>
                    </a:p>
                    <a:p>
                      <a:pPr marL="0" indent="0" algn="ctr" latinLnBrk="1">
                        <a:buFont typeface="Arial" panose="020B0604020202020204" pitchFamily="34" charset="0"/>
                        <a:buNone/>
                      </a:pP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9"/>
                  </a:ext>
                </a:extLst>
              </a:tr>
              <a:tr h="502920">
                <a:tc>
                  <a:txBody>
                    <a:bodyPr/>
                    <a:lstStyle/>
                    <a:p>
                      <a:r>
                        <a:rPr lang="en-US" altLang="ko-KR" sz="900" b="0" dirty="0">
                          <a:solidFill>
                            <a:schemeClr val="tx1"/>
                          </a:solidFill>
                          <a:latin typeface="LG스마트체 Regular" panose="020B0600000101010101" pitchFamily="50" charset="-127"/>
                          <a:ea typeface="LG스마트체 Regular" panose="020B0600000101010101" pitchFamily="50" charset="-127"/>
                        </a:rPr>
                        <a:t>PA 2-15.</a:t>
                      </a:r>
                    </a:p>
                    <a:p>
                      <a:r>
                        <a:rPr lang="en-US" altLang="ko-KR" sz="900" b="0" dirty="0">
                          <a:solidFill>
                            <a:schemeClr val="tx1"/>
                          </a:solidFill>
                          <a:latin typeface="LG스마트체 Regular" panose="020B0600000101010101" pitchFamily="50" charset="-127"/>
                          <a:ea typeface="LG스마트체 Regular" panose="020B0600000101010101" pitchFamily="50" charset="-127"/>
                        </a:rPr>
                        <a:t>Release for post development phase</a:t>
                      </a:r>
                      <a:endParaRPr lang="ko-KR" altLang="en-US"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Post Development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a:t>
                      </a:r>
                    </a:p>
                  </a:txBody>
                  <a:tcPr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409836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a:noFill/>
        </p:spPr>
        <p:txBody>
          <a:bodyPr/>
          <a:lstStyle/>
          <a:p>
            <a:pPr indent="0"/>
            <a:r>
              <a:rPr lang="en-US" altLang="ko-KR" dirty="0" smtClean="0">
                <a:solidFill>
                  <a:schemeClr val="tx1"/>
                </a:solidFill>
                <a:latin typeface="LG스마트체 Bold" panose="020B0600000101010101" pitchFamily="50" charset="-127"/>
                <a:ea typeface="LG스마트체 Bold" panose="020B0600000101010101" pitchFamily="50" charset="-127"/>
              </a:rPr>
              <a:t>History</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8" name="Group 99"/>
          <p:cNvGraphicFramePr>
            <a:graphicFrameLocks noGrp="1"/>
          </p:cNvGraphicFramePr>
          <p:nvPr>
            <p:extLst>
              <p:ext uri="{D42A27DB-BD31-4B8C-83A1-F6EECF244321}">
                <p14:modId xmlns:p14="http://schemas.microsoft.com/office/powerpoint/2010/main" val="2802497950"/>
              </p:ext>
            </p:extLst>
          </p:nvPr>
        </p:nvGraphicFramePr>
        <p:xfrm>
          <a:off x="200472" y="836712"/>
          <a:ext cx="9618271" cy="5730562"/>
        </p:xfrm>
        <a:graphic>
          <a:graphicData uri="http://schemas.openxmlformats.org/drawingml/2006/table">
            <a:tbl>
              <a:tblPr/>
              <a:tblGrid>
                <a:gridCol w="770243">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5278429">
                  <a:extLst>
                    <a:ext uri="{9D8B030D-6E8A-4147-A177-3AD203B41FA5}">
                      <a16:colId xmlns="" xmlns:a16="http://schemas.microsoft.com/office/drawing/2014/main" val="20002"/>
                    </a:ext>
                  </a:extLst>
                </a:gridCol>
                <a:gridCol w="1121328">
                  <a:extLst>
                    <a:ext uri="{9D8B030D-6E8A-4147-A177-3AD203B41FA5}">
                      <a16:colId xmlns="" xmlns:a16="http://schemas.microsoft.com/office/drawing/2014/main" val="20003"/>
                    </a:ext>
                  </a:extLst>
                </a:gridCol>
                <a:gridCol w="1512167">
                  <a:extLst>
                    <a:ext uri="{9D8B030D-6E8A-4147-A177-3AD203B41FA5}">
                      <a16:colId xmlns="" xmlns:a16="http://schemas.microsoft.com/office/drawing/2014/main" val="20004"/>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Description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Approver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V2.1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2023.03.31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000" b="0" kern="1200" baseline="0" dirty="0" smtClean="0">
                          <a:solidFill>
                            <a:schemeClr val="tx1"/>
                          </a:solidFill>
                          <a:latin typeface="LG스마트체2.0 Regular" panose="020B0600000101010101" pitchFamily="50" charset="-127"/>
                          <a:ea typeface="LG스마트체2.0 Regular" panose="020B0600000101010101" pitchFamily="50" charset="-127"/>
                          <a:cs typeface="+mn-cs"/>
                        </a:rPr>
                        <a:t>Adjust and reflect roles as requested by VS Development Quality Assurance Department</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V2.2</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2023.05.19</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chemeClr val="tx1"/>
                        </a:buClr>
                        <a:buSzTx/>
                        <a:buFont typeface="Wingdings" pitchFamily="2" charset="2"/>
                        <a:buNone/>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Release for the work of internal audit preparation</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49962438"/>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V3.0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2024.03.05</a:t>
                      </a: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Responsibility / authority by role and management department CSVTM, IRM content revised and CSEG added (p. 8, 9)</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Changed and added Term and Abbreviation (p. 12)</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Location in guidance &amp; Template links and pictures (p. 20)</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Location in assessment guide/items &amp; ISO 21434 Checklist picture (p. 21)</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Related ISO/SAE 21434 standard for cybersecurity concept definition Option (p. 24, 25)</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Redefine Activities to Define CALs by Security Requirements (p. 44, 50, 51, 52, 70, 71, 72, 85, 86, 87, 90)</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2.System Development Phase, 3.HW Development Phase, 4.SW Development Phase, 5.Management &amp; Supporting RASIC(p. 47, 48, 67, 68, 82, 83, 101, 102)</a:t>
                      </a:r>
                      <a:b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b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 </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hlinkClick r:id="rId2"/>
                        </a:rPr>
                        <a:t>http://vlm.lge.com/issue/browse/LGCSAUDIT-105</a:t>
                      </a:r>
                      <a:endPar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4-11 the Cybersecurity Vulnerability Test link (p. 95)</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6-1 Production Control Plan (p. 126)</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6-4 Cybersecurity Information monitoring (p. 129)</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6-5 Initial Vulnerability analysis (p. 130)</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6-6 Triggers Incident Response (p. 131)</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6-7 Detailed incident analysis (p. 132)</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6-8 Prepare incident countermeasure (p. 133)</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 6-9 Post-Incident Response Activities (p. 134)</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latin typeface="LG스마트체 Regular" panose="020B0600000101010101" pitchFamily="50" charset="-127"/>
                          <a:ea typeface="LG스마트체 Regular" panose="020B0600000101010101" pitchFamily="50" charset="-127"/>
                        </a:rPr>
                        <a:t>Cyber Security</a:t>
                      </a:r>
                    </a:p>
                    <a:p>
                      <a:pPr algn="ctr"/>
                      <a:r>
                        <a:rPr lang="en-US" altLang="ko-KR" sz="1000" b="0" baseline="0" dirty="0" smtClean="0">
                          <a:latin typeface="LG스마트체 Regular" panose="020B0600000101010101" pitchFamily="50" charset="-127"/>
                          <a:ea typeface="LG스마트체 Regular" panose="020B0600000101010101" pitchFamily="50" charset="-127"/>
                        </a:rPr>
                        <a:t>Governance Officer</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95418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49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 Initiation of system development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8" name="모서리가 둥근 직사각형 10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09" name="직사각형 10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dirty="0">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Manager determines and plans the cybersecurity activities to be performed during the system development phase.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800872" y="1772816"/>
            <a:ext cx="4392216" cy="2246769"/>
          </a:xfrm>
          <a:prstGeom prst="rect">
            <a:avLst/>
          </a:prstGeom>
        </p:spPr>
        <p:txBody>
          <a:bodyPr wrap="square">
            <a:spAutoFit/>
          </a:bodyPr>
          <a:lstStyle/>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determines and plans the cybersecurity activities required for development prior to system development.</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 analyzes the project plan and identifies the schedule required for system development.</a:t>
            </a: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 tailors the contents of the standard process to establish a cybersecurity system development plan and update the cybersecurity plan.</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lang="en-US" altLang="ko-KR" sz="1000" dirty="0">
                <a:latin typeface="LG스마트체 Regular" panose="020B0600000101010101" pitchFamily="50" charset="-127"/>
                <a:ea typeface="LG스마트체 Regular" panose="020B0600000101010101" pitchFamily="50" charset="-127"/>
              </a:rPr>
              <a:t>CSM establishes a VR plan for the work product of the system development phase and specifies it in the cybersecurity plan.</a:t>
            </a:r>
          </a:p>
          <a:p>
            <a:pPr marL="171450" lvl="0" indent="-171450" algn="l" fontAlgn="auto">
              <a:spcBef>
                <a:spcPts val="0"/>
              </a:spcBef>
              <a:spcAft>
                <a:spcPts val="0"/>
              </a:spcAft>
              <a:buFont typeface="Arial" pitchFamily="34" charset="0"/>
              <a:buChar char="•"/>
              <a:defRPr/>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System test managers </a:t>
            </a:r>
            <a:r>
              <a:rPr lang="en-US" altLang="ko-KR" sz="1000" dirty="0" smtClean="0">
                <a:latin typeface="LG스마트체 Regular" panose="020B0600000101010101" pitchFamily="50" charset="-127"/>
                <a:ea typeface="LG스마트체 Regular" panose="020B0600000101010101" pitchFamily="50" charset="-127"/>
              </a:rPr>
              <a:t>establish a system level test plan and updates the test plan.</a:t>
            </a:r>
            <a:endParaRPr lang="en-US" altLang="ko-KR" sz="1000" dirty="0">
              <a:latin typeface="LG스마트체 Regular" panose="020B0600000101010101" pitchFamily="50" charset="-127"/>
              <a:ea typeface="LG스마트체 Regular" panose="020B0600000101010101" pitchFamily="50" charset="-127"/>
            </a:endParaRPr>
          </a:p>
          <a:p>
            <a:pPr marL="171450" lvl="0" indent="-171450" algn="l" fontAlgn="auto">
              <a:spcBef>
                <a:spcPts val="0"/>
              </a:spcBef>
              <a:spcAft>
                <a:spcPts val="0"/>
              </a:spcAft>
              <a:buFont typeface="Arial" pitchFamily="34" charset="0"/>
              <a:buChar char="•"/>
              <a:defRPr/>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1000" dirty="0">
                <a:solidFill>
                  <a:schemeClr val="tx1"/>
                </a:solidFill>
                <a:latin typeface="LG스마트체 Regular" panose="020B0600000101010101" pitchFamily="50" charset="-127"/>
                <a:ea typeface="LG스마트체 Regular" panose="020B0600000101010101" pitchFamily="50" charset="-127"/>
              </a:rPr>
              <a:t>accessor establishes and updates the assessment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plan</a:t>
            </a:r>
            <a:r>
              <a:rPr lang="en-US" altLang="ko-KR" sz="1000" dirty="0">
                <a:solidFill>
                  <a:schemeClr val="tx1"/>
                </a:solidFill>
                <a:latin typeface="LG스마트체 Regular" panose="020B0600000101010101" pitchFamily="50" charset="-127"/>
                <a:ea typeface="LG스마트체 Regular" panose="020B0600000101010101" pitchFamily="50" charset="-127"/>
              </a:rPr>
              <a:t>.</a:t>
            </a:r>
          </a:p>
        </p:txBody>
      </p:sp>
      <p:sp>
        <p:nvSpPr>
          <p:cNvPr id="47" name="직사각형 46"/>
          <p:cNvSpPr/>
          <p:nvPr/>
        </p:nvSpPr>
        <p:spPr>
          <a:xfrm>
            <a:off x="1150321" y="6045814"/>
            <a:ext cx="7228178"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[Cybersecurity Manager] All the system development plans should be reflected in the output required by PA 2-1.</a:t>
            </a:r>
          </a:p>
        </p:txBody>
      </p:sp>
      <p:sp>
        <p:nvSpPr>
          <p:cNvPr id="48" name="직사각형 47"/>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49" name="직선 연결선 48"/>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6496" y="371703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70603" y="1830016"/>
            <a:ext cx="229582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2-1. Initiation of system development</a:t>
            </a:r>
            <a:endParaRPr lang="ko-KR" altLang="en-US" sz="900" dirty="0">
              <a:latin typeface="LG스마트체 Regular" panose="020B0600000101010101" pitchFamily="50" charset="-127"/>
              <a:ea typeface="LG스마트체 Regular" panose="020B0600000101010101" pitchFamily="50" charset="-127"/>
            </a:endParaRPr>
          </a:p>
        </p:txBody>
      </p:sp>
      <p:sp>
        <p:nvSpPr>
          <p:cNvPr id="52" name="TextBox 51"/>
          <p:cNvSpPr txBox="1"/>
          <p:nvPr/>
        </p:nvSpPr>
        <p:spPr>
          <a:xfrm>
            <a:off x="401738" y="2079989"/>
            <a:ext cx="1127233"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1843680"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CSA</a:t>
            </a:r>
            <a:endParaRPr lang="ko-KR" altLang="en-US" sz="900"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2916102" y="2079989"/>
            <a:ext cx="425116"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55" name="직선 연결선 54"/>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2619617" y="490332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Assessment</a:t>
            </a:r>
          </a:p>
          <a:p>
            <a:r>
              <a:rPr lang="en-US" altLang="ko-KR" sz="700" dirty="0">
                <a:solidFill>
                  <a:schemeClr val="tx1"/>
                </a:solidFill>
                <a:latin typeface="LG스마트체 Regular" panose="020B0600000101010101" pitchFamily="50" charset="-127"/>
                <a:ea typeface="LG스마트체 Regular" panose="020B0600000101010101" pitchFamily="50" charset="-127"/>
              </a:rPr>
              <a:t>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2619617" y="299963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development plan establishment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2619617" y="363419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 review planning</a:t>
            </a:r>
          </a:p>
        </p:txBody>
      </p:sp>
      <p:sp>
        <p:nvSpPr>
          <p:cNvPr id="60" name="직사각형 59"/>
          <p:cNvSpPr/>
          <p:nvPr/>
        </p:nvSpPr>
        <p:spPr>
          <a:xfrm>
            <a:off x="2619617" y="426876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and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qualification test </a:t>
            </a:r>
            <a:r>
              <a:rPr lang="en-US" altLang="ko-KR" sz="700" dirty="0">
                <a:solidFill>
                  <a:schemeClr val="tx1"/>
                </a:solidFill>
                <a:latin typeface="LG스마트체 Regular" panose="020B0600000101010101" pitchFamily="50" charset="-127"/>
                <a:ea typeface="LG스마트체 Regular" panose="020B0600000101010101" pitchFamily="50" charset="-127"/>
              </a:rPr>
              <a:t>planning</a:t>
            </a:r>
          </a:p>
        </p:txBody>
      </p:sp>
      <p:sp>
        <p:nvSpPr>
          <p:cNvPr id="63" name="직사각형 62"/>
          <p:cNvSpPr/>
          <p:nvPr/>
        </p:nvSpPr>
        <p:spPr>
          <a:xfrm>
            <a:off x="471979" y="236506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a:t>
            </a:r>
          </a:p>
          <a:p>
            <a:r>
              <a:rPr lang="en-US" altLang="ko-KR" sz="700" dirty="0">
                <a:solidFill>
                  <a:schemeClr val="tx1"/>
                </a:solidFill>
                <a:latin typeface="LG스마트체 Regular" panose="020B0600000101010101" pitchFamily="50" charset="-127"/>
                <a:ea typeface="LG스마트체 Regular" panose="020B0600000101010101" pitchFamily="50" charset="-127"/>
              </a:rPr>
              <a:t>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4" name="직선 화살표 연결선 32"/>
          <p:cNvCxnSpPr>
            <a:stCxn id="63" idx="2"/>
            <a:endCxn id="71" idx="0"/>
          </p:cNvCxnSpPr>
          <p:nvPr/>
        </p:nvCxnSpPr>
        <p:spPr>
          <a:xfrm>
            <a:off x="961579" y="2725104"/>
            <a:ext cx="0" cy="217822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32"/>
          <p:cNvCxnSpPr>
            <a:stCxn id="58" idx="2"/>
            <a:endCxn id="59" idx="0"/>
          </p:cNvCxnSpPr>
          <p:nvPr/>
        </p:nvCxnSpPr>
        <p:spPr>
          <a:xfrm>
            <a:off x="3109667" y="3359670"/>
            <a:ext cx="0" cy="27452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32"/>
          <p:cNvCxnSpPr>
            <a:stCxn id="59" idx="2"/>
            <a:endCxn id="60" idx="0"/>
          </p:cNvCxnSpPr>
          <p:nvPr/>
        </p:nvCxnSpPr>
        <p:spPr>
          <a:xfrm>
            <a:off x="3109667" y="3994236"/>
            <a:ext cx="0" cy="27452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32"/>
          <p:cNvCxnSpPr>
            <a:stCxn id="60" idx="2"/>
            <a:endCxn id="57" idx="0"/>
          </p:cNvCxnSpPr>
          <p:nvPr/>
        </p:nvCxnSpPr>
        <p:spPr>
          <a:xfrm>
            <a:off x="3109667" y="4628802"/>
            <a:ext cx="0" cy="27452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058724" y="3279079"/>
            <a:ext cx="1712019" cy="1169551"/>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Project plan [refined]</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plan [refined]</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Test plan (</a:t>
            </a:r>
            <a:r>
              <a:rPr kumimoji="0" lang="en-US" altLang="ko-KR" sz="1000" dirty="0" err="1">
                <a:latin typeface="LG스마트체 Regular" panose="020B0600000101010101" pitchFamily="50" charset="-127"/>
                <a:ea typeface="LG스마트체 Regular" panose="020B0600000101010101" pitchFamily="50" charset="-127"/>
                <a:cs typeface="Times New Roman" pitchFamily="18" charset="0"/>
              </a:rPr>
              <a:t>SysIT</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err="1">
                <a:latin typeface="LG스마트체 Regular" panose="020B0600000101010101" pitchFamily="50" charset="-127"/>
                <a:ea typeface="LG스마트체 Regular" panose="020B0600000101010101" pitchFamily="50" charset="-127"/>
                <a:cs typeface="Times New Roman" pitchFamily="18" charset="0"/>
              </a:rPr>
              <a:t>SysQT</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endParaRPr kumimoji="0" lang="ko-KR" altLang="en-US" sz="1000" dirty="0">
              <a:latin typeface="LG스마트체 Regular" panose="020B0600000101010101" pitchFamily="50" charset="-127"/>
              <a:ea typeface="LG스마트체 Regular" panose="020B0600000101010101" pitchFamily="50" charset="-127"/>
              <a:cs typeface="Times New Roman" pitchFamily="18" charset="0"/>
            </a:endParaRP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Verification review plan</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assessment plan [refined]</a:t>
            </a:r>
          </a:p>
        </p:txBody>
      </p:sp>
      <p:sp>
        <p:nvSpPr>
          <p:cNvPr id="69" name="직사각형 68"/>
          <p:cNvSpPr/>
          <p:nvPr/>
        </p:nvSpPr>
        <p:spPr>
          <a:xfrm>
            <a:off x="8056191" y="4974465"/>
            <a:ext cx="1577329"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 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0" name="직사각형 69"/>
          <p:cNvSpPr/>
          <p:nvPr/>
        </p:nvSpPr>
        <p:spPr>
          <a:xfrm>
            <a:off x="2619617" y="236506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 analysis</a:t>
            </a:r>
          </a:p>
        </p:txBody>
      </p:sp>
      <p:sp>
        <p:nvSpPr>
          <p:cNvPr id="71" name="직사각형 70"/>
          <p:cNvSpPr/>
          <p:nvPr/>
        </p:nvSpPr>
        <p:spPr>
          <a:xfrm>
            <a:off x="471979" y="490332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a:t>
            </a:r>
          </a:p>
        </p:txBody>
      </p:sp>
      <p:cxnSp>
        <p:nvCxnSpPr>
          <p:cNvPr id="72" name="직선 화살표 연결선 32"/>
          <p:cNvCxnSpPr>
            <a:stCxn id="70" idx="2"/>
            <a:endCxn id="58" idx="0"/>
          </p:cNvCxnSpPr>
          <p:nvPr/>
        </p:nvCxnSpPr>
        <p:spPr>
          <a:xfrm>
            <a:off x="3109667" y="2725104"/>
            <a:ext cx="0" cy="27452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2619617" y="5397456"/>
            <a:ext cx="9801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2-2</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 specification </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5" name="직선 화살표 연결선 32"/>
          <p:cNvCxnSpPr>
            <a:stCxn id="57" idx="1"/>
            <a:endCxn id="71" idx="3"/>
          </p:cNvCxnSpPr>
          <p:nvPr/>
        </p:nvCxnSpPr>
        <p:spPr>
          <a:xfrm flipH="1">
            <a:off x="1451179" y="5083349"/>
            <a:ext cx="1168438"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32"/>
          <p:cNvCxnSpPr>
            <a:stCxn id="57" idx="2"/>
            <a:endCxn id="74" idx="0"/>
          </p:cNvCxnSpPr>
          <p:nvPr/>
        </p:nvCxnSpPr>
        <p:spPr>
          <a:xfrm>
            <a:off x="3109667" y="5263369"/>
            <a:ext cx="0" cy="13408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8056192" y="1669089"/>
            <a:ext cx="1486209" cy="1015663"/>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Project plan </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plan </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concept</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assessment plan</a:t>
            </a:r>
          </a:p>
        </p:txBody>
      </p:sp>
      <p:cxnSp>
        <p:nvCxnSpPr>
          <p:cNvPr id="94" name="직선 화살표 연결선 32"/>
          <p:cNvCxnSpPr>
            <a:stCxn id="63" idx="3"/>
            <a:endCxn id="70" idx="1"/>
          </p:cNvCxnSpPr>
          <p:nvPr/>
        </p:nvCxnSpPr>
        <p:spPr>
          <a:xfrm>
            <a:off x="1451179" y="2545084"/>
            <a:ext cx="1168438"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1373207" y="1134304"/>
            <a:ext cx="3594254"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An organization should be organized to perform the project.</a:t>
            </a:r>
          </a:p>
        </p:txBody>
      </p:sp>
      <p:sp>
        <p:nvSpPr>
          <p:cNvPr id="43" name="TextBox 42"/>
          <p:cNvSpPr txBox="1"/>
          <p:nvPr/>
        </p:nvSpPr>
        <p:spPr>
          <a:xfrm>
            <a:off x="2864768" y="4699585"/>
            <a:ext cx="1116445"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Cybersecurity Assessor</a:t>
            </a:r>
            <a:endParaRPr lang="ko-KR" altLang="en-US" sz="700" b="1"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a:off x="2864768" y="4032557"/>
            <a:ext cx="1116445" cy="200055"/>
          </a:xfrm>
          <a:prstGeom prst="rect">
            <a:avLst/>
          </a:prstGeom>
          <a:noFill/>
        </p:spPr>
        <p:txBody>
          <a:bodyPr wrap="square" rtlCol="0">
            <a:spAutoFit/>
          </a:bodyPr>
          <a:lstStyle/>
          <a:p>
            <a:r>
              <a:rPr lang="en-US" altLang="ko-KR" sz="700" b="1" dirty="0" err="1" smtClean="0">
                <a:solidFill>
                  <a:schemeClr val="tx1"/>
                </a:solidFill>
                <a:latin typeface="LG스마트체 Regular" panose="020B0600000101010101" pitchFamily="50" charset="-127"/>
                <a:ea typeface="LG스마트체 Regular" panose="020B0600000101010101" pitchFamily="50" charset="-127"/>
              </a:rPr>
              <a:t>SysQT</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b="1" dirty="0" err="1" smtClean="0">
                <a:solidFill>
                  <a:schemeClr val="tx1"/>
                </a:solidFill>
                <a:latin typeface="LG스마트체 Regular" panose="020B0600000101010101" pitchFamily="50" charset="-127"/>
                <a:ea typeface="LG스마트체 Regular" panose="020B0600000101010101" pitchFamily="50" charset="-127"/>
              </a:rPr>
              <a:t>SysIT</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 Manager</a:t>
            </a:r>
            <a:endParaRPr lang="ko-KR" altLang="en-US" sz="700" b="1"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6249459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2. (System)Cybersecurity requirements specifications</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28689"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19" name="모서리가 둥근 직사각형 118"/>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Developer </a:t>
            </a:r>
            <a:r>
              <a:rPr kumimoji="0" lang="en-US" altLang="ko-KR" b="1" dirty="0">
                <a:latin typeface="LG스마트체 Regular" panose="020B0600000101010101" pitchFamily="50" charset="-127"/>
                <a:ea typeface="LG스마트체 Regular" panose="020B0600000101010101" pitchFamily="50" charset="-127"/>
              </a:rPr>
              <a:t>specifies (system)cybersecurity requirements from a system point of view by analyzing cybersecurity concepts.</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3800872" y="1750750"/>
            <a:ext cx="4392216" cy="3631763"/>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(system)cybersecurity requirements by analyzing the cybersecurity concepts for which the feasibility review has been completed.</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concepts allocated from higher level.</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goals and claims and select security functions to apply component level elements.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requirements to determine if there are any items that need to be included in cybersecurity requirements.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concepts to determine which system element is responsible.</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cybersecurity requirements that an component level element should perform.</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considers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update the cybersecurity implications of post-development phase during the refinement of cybersecurity requirements.</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allocates to the relevant entities of the operational environment if specific procedures are required to ensure cybersecurity in post-development phases.</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procedures to ensure cybersecurity after the development of the component if applicable.</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links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traceability between cybersecurity concepts and (system)cybersecurity requirements.</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CSA/RM </a:t>
            </a:r>
            <a:r>
              <a:rPr lang="en-US" altLang="ko-KR" sz="900" dirty="0">
                <a:solidFill>
                  <a:schemeClr val="tx1"/>
                </a:solidFill>
                <a:latin typeface="LG스마트체 Regular" panose="020B0600000101010101" pitchFamily="50" charset="-127"/>
                <a:ea typeface="LG스마트체 Regular" panose="020B0600000101010101" pitchFamily="50" charset="-127"/>
              </a:rPr>
              <a:t>performs verification review(VR) on (system)cybersecurity requirements</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p:txBody>
      </p:sp>
      <p:sp>
        <p:nvSpPr>
          <p:cNvPr id="52" name="직사각형 51"/>
          <p:cNvSpPr/>
          <p:nvPr/>
        </p:nvSpPr>
        <p:spPr>
          <a:xfrm>
            <a:off x="377952" y="1820751"/>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374480" y="1807950"/>
            <a:ext cx="328808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2-2. (System)cybersecurity requirements </a:t>
            </a:r>
            <a:r>
              <a:rPr lang="en-US" altLang="ko-KR" sz="900" dirty="0">
                <a:solidFill>
                  <a:schemeClr val="tx1"/>
                </a:solidFill>
                <a:latin typeface="LG스마트체 Regular" panose="020B0600000101010101" pitchFamily="50" charset="-127"/>
                <a:ea typeface="LG스마트체 Regular" panose="020B0600000101010101" pitchFamily="50" charset="-127"/>
              </a:rPr>
              <a:t>specifications</a:t>
            </a:r>
          </a:p>
        </p:txBody>
      </p:sp>
      <p:sp>
        <p:nvSpPr>
          <p:cNvPr id="67" name="직사각형 66"/>
          <p:cNvSpPr/>
          <p:nvPr/>
        </p:nvSpPr>
        <p:spPr>
          <a:xfrm>
            <a:off x="1369758" y="1149594"/>
            <a:ext cx="5897768" cy="246221"/>
          </a:xfrm>
          <a:prstGeom prst="rect">
            <a:avLst/>
          </a:prstGeom>
        </p:spPr>
        <p:txBody>
          <a:bodyPr wrap="non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 feasibility review should be completed for all </a:t>
            </a:r>
            <a:r>
              <a:rPr kumimoji="0" lang="en-US" altLang="ko-KR" sz="1000" dirty="0" smtClean="0">
                <a:latin typeface="LG스마트체 Regular" panose="020B0600000101010101" pitchFamily="50" charset="-127"/>
                <a:ea typeface="LG스마트체 Regular" panose="020B0600000101010101" pitchFamily="50" charset="-127"/>
              </a:rPr>
              <a:t>cybersecurity concept </a:t>
            </a:r>
            <a:r>
              <a:rPr kumimoji="0" lang="en-US" altLang="ko-KR" sz="1000" dirty="0">
                <a:latin typeface="LG스마트체 Regular" panose="020B0600000101010101" pitchFamily="50" charset="-127"/>
                <a:ea typeface="LG스마트체 Regular" panose="020B0600000101010101" pitchFamily="50" charset="-127"/>
              </a:rPr>
              <a:t>requested by the customer.</a:t>
            </a:r>
          </a:p>
        </p:txBody>
      </p:sp>
      <p:sp>
        <p:nvSpPr>
          <p:cNvPr id="68" name="직사각형 67"/>
          <p:cNvSpPr/>
          <p:nvPr/>
        </p:nvSpPr>
        <p:spPr>
          <a:xfrm>
            <a:off x="1108926" y="6052712"/>
            <a:ext cx="8523507"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All cybersecurity requirements shall be specified as (system)cybersecurity requirements and shall pass verification review criteria</a:t>
            </a:r>
          </a:p>
        </p:txBody>
      </p:sp>
      <p:sp>
        <p:nvSpPr>
          <p:cNvPr id="125" name="직사각형 124"/>
          <p:cNvSpPr/>
          <p:nvPr/>
        </p:nvSpPr>
        <p:spPr>
          <a:xfrm>
            <a:off x="8065528" y="1689182"/>
            <a:ext cx="1672990" cy="1323439"/>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goal</a:t>
            </a:r>
          </a:p>
          <a:p>
            <a:pPr marL="92075" indent="-92075"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Cybersecurity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claims(if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applicable</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concept</a:t>
            </a:r>
          </a:p>
          <a:p>
            <a:pPr marL="92075" indent="-92075" algn="l" fontAlgn="auto">
              <a:spcBef>
                <a:spcPts val="0"/>
              </a:spcBef>
              <a:spcAft>
                <a:spcPts val="0"/>
              </a:spcAft>
              <a:defRPr/>
            </a:pP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 Known weaknesses and vulnerabilities from used </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systems</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(if applicable)</a:t>
            </a:r>
          </a:p>
          <a:p>
            <a:pPr marL="92075" lvl="0" indent="-92075"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126" name="직사각형 125"/>
          <p:cNvSpPr/>
          <p:nvPr/>
        </p:nvSpPr>
        <p:spPr>
          <a:xfrm>
            <a:off x="8065528" y="3277101"/>
            <a:ext cx="1672990" cy="1338828"/>
          </a:xfrm>
          <a:prstGeom prst="rect">
            <a:avLst/>
          </a:prstGeom>
        </p:spPr>
        <p:txBody>
          <a:bodyPr wrap="square">
            <a:spAutoFit/>
          </a:bodyPr>
          <a:lstStyle/>
          <a:p>
            <a:pPr marL="92075" lvl="0"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(System)cybersecurity requirement</a:t>
            </a:r>
          </a:p>
          <a:p>
            <a:pPr marL="92075" lvl="0"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(Included) Cybersecurity requirement for post-development</a:t>
            </a:r>
            <a:endPar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a:t>
            </a:r>
          </a:p>
          <a:p>
            <a:pPr marL="92075" indent="-92075" algn="l" fontAlgn="auto">
              <a:spcBef>
                <a:spcPts val="0"/>
              </a:spcBef>
              <a:spcAft>
                <a:spcPts val="0"/>
              </a:spcAft>
              <a:defRPr/>
            </a:pP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(Concept-</a:t>
            </a:r>
            <a:r>
              <a:rPr kumimoji="0" lang="en-US" altLang="ko-KR" sz="9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lvl="0" indent="-92075"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r>
              <a:rPr kumimoji="0" lang="en-US" altLang="ko-KR" sz="9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lvl="0" indent="-92075"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7" name="직사각형 126"/>
          <p:cNvSpPr/>
          <p:nvPr/>
        </p:nvSpPr>
        <p:spPr>
          <a:xfrm>
            <a:off x="8067183" y="4942942"/>
            <a:ext cx="1507918"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58" name="직선 연결선 57"/>
          <p:cNvCxnSpPr/>
          <p:nvPr/>
        </p:nvCxnSpPr>
        <p:spPr>
          <a:xfrm>
            <a:off x="377952" y="2032880"/>
            <a:ext cx="3336695" cy="2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a:off x="2576736" y="2032880"/>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1496616" y="2038782"/>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1735" y="2057923"/>
            <a:ext cx="1127233"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Reference Process</a:t>
            </a:r>
            <a:endParaRPr lang="ko-KR" altLang="en-US" sz="900" dirty="0">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1843680" y="2057923"/>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2928128" y="2057923"/>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1551206" y="5345805"/>
            <a:ext cx="979200" cy="4792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2-3</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1542008" y="232681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requirements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1542008" y="292494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직사각형 79"/>
          <p:cNvSpPr/>
          <p:nvPr/>
        </p:nvSpPr>
        <p:spPr>
          <a:xfrm>
            <a:off x="1542008" y="342900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concept allocation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542008" y="393305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 specifications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4" name="직선 화살표 연결선 32"/>
          <p:cNvCxnSpPr>
            <a:stCxn id="78" idx="2"/>
            <a:endCxn id="79" idx="0"/>
          </p:cNvCxnSpPr>
          <p:nvPr/>
        </p:nvCxnSpPr>
        <p:spPr>
          <a:xfrm>
            <a:off x="2031608" y="2686854"/>
            <a:ext cx="0" cy="2380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32"/>
          <p:cNvCxnSpPr>
            <a:stCxn id="79" idx="2"/>
            <a:endCxn id="80" idx="0"/>
          </p:cNvCxnSpPr>
          <p:nvPr/>
        </p:nvCxnSpPr>
        <p:spPr>
          <a:xfrm>
            <a:off x="2031608" y="3284984"/>
            <a:ext cx="0" cy="144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32"/>
          <p:cNvCxnSpPr>
            <a:stCxn id="80" idx="2"/>
            <a:endCxn id="82" idx="0"/>
          </p:cNvCxnSpPr>
          <p:nvPr/>
        </p:nvCxnSpPr>
        <p:spPr>
          <a:xfrm>
            <a:off x="2031608" y="3789040"/>
            <a:ext cx="0" cy="144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다이아몬드 95"/>
          <p:cNvSpPr/>
          <p:nvPr/>
        </p:nvSpPr>
        <p:spPr>
          <a:xfrm>
            <a:off x="2677656" y="4454690"/>
            <a:ext cx="979200" cy="342462"/>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7" name="직사각형 96"/>
          <p:cNvSpPr/>
          <p:nvPr/>
        </p:nvSpPr>
        <p:spPr>
          <a:xfrm>
            <a:off x="2572991" y="4509120"/>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sp>
        <p:nvSpPr>
          <p:cNvPr id="105" name="직사각형 104"/>
          <p:cNvSpPr/>
          <p:nvPr/>
        </p:nvSpPr>
        <p:spPr>
          <a:xfrm>
            <a:off x="1548992" y="443711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Manage traceability</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(Concept </a:t>
            </a:r>
            <a:r>
              <a:rPr lang="en-US" altLang="ko-KR"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a:solidFill>
                  <a:schemeClr val="tx1"/>
                </a:solidFill>
                <a:latin typeface="LG스마트체 Regular" panose="020B0600000101010101" pitchFamily="50" charset="-127"/>
                <a:ea typeface="LG스마트체 Regular" panose="020B0600000101010101" pitchFamily="50" charset="-127"/>
              </a:rPr>
              <a: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6" name="직사각형 105"/>
          <p:cNvSpPr/>
          <p:nvPr/>
        </p:nvSpPr>
        <p:spPr>
          <a:xfrm>
            <a:off x="2459997" y="4840697"/>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7" name="직사각형 106"/>
          <p:cNvSpPr/>
          <p:nvPr/>
        </p:nvSpPr>
        <p:spPr>
          <a:xfrm>
            <a:off x="1551206" y="4894987"/>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8" name="꺾인 연결선 107"/>
          <p:cNvCxnSpPr>
            <a:stCxn id="96" idx="2"/>
            <a:endCxn id="107" idx="3"/>
          </p:cNvCxnSpPr>
          <p:nvPr/>
        </p:nvCxnSpPr>
        <p:spPr>
          <a:xfrm rot="5400000">
            <a:off x="2718086" y="4609472"/>
            <a:ext cx="261490" cy="636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p:cNvCxnSpPr>
            <a:stCxn id="107" idx="2"/>
            <a:endCxn id="77" idx="0"/>
          </p:cNvCxnSpPr>
          <p:nvPr/>
        </p:nvCxnSpPr>
        <p:spPr>
          <a:xfrm>
            <a:off x="2040806" y="5222296"/>
            <a:ext cx="0" cy="123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953767" y="4758219"/>
            <a:ext cx="736560"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700" b="1"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4" name="직선 화살표 연결선 113"/>
          <p:cNvCxnSpPr>
            <a:stCxn id="82" idx="2"/>
            <a:endCxn id="105" idx="0"/>
          </p:cNvCxnSpPr>
          <p:nvPr/>
        </p:nvCxnSpPr>
        <p:spPr>
          <a:xfrm>
            <a:off x="2031608" y="4293096"/>
            <a:ext cx="6984"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105" idx="3"/>
            <a:endCxn id="96" idx="1"/>
          </p:cNvCxnSpPr>
          <p:nvPr/>
        </p:nvCxnSpPr>
        <p:spPr>
          <a:xfrm>
            <a:off x="2528192" y="4617132"/>
            <a:ext cx="149464" cy="8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꺾인 연결선 115"/>
          <p:cNvCxnSpPr>
            <a:stCxn id="96" idx="3"/>
            <a:endCxn id="78" idx="3"/>
          </p:cNvCxnSpPr>
          <p:nvPr/>
        </p:nvCxnSpPr>
        <p:spPr>
          <a:xfrm flipH="1" flipV="1">
            <a:off x="2521208" y="2506834"/>
            <a:ext cx="1135648" cy="2119087"/>
          </a:xfrm>
          <a:prstGeom prst="bentConnector3">
            <a:avLst>
              <a:gd name="adj1" fmla="val -9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445408" y="232681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직사각형 54"/>
          <p:cNvSpPr/>
          <p:nvPr/>
        </p:nvSpPr>
        <p:spPr>
          <a:xfrm>
            <a:off x="445408" y="329868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p>
        </p:txBody>
      </p:sp>
      <p:cxnSp>
        <p:nvCxnSpPr>
          <p:cNvPr id="56" name="꺾인 연결선 59"/>
          <p:cNvCxnSpPr>
            <a:stCxn id="53" idx="2"/>
            <a:endCxn id="55" idx="0"/>
          </p:cNvCxnSpPr>
          <p:nvPr/>
        </p:nvCxnSpPr>
        <p:spPr>
          <a:xfrm>
            <a:off x="935008" y="2686854"/>
            <a:ext cx="0" cy="6118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32"/>
          <p:cNvCxnSpPr>
            <a:stCxn id="53" idx="3"/>
          </p:cNvCxnSpPr>
          <p:nvPr/>
        </p:nvCxnSpPr>
        <p:spPr>
          <a:xfrm>
            <a:off x="1424608" y="2506834"/>
            <a:ext cx="117400"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32"/>
          <p:cNvCxnSpPr>
            <a:stCxn id="55" idx="3"/>
          </p:cNvCxnSpPr>
          <p:nvPr/>
        </p:nvCxnSpPr>
        <p:spPr>
          <a:xfrm flipV="1">
            <a:off x="1424608" y="3176972"/>
            <a:ext cx="117400" cy="30173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445408" y="2742917"/>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rgbClr val="FF0000"/>
                </a:solidFill>
                <a:latin typeface="LG스마트체 Regular" panose="020B0600000101010101" pitchFamily="50" charset="-127"/>
                <a:ea typeface="LG스마트체 Regular" panose="020B0600000101010101" pitchFamily="50" charset="-127"/>
              </a:rPr>
              <a:t>TARA</a:t>
            </a:r>
            <a:endParaRPr lang="en-US" altLang="ko-KR" sz="700" dirty="0">
              <a:solidFill>
                <a:srgbClr val="FF0000"/>
              </a:solidFill>
              <a:latin typeface="LG스마트체 Regular" panose="020B0600000101010101" pitchFamily="50" charset="-127"/>
              <a:ea typeface="LG스마트체 Regular" panose="020B0600000101010101" pitchFamily="50" charset="-127"/>
            </a:endParaRPr>
          </a:p>
        </p:txBody>
      </p:sp>
      <p:cxnSp>
        <p:nvCxnSpPr>
          <p:cNvPr id="62" name="꺾인 연결선 61"/>
          <p:cNvCxnSpPr>
            <a:stCxn id="61" idx="3"/>
          </p:cNvCxnSpPr>
          <p:nvPr/>
        </p:nvCxnSpPr>
        <p:spPr>
          <a:xfrm flipV="1">
            <a:off x="1424608" y="2506834"/>
            <a:ext cx="117400" cy="41610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538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chemeClr val="tx1"/>
                </a:solidFill>
                <a:latin typeface="LG스마트체 Regular" panose="020B0600000101010101" pitchFamily="50" charset="-127"/>
                <a:ea typeface="LG스마트체 Regular" panose="020B0600000101010101" pitchFamily="50" charset="-127"/>
              </a:rPr>
              <a:t>m</a:t>
            </a:r>
            <a:endParaRPr lang="ko-KR" altLang="en-US" sz="1800" kern="0" dirty="0">
              <a:solidFill>
                <a:schemeClr val="tx1"/>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3. </a:t>
            </a:r>
            <a:r>
              <a:rPr lang="en-US" altLang="ko-KR" sz="1800" kern="0" dirty="0">
                <a:latin typeface="LG스마트체 Regular" panose="020B0600000101010101" pitchFamily="50" charset="-127"/>
                <a:ea typeface="LG스마트체 Regular" panose="020B0600000101010101" pitchFamily="50" charset="-127"/>
              </a:rPr>
              <a:t>Release of (system)cybersecurity requirements</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defPPr>
              <a:defRPr lang="ko-KR"/>
            </a:defPPr>
            <a:lvl1pPr eaLnBrk="1" hangingPunct="1">
              <a:spcBef>
                <a:spcPts val="0"/>
              </a:spcBef>
              <a:defRPr sz="1000">
                <a:solidFill>
                  <a:srgbClr val="C0C0C0"/>
                </a:solidFill>
                <a:latin typeface="LG스마트체 Regular" panose="020B0600000101010101" pitchFamily="50" charset="-127"/>
                <a:ea typeface="LG스마트체 Regular" panose="020B0600000101010101" pitchFamily="50" charset="-127"/>
              </a:defRPr>
            </a:lvl1pPr>
            <a:lvl2pPr marL="742950" indent="-285750" eaLnBrk="0" hangingPunct="0">
              <a:defRPr sz="1100">
                <a:solidFill>
                  <a:schemeClr val="tx1"/>
                </a:solidFill>
                <a:latin typeface="맑은 고딕" pitchFamily="50" charset="-127"/>
                <a:ea typeface="맑은 고딕" pitchFamily="50" charset="-127"/>
              </a:defRPr>
            </a:lvl2pPr>
            <a:lvl3pPr marL="1143000" indent="-228600" eaLnBrk="0" hangingPunct="0">
              <a:defRPr sz="1100">
                <a:solidFill>
                  <a:schemeClr val="tx1"/>
                </a:solidFill>
                <a:latin typeface="맑은 고딕" pitchFamily="50" charset="-127"/>
                <a:ea typeface="맑은 고딕" pitchFamily="50" charset="-127"/>
              </a:defRPr>
            </a:lvl3pPr>
            <a:lvl4pPr marL="1600200" indent="-228600" eaLnBrk="0" hangingPunct="0">
              <a:defRPr sz="1100">
                <a:solidFill>
                  <a:schemeClr val="tx1"/>
                </a:solidFill>
                <a:latin typeface="맑은 고딕" pitchFamily="50" charset="-127"/>
                <a:ea typeface="맑은 고딕" pitchFamily="50" charset="-127"/>
              </a:defRPr>
            </a:lvl4pPr>
            <a:lvl5pPr marL="2057400" indent="-228600" eaLnBrk="0" hangingPunct="0">
              <a:defRPr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sz="1100">
                <a:solidFill>
                  <a:schemeClr val="tx1"/>
                </a:solidFill>
                <a:latin typeface="맑은 고딕" pitchFamily="50" charset="-127"/>
                <a:ea typeface="맑은 고딕" pitchFamily="50" charset="-127"/>
              </a:defRPr>
            </a:lvl9pPr>
          </a:lstStyle>
          <a:p>
            <a:r>
              <a:rPr lang="en-US" altLang="ko-KR" dirty="0"/>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chemeClr val="bg1"/>
                </a:solidFill>
                <a:latin typeface="LG스마트체 Regular" panose="020B0600000101010101" pitchFamily="50" charset="-127"/>
                <a:ea typeface="LG스마트체 Regular" panose="020B0600000101010101" pitchFamily="50" charset="-127"/>
              </a:rPr>
              <a:t>2-</a:t>
            </a:r>
            <a:endParaRPr lang="ko-KR" altLang="en-US" sz="2800" b="1" dirty="0">
              <a:solidFill>
                <a:schemeClr val="bg1"/>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19" name="모서리가 둥근 직사각형 118"/>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chemeClr val="tx1"/>
                </a:solidFill>
                <a:latin typeface="LG스마트체 Regular" panose="020B0600000101010101" pitchFamily="50" charset="-127"/>
                <a:ea typeface="LG스마트체 Regular" panose="020B0600000101010101" pitchFamily="50" charset="-127"/>
              </a:rPr>
              <a:t>M</a:t>
            </a:r>
            <a:endParaRPr lang="ko-KR" altLang="en-US" sz="900" b="1" dirty="0">
              <a:solidFill>
                <a:schemeClr val="tx1"/>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906943" y="6392851"/>
            <a:ext cx="5630234" cy="246221"/>
          </a:xfrm>
          <a:prstGeom prst="rect">
            <a:avLst/>
          </a:prstGeom>
        </p:spPr>
        <p:txBody>
          <a:bodyPr wrap="square">
            <a:spAutoFit/>
          </a:bodyPr>
          <a:lstStyle/>
          <a:p>
            <a:pPr algn="l"/>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33" name="직사각형 132"/>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Architect reviews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specified (system)cybersecurity requirements and Cybersecurity Manager confirms and releases them.</a:t>
            </a:r>
          </a:p>
        </p:txBody>
      </p:sp>
      <p:sp>
        <p:nvSpPr>
          <p:cNvPr id="134" name="직사각형 133"/>
          <p:cNvSpPr/>
          <p:nvPr/>
        </p:nvSpPr>
        <p:spPr>
          <a:xfrm>
            <a:off x="3800872" y="1772621"/>
            <a:ext cx="4392216" cy="3323987"/>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 reviews the completion of the (system)cybersecurity requirements and cybersecurity manager confirms them.</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verifies the refined (system)cybersecurity requirements  to ensure the completeness, correctness and adequacy with the cybersecurity concept from higher level.</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all cybersecurity concepts are specified as (system)cybersecurity requirements.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each specified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to ensure that it is accurate and verifiable.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each item in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to see if a unique ID has been allocated.</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verification review(VR) is completed and VR results are reflected in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the traceability between cybersecurity concept and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argument of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to the cybersecurity case.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assigns a version to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releases it to the document management system.</a:t>
            </a:r>
          </a:p>
        </p:txBody>
      </p:sp>
      <p:sp>
        <p:nvSpPr>
          <p:cNvPr id="135" name="직사각형 134"/>
          <p:cNvSpPr/>
          <p:nvPr/>
        </p:nvSpPr>
        <p:spPr>
          <a:xfrm>
            <a:off x="416496" y="1844629"/>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6" name="직선 연결선 135"/>
          <p:cNvCxnSpPr/>
          <p:nvPr/>
        </p:nvCxnSpPr>
        <p:spPr>
          <a:xfrm>
            <a:off x="416496" y="2060653"/>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518751" y="1829821"/>
            <a:ext cx="299954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2-3. </a:t>
            </a:r>
            <a:r>
              <a:rPr lang="en-US" altLang="ko-KR" sz="9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(system)cybersecurity requirements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1" name="직선 연결선 140"/>
          <p:cNvCxnSpPr/>
          <p:nvPr/>
        </p:nvCxnSpPr>
        <p:spPr>
          <a:xfrm>
            <a:off x="2576736" y="2054751"/>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p:nvPr/>
        </p:nvCxnSpPr>
        <p:spPr>
          <a:xfrm>
            <a:off x="1496616" y="2060653"/>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1460426" y="1149554"/>
            <a:ext cx="4971233"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(system)cybersecurity requirements should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pass the verification review criteria.</a:t>
            </a:r>
          </a:p>
        </p:txBody>
      </p:sp>
      <p:sp>
        <p:nvSpPr>
          <p:cNvPr id="146" name="직사각형 145"/>
          <p:cNvSpPr/>
          <p:nvPr/>
        </p:nvSpPr>
        <p:spPr>
          <a:xfrm>
            <a:off x="1136576" y="6053679"/>
            <a:ext cx="862445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Manager]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System)cybersecurity requirements </a:t>
            </a:r>
            <a:r>
              <a:rPr lang="en-US" altLang="ko-KR" sz="1000" dirty="0">
                <a:solidFill>
                  <a:schemeClr val="tx1"/>
                </a:solidFill>
                <a:latin typeface="LG스마트체 Regular" panose="020B0600000101010101" pitchFamily="50" charset="-127"/>
                <a:ea typeface="LG스마트체 Regular" panose="020B0600000101010101" pitchFamily="50" charset="-127"/>
              </a:rPr>
              <a:t>should be assigned a version and released through the document management system.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69" name="직사각형 168"/>
          <p:cNvSpPr/>
          <p:nvPr/>
        </p:nvSpPr>
        <p:spPr>
          <a:xfrm>
            <a:off x="8088038" y="1703122"/>
            <a:ext cx="1672990" cy="707886"/>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(System)cybersecurity requirement</a:t>
            </a:r>
            <a:endPar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matrix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(Concept-CSR)</a:t>
            </a:r>
          </a:p>
        </p:txBody>
      </p:sp>
      <p:sp>
        <p:nvSpPr>
          <p:cNvPr id="170" name="직사각형 169"/>
          <p:cNvSpPr/>
          <p:nvPr/>
        </p:nvSpPr>
        <p:spPr>
          <a:xfrm>
            <a:off x="8088038" y="3314393"/>
            <a:ext cx="1672990" cy="861774"/>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(System)cybersecurity requirements [confirmed]</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   (Concept-</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[confirmed]</a:t>
            </a:r>
          </a:p>
        </p:txBody>
      </p:sp>
      <p:sp>
        <p:nvSpPr>
          <p:cNvPr id="171" name="직사각형 170"/>
          <p:cNvSpPr/>
          <p:nvPr/>
        </p:nvSpPr>
        <p:spPr>
          <a:xfrm>
            <a:off x="8060863" y="4945870"/>
            <a:ext cx="1537514"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1" name="직사각형 50"/>
          <p:cNvSpPr/>
          <p:nvPr/>
        </p:nvSpPr>
        <p:spPr>
          <a:xfrm>
            <a:off x="446339" y="238575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2" name="꺾인 연결선 59"/>
          <p:cNvCxnSpPr>
            <a:stCxn id="51" idx="2"/>
            <a:endCxn id="71" idx="0"/>
          </p:cNvCxnSpPr>
          <p:nvPr/>
        </p:nvCxnSpPr>
        <p:spPr>
          <a:xfrm>
            <a:off x="935939" y="2745794"/>
            <a:ext cx="0" cy="26992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1535171" y="2347950"/>
            <a:ext cx="9792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꺾인 연결선 61"/>
          <p:cNvCxnSpPr>
            <a:stCxn id="51" idx="3"/>
            <a:endCxn id="53" idx="1"/>
          </p:cNvCxnSpPr>
          <p:nvPr/>
        </p:nvCxnSpPr>
        <p:spPr>
          <a:xfrm>
            <a:off x="1425539" y="2565774"/>
            <a:ext cx="10963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61"/>
          <p:cNvCxnSpPr>
            <a:stCxn id="53" idx="3"/>
            <a:endCxn id="58" idx="1"/>
          </p:cNvCxnSpPr>
          <p:nvPr/>
        </p:nvCxnSpPr>
        <p:spPr>
          <a:xfrm>
            <a:off x="2514371" y="2565774"/>
            <a:ext cx="11710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32"/>
          <p:cNvCxnSpPr>
            <a:stCxn id="58" idx="2"/>
            <a:endCxn id="60" idx="0"/>
          </p:cNvCxnSpPr>
          <p:nvPr/>
        </p:nvCxnSpPr>
        <p:spPr>
          <a:xfrm>
            <a:off x="3121076" y="2745794"/>
            <a:ext cx="0" cy="15276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1535171" y="5445029"/>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p>
        </p:txBody>
      </p:sp>
      <p:sp>
        <p:nvSpPr>
          <p:cNvPr id="58" name="직사각형 57"/>
          <p:cNvSpPr/>
          <p:nvPr/>
        </p:nvSpPr>
        <p:spPr>
          <a:xfrm>
            <a:off x="2631476" y="238575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coverage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2631476" y="2898563"/>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consistency 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2631476" y="392418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Traceability 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(Concept </a:t>
            </a:r>
            <a:r>
              <a:rPr lang="en-US" altLang="ko-KR"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a:solidFill>
                  <a:schemeClr val="tx1"/>
                </a:solidFill>
                <a:latin typeface="LG스마트체 Regular" panose="020B0600000101010101" pitchFamily="50" charset="-127"/>
                <a:ea typeface="LG스마트체 Regular" panose="020B0600000101010101" pitchFamily="50" charset="-127"/>
              </a:rPr>
              <a: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2631476" y="5445029"/>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다이아몬드 63"/>
          <p:cNvSpPr/>
          <p:nvPr/>
        </p:nvSpPr>
        <p:spPr>
          <a:xfrm>
            <a:off x="2631476" y="4436990"/>
            <a:ext cx="979200" cy="342462"/>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526148" y="4471675"/>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decision</a:t>
            </a:r>
          </a:p>
        </p:txBody>
      </p:sp>
      <p:cxnSp>
        <p:nvCxnSpPr>
          <p:cNvPr id="66" name="직선 화살표 연결선 32"/>
          <p:cNvCxnSpPr>
            <a:stCxn id="60" idx="2"/>
            <a:endCxn id="62" idx="0"/>
          </p:cNvCxnSpPr>
          <p:nvPr/>
        </p:nvCxnSpPr>
        <p:spPr>
          <a:xfrm>
            <a:off x="3121076" y="3258603"/>
            <a:ext cx="0" cy="66557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32"/>
          <p:cNvCxnSpPr>
            <a:stCxn id="62" idx="2"/>
            <a:endCxn id="64" idx="0"/>
          </p:cNvCxnSpPr>
          <p:nvPr/>
        </p:nvCxnSpPr>
        <p:spPr>
          <a:xfrm>
            <a:off x="3121076" y="4284221"/>
            <a:ext cx="0" cy="15276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32"/>
          <p:cNvCxnSpPr>
            <a:stCxn id="64" idx="2"/>
            <a:endCxn id="74" idx="0"/>
          </p:cNvCxnSpPr>
          <p:nvPr/>
        </p:nvCxnSpPr>
        <p:spPr>
          <a:xfrm>
            <a:off x="3121076" y="4779452"/>
            <a:ext cx="0" cy="15276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32"/>
          <p:cNvCxnSpPr>
            <a:stCxn id="63" idx="1"/>
            <a:endCxn id="57" idx="3"/>
          </p:cNvCxnSpPr>
          <p:nvPr/>
        </p:nvCxnSpPr>
        <p:spPr>
          <a:xfrm flipH="1">
            <a:off x="2514371" y="5625049"/>
            <a:ext cx="11710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446339" y="544502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꺾인 연결선 61"/>
          <p:cNvCxnSpPr>
            <a:stCxn id="71" idx="3"/>
            <a:endCxn id="57" idx="1"/>
          </p:cNvCxnSpPr>
          <p:nvPr/>
        </p:nvCxnSpPr>
        <p:spPr>
          <a:xfrm>
            <a:off x="1425539" y="5625049"/>
            <a:ext cx="10963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32"/>
          <p:cNvCxnSpPr>
            <a:stCxn id="64" idx="1"/>
            <a:endCxn id="53" idx="2"/>
          </p:cNvCxnSpPr>
          <p:nvPr/>
        </p:nvCxnSpPr>
        <p:spPr>
          <a:xfrm rot="10800000">
            <a:off x="2024772" y="2783599"/>
            <a:ext cx="606705" cy="1824623"/>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2631476" y="493222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Update C</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a:t>
            </a:r>
          </a:p>
        </p:txBody>
      </p:sp>
      <p:cxnSp>
        <p:nvCxnSpPr>
          <p:cNvPr id="75" name="직선 화살표 연결선 32"/>
          <p:cNvCxnSpPr>
            <a:stCxn id="74" idx="2"/>
            <a:endCxn id="63" idx="0"/>
          </p:cNvCxnSpPr>
          <p:nvPr/>
        </p:nvCxnSpPr>
        <p:spPr>
          <a:xfrm>
            <a:off x="3121076" y="5292261"/>
            <a:ext cx="0" cy="15276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1918423" y="4396462"/>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TextBox 77"/>
          <p:cNvSpPr txBox="1"/>
          <p:nvPr/>
        </p:nvSpPr>
        <p:spPr>
          <a:xfrm>
            <a:off x="401740" y="2079794"/>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9" name="TextBox 78"/>
          <p:cNvSpPr txBox="1"/>
          <p:nvPr/>
        </p:nvSpPr>
        <p:spPr>
          <a:xfrm>
            <a:off x="1843680" y="2079794"/>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TextBox 79"/>
          <p:cNvSpPr txBox="1"/>
          <p:nvPr/>
        </p:nvSpPr>
        <p:spPr>
          <a:xfrm>
            <a:off x="2916106" y="2079794"/>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All cybersecurity work-products shall be approved by 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2" name="직사각형 81"/>
          <p:cNvSpPr/>
          <p:nvPr/>
        </p:nvSpPr>
        <p:spPr>
          <a:xfrm>
            <a:off x="2909463" y="4741113"/>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4" name="TextBox 83"/>
          <p:cNvSpPr txBox="1"/>
          <p:nvPr/>
        </p:nvSpPr>
        <p:spPr>
          <a:xfrm>
            <a:off x="3233367" y="2216429"/>
            <a:ext cx="432048"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700" b="1">
              <a:solidFill>
                <a:schemeClr val="tx1"/>
              </a:solidFill>
              <a:latin typeface="LG스마트체 Regular" panose="020B0600000101010101" pitchFamily="50" charset="-127"/>
              <a:ea typeface="LG스마트체 Regular" panose="020B0600000101010101" pitchFamily="50" charset="-127"/>
            </a:endParaRPr>
          </a:p>
        </p:txBody>
      </p:sp>
      <p:sp>
        <p:nvSpPr>
          <p:cNvPr id="85" name="TextBox 84"/>
          <p:cNvSpPr txBox="1"/>
          <p:nvPr/>
        </p:nvSpPr>
        <p:spPr>
          <a:xfrm>
            <a:off x="3224808" y="2741657"/>
            <a:ext cx="432048"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700" b="1">
              <a:solidFill>
                <a:schemeClr val="tx1"/>
              </a:solidFill>
              <a:latin typeface="LG스마트체 Regular" panose="020B0600000101010101" pitchFamily="50" charset="-127"/>
              <a:ea typeface="LG스마트체 Regular" panose="020B0600000101010101" pitchFamily="50" charset="-127"/>
            </a:endParaRPr>
          </a:p>
        </p:txBody>
      </p:sp>
      <p:sp>
        <p:nvSpPr>
          <p:cNvPr id="87" name="TextBox 86"/>
          <p:cNvSpPr txBox="1"/>
          <p:nvPr/>
        </p:nvSpPr>
        <p:spPr>
          <a:xfrm>
            <a:off x="3233367" y="3765184"/>
            <a:ext cx="432048"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700" b="1">
              <a:solidFill>
                <a:schemeClr val="tx1"/>
              </a:solidFill>
              <a:latin typeface="LG스마트체 Regular" panose="020B0600000101010101" pitchFamily="50" charset="-127"/>
              <a:ea typeface="LG스마트체 Regular" panose="020B0600000101010101" pitchFamily="50" charset="-127"/>
            </a:endParaRPr>
          </a:p>
        </p:txBody>
      </p:sp>
      <p:sp>
        <p:nvSpPr>
          <p:cNvPr id="88" name="TextBox 87"/>
          <p:cNvSpPr txBox="1"/>
          <p:nvPr/>
        </p:nvSpPr>
        <p:spPr>
          <a:xfrm>
            <a:off x="3233367" y="4364456"/>
            <a:ext cx="432048"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700" b="1">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5966116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4.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System (cybersecurity)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architecture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design</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System Architect designs system architecture to meet (system)cybersecurity requirements.</a:t>
            </a:r>
          </a:p>
        </p:txBody>
      </p:sp>
      <p:sp>
        <p:nvSpPr>
          <p:cNvPr id="50" name="직사각형 49"/>
          <p:cNvSpPr/>
          <p:nvPr/>
        </p:nvSpPr>
        <p:spPr>
          <a:xfrm>
            <a:off x="3796965" y="1747252"/>
            <a:ext cx="4392216" cy="3531736"/>
          </a:xfrm>
          <a:prstGeom prst="rect">
            <a:avLst/>
          </a:prstGeom>
        </p:spPr>
        <p:txBody>
          <a:bodyPr wrap="square">
            <a:spAutoFit/>
          </a:bodyPr>
          <a:lstStyle/>
          <a:p>
            <a:pPr lvl="0" algn="l" fontAlgn="auto">
              <a:spcBef>
                <a:spcPts val="0"/>
              </a:spcBef>
              <a:spcAft>
                <a:spcPts val="0"/>
              </a:spcAft>
              <a:defRPr/>
            </a:pP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a:t>
            </a: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a:t>
            </a: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designs the cybersecurity architecture of the system to achieve the (system)cybersecurity requirements(</a:t>
            </a:r>
            <a:r>
              <a:rPr kumimoji="0" lang="en-US" altLang="ko-KR" sz="850" b="1"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lnSpc>
                <a:spcPts val="300"/>
              </a:lnSpc>
              <a:spcBef>
                <a:spcPts val="0"/>
              </a:spcBef>
              <a:spcAft>
                <a:spcPts val="0"/>
              </a:spcAft>
              <a:defRPr/>
            </a:pPr>
            <a:endPar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8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analyzes the initial architecture design and the cybersecurity controls (if applicable).</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analyzes the refined system cybersecurity requirements and the higher level architecture design including the operational environment</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allocates the defined cybersecurity requirements to components of the architectural design.</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refines the architecture design to apply architecture design principles avoiding or minimizing the introduction of weaknesses</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analyzes the system architecture and allocates the </a:t>
            </a: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and adds the system element if there is no system element to allocate the </a:t>
            </a: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designs he interfaces between components of the refined architecture design related to the fulfillment of the refined cybersecurity requirements shall be identified and described including the purposes, usages, parameters (explicit inputs to and outputs from an interface) and allowed range of data in the interface.</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designs the interface between hardware and software and refine in order to allow for the correct usage of cybersecurity control.</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designs the Interfaces which can be a potential entry point for cybersecurity attacks. </a:t>
            </a: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specifies the role allocated to the system </a:t>
            </a:r>
            <a:r>
              <a:rPr kumimoji="0" lang="en-US" altLang="ko-KR" sz="85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element.</a:t>
            </a:r>
            <a:endPar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85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SysA</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updates cybersecurity design to the system architecture and HSI.</a:t>
            </a:r>
          </a:p>
          <a:p>
            <a:pPr marL="171450" indent="-171450" algn="l" fontAlgn="auto">
              <a:spcBef>
                <a:spcPts val="0"/>
              </a:spcBef>
              <a:spcAft>
                <a:spcPts val="0"/>
              </a:spcAft>
              <a:buFont typeface="Arial" pitchFamily="34" charset="0"/>
              <a:buChar char="•"/>
              <a:defRPr/>
            </a:pP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lang="en-US" altLang="ko-KR" sz="850" dirty="0">
                <a:solidFill>
                  <a:schemeClr val="tx1"/>
                </a:solidFill>
                <a:latin typeface="LG스마트체 Regular" panose="020B0600000101010101" pitchFamily="50" charset="-127"/>
                <a:ea typeface="LG스마트체 Regular" panose="020B0600000101010101" pitchFamily="50" charset="-127"/>
              </a:rPr>
              <a:t>performs verification review(VR) on System (cybersecurity) architecture design</a:t>
            </a:r>
            <a:r>
              <a:rPr kumimoji="0" lang="en-US" altLang="ko-KR" sz="85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 ensures cybersecurity control for risks are correctly implemented and risks are </a:t>
            </a:r>
            <a:r>
              <a:rPr kumimoji="0" lang="en-US" altLang="ko-KR" sz="85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mitigated</a:t>
            </a:r>
            <a:endParaRPr kumimoji="0" lang="en-US" altLang="ko-KR" sz="85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1" name="직사각형 50"/>
          <p:cNvSpPr/>
          <p:nvPr/>
        </p:nvSpPr>
        <p:spPr>
          <a:xfrm>
            <a:off x="416496" y="1844629"/>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623747" y="1829821"/>
            <a:ext cx="278954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2-4. System (cybersecurity) architecture design</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8084667" y="3299143"/>
            <a:ext cx="1780439" cy="1015663"/>
          </a:xfrm>
          <a:prstGeom prst="rect">
            <a:avLst/>
          </a:prstGeom>
        </p:spPr>
        <p:txBody>
          <a:bodyPr wrap="square">
            <a:spAutoFit/>
          </a:bodyPr>
          <a:lstStyle/>
          <a:p>
            <a:pPr marL="88900" lvl="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architecture design</a:t>
            </a:r>
          </a:p>
          <a:p>
            <a:pPr marL="88900" indent="-8890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interface(HSI) [refined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88900" indent="-8890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8" name="직사각형 57"/>
          <p:cNvSpPr/>
          <p:nvPr/>
        </p:nvSpPr>
        <p:spPr>
          <a:xfrm>
            <a:off x="1380051" y="1133450"/>
            <a:ext cx="4216219"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(The system)cybersecurity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shall be finalized and released.</a:t>
            </a:r>
          </a:p>
        </p:txBody>
      </p:sp>
      <p:sp>
        <p:nvSpPr>
          <p:cNvPr id="59" name="직사각형 58"/>
          <p:cNvSpPr/>
          <p:nvPr/>
        </p:nvSpPr>
        <p:spPr>
          <a:xfrm>
            <a:off x="8096130" y="1700808"/>
            <a:ext cx="1672990" cy="1169551"/>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(System)cybersecurity requirements </a:t>
            </a:r>
            <a:endParaRPr kumimoji="0" lang="ko-KR" altLang="en-US" sz="1000" dirty="0">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System architecture design (</a:t>
            </a:r>
            <a:r>
              <a:rPr kumimoji="0" lang="en-US" altLang="ko-KR" sz="1000" dirty="0" err="1">
                <a:latin typeface="LG스마트체 Regular" panose="020B0600000101010101" pitchFamily="50" charset="-127"/>
                <a:ea typeface="LG스마트체 Regular" panose="020B0600000101010101" pitchFamily="50" charset="-127"/>
                <a:cs typeface="Times New Roman" pitchFamily="18" charset="0"/>
              </a:rPr>
              <a:t>SysAD</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p>
          <a:p>
            <a:pPr marL="92075"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Known weaknesses and vulnerabilities from the used systems</a:t>
            </a:r>
          </a:p>
        </p:txBody>
      </p:sp>
      <p:sp>
        <p:nvSpPr>
          <p:cNvPr id="60" name="직사각형 59"/>
          <p:cNvSpPr/>
          <p:nvPr/>
        </p:nvSpPr>
        <p:spPr>
          <a:xfrm>
            <a:off x="8059083" y="4941168"/>
            <a:ext cx="1573349"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1" name="직사각형 60"/>
          <p:cNvSpPr/>
          <p:nvPr/>
        </p:nvSpPr>
        <p:spPr>
          <a:xfrm>
            <a:off x="1136575" y="6063099"/>
            <a:ext cx="7851967" cy="246221"/>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[System Architect]</a:t>
            </a:r>
            <a:r>
              <a:rPr lang="en-US" altLang="ko-KR" sz="1000" dirty="0">
                <a:solidFill>
                  <a:schemeClr val="tx1"/>
                </a:solidFill>
                <a:latin typeface="LG스마트체 Regular" panose="020B0600000101010101" pitchFamily="50" charset="-127"/>
                <a:ea typeface="LG스마트체 Regular" panose="020B0600000101010101" pitchFamily="50" charset="-127"/>
              </a:rPr>
              <a:t> The (system cybersecurity) architecture design should be reflected in the system architecture.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6" name="직선 연결선 45"/>
          <p:cNvCxnSpPr/>
          <p:nvPr/>
        </p:nvCxnSpPr>
        <p:spPr>
          <a:xfrm>
            <a:off x="416496" y="2060653"/>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01740" y="2079794"/>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직사각형 73"/>
          <p:cNvSpPr/>
          <p:nvPr/>
        </p:nvSpPr>
        <p:spPr>
          <a:xfrm>
            <a:off x="478648" y="284960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5" name="꺾인 연결선 67"/>
          <p:cNvCxnSpPr>
            <a:stCxn id="74" idx="3"/>
            <a:endCxn id="81" idx="1"/>
          </p:cNvCxnSpPr>
          <p:nvPr/>
        </p:nvCxnSpPr>
        <p:spPr>
          <a:xfrm>
            <a:off x="1457848" y="3029626"/>
            <a:ext cx="86372" cy="333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1544220" y="234888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analysis</a:t>
            </a:r>
          </a:p>
        </p:txBody>
      </p:sp>
      <p:sp>
        <p:nvSpPr>
          <p:cNvPr id="81" name="직사각형 80"/>
          <p:cNvSpPr/>
          <p:nvPr/>
        </p:nvSpPr>
        <p:spPr>
          <a:xfrm>
            <a:off x="1544220" y="285293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architecture analysis</a:t>
            </a:r>
          </a:p>
        </p:txBody>
      </p:sp>
      <p:sp>
        <p:nvSpPr>
          <p:cNvPr id="82" name="직사각형 81"/>
          <p:cNvSpPr/>
          <p:nvPr/>
        </p:nvSpPr>
        <p:spPr>
          <a:xfrm>
            <a:off x="1544220" y="347042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allocation to system elements </a:t>
            </a:r>
          </a:p>
        </p:txBody>
      </p:sp>
      <p:sp>
        <p:nvSpPr>
          <p:cNvPr id="83" name="직사각형 82"/>
          <p:cNvSpPr/>
          <p:nvPr/>
        </p:nvSpPr>
        <p:spPr>
          <a:xfrm>
            <a:off x="1544220" y="408791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p>
        </p:txBody>
      </p:sp>
      <p:sp>
        <p:nvSpPr>
          <p:cNvPr id="86" name="직사각형 85"/>
          <p:cNvSpPr/>
          <p:nvPr/>
        </p:nvSpPr>
        <p:spPr>
          <a:xfrm>
            <a:off x="478727" y="232842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7" name="꺾인 연결선 59"/>
          <p:cNvCxnSpPr>
            <a:stCxn id="86" idx="2"/>
            <a:endCxn id="74" idx="0"/>
          </p:cNvCxnSpPr>
          <p:nvPr/>
        </p:nvCxnSpPr>
        <p:spPr>
          <a:xfrm flipH="1">
            <a:off x="968248" y="2688462"/>
            <a:ext cx="79" cy="16114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꺾인 연결선 67"/>
          <p:cNvCxnSpPr>
            <a:stCxn id="80" idx="2"/>
            <a:endCxn id="81" idx="0"/>
          </p:cNvCxnSpPr>
          <p:nvPr/>
        </p:nvCxnSpPr>
        <p:spPr>
          <a:xfrm>
            <a:off x="2033820" y="2708920"/>
            <a:ext cx="0" cy="144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꺾인 연결선 67"/>
          <p:cNvCxnSpPr>
            <a:stCxn id="81" idx="2"/>
            <a:endCxn id="82" idx="0"/>
          </p:cNvCxnSpPr>
          <p:nvPr/>
        </p:nvCxnSpPr>
        <p:spPr>
          <a:xfrm>
            <a:off x="2033820" y="3212976"/>
            <a:ext cx="0" cy="2574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꺾인 연결선 67"/>
          <p:cNvCxnSpPr>
            <a:stCxn id="82" idx="2"/>
            <a:endCxn id="83" idx="0"/>
          </p:cNvCxnSpPr>
          <p:nvPr/>
        </p:nvCxnSpPr>
        <p:spPr>
          <a:xfrm>
            <a:off x="2033820" y="3830464"/>
            <a:ext cx="0" cy="25744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32"/>
          <p:cNvCxnSpPr>
            <a:stCxn id="95" idx="3"/>
            <a:endCxn id="80" idx="3"/>
          </p:cNvCxnSpPr>
          <p:nvPr/>
        </p:nvCxnSpPr>
        <p:spPr>
          <a:xfrm flipV="1">
            <a:off x="2523420" y="2528900"/>
            <a:ext cx="12700" cy="2339176"/>
          </a:xfrm>
          <a:prstGeom prst="bentConnector3">
            <a:avLst>
              <a:gd name="adj1" fmla="val 180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5" name="다이아몬드 94"/>
          <p:cNvSpPr/>
          <p:nvPr/>
        </p:nvSpPr>
        <p:spPr>
          <a:xfrm>
            <a:off x="1544220" y="4696845"/>
            <a:ext cx="979200" cy="342462"/>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96" name="직사각형 95"/>
          <p:cNvSpPr/>
          <p:nvPr/>
        </p:nvSpPr>
        <p:spPr>
          <a:xfrm>
            <a:off x="1437347" y="4725144"/>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sp>
        <p:nvSpPr>
          <p:cNvPr id="98" name="직사각형 97"/>
          <p:cNvSpPr/>
          <p:nvPr/>
        </p:nvSpPr>
        <p:spPr>
          <a:xfrm>
            <a:off x="478648" y="468805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Architecture/ HSI</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0" name="직사각형 99"/>
          <p:cNvSpPr/>
          <p:nvPr/>
        </p:nvSpPr>
        <p:spPr>
          <a:xfrm>
            <a:off x="982017" y="4653136"/>
            <a:ext cx="1159788"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1" name="직사각형 100"/>
          <p:cNvSpPr/>
          <p:nvPr/>
        </p:nvSpPr>
        <p:spPr>
          <a:xfrm>
            <a:off x="1941878" y="4653136"/>
            <a:ext cx="1138914"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2" name="직선 화살표 연결선 101"/>
          <p:cNvCxnSpPr>
            <a:stCxn id="83" idx="2"/>
            <a:endCxn id="95" idx="0"/>
          </p:cNvCxnSpPr>
          <p:nvPr/>
        </p:nvCxnSpPr>
        <p:spPr>
          <a:xfrm>
            <a:off x="2033820" y="4447952"/>
            <a:ext cx="0" cy="248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p:cNvCxnSpPr>
            <a:stCxn id="95" idx="1"/>
            <a:endCxn id="98" idx="3"/>
          </p:cNvCxnSpPr>
          <p:nvPr/>
        </p:nvCxnSpPr>
        <p:spPr>
          <a:xfrm flipH="1">
            <a:off x="1457848" y="4868076"/>
            <a:ext cx="863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2638557" y="544522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2</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system (cybersecurity) architecture design</a:t>
            </a:r>
          </a:p>
        </p:txBody>
      </p:sp>
      <p:sp>
        <p:nvSpPr>
          <p:cNvPr id="54" name="직사각형 53"/>
          <p:cNvSpPr/>
          <p:nvPr/>
        </p:nvSpPr>
        <p:spPr>
          <a:xfrm>
            <a:off x="2638557" y="5013176"/>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직선 연결선 54"/>
          <p:cNvCxnSpPr/>
          <p:nvPr/>
        </p:nvCxnSpPr>
        <p:spPr>
          <a:xfrm>
            <a:off x="2576736" y="2054751"/>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1496616" y="2060653"/>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16107" y="2079794"/>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511859" y="2079794"/>
            <a:ext cx="106471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System Architect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 name="꺾인 연결선 12"/>
          <p:cNvCxnSpPr>
            <a:stCxn id="98" idx="2"/>
            <a:endCxn id="54" idx="1"/>
          </p:cNvCxnSpPr>
          <p:nvPr/>
        </p:nvCxnSpPr>
        <p:spPr>
          <a:xfrm rot="16200000" flipH="1">
            <a:off x="1739035" y="4277308"/>
            <a:ext cx="128735" cy="16703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54" idx="2"/>
            <a:endCxn id="52" idx="0"/>
          </p:cNvCxnSpPr>
          <p:nvPr/>
        </p:nvCxnSpPr>
        <p:spPr>
          <a:xfrm>
            <a:off x="3128157" y="5340485"/>
            <a:ext cx="0" cy="104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062447" y="4531357"/>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모서리가 둥근 직사각형 6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67" name="직사각형 6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045584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5. </a:t>
            </a:r>
            <a:r>
              <a:rPr lang="en-US" altLang="ko-KR" sz="1800" kern="0" dirty="0">
                <a:latin typeface="LG스마트체 Regular" panose="020B0600000101010101" pitchFamily="50" charset="-127"/>
                <a:ea typeface="LG스마트체 Regular" panose="020B0600000101010101" pitchFamily="50" charset="-127"/>
              </a:rPr>
              <a:t>Release of system (cybersecurity)</a:t>
            </a:r>
            <a:r>
              <a:rPr lang="en-US" altLang="ko-KR" sz="1800" kern="0" dirty="0">
                <a:solidFill>
                  <a:srgbClr val="FF0000"/>
                </a:solidFill>
                <a:latin typeface="LG스마트체 Regular" panose="020B0600000101010101" pitchFamily="50" charset="-127"/>
                <a:ea typeface="LG스마트체 Regular" panose="020B0600000101010101" pitchFamily="50" charset="-127"/>
              </a:rPr>
              <a:t> </a:t>
            </a:r>
            <a:r>
              <a:rPr lang="en-US" altLang="ko-KR" sz="1800" kern="0" dirty="0" smtClean="0">
                <a:latin typeface="LG스마트체 Regular" panose="020B0600000101010101" pitchFamily="50" charset="-127"/>
                <a:ea typeface="LG스마트체 Regular" panose="020B0600000101010101" pitchFamily="50" charset="-127"/>
              </a:rPr>
              <a:t>architecture </a:t>
            </a:r>
            <a:r>
              <a:rPr lang="en-US" altLang="ko-KR" sz="1800" kern="0" dirty="0">
                <a:latin typeface="LG스마트체 Regular" panose="020B0600000101010101" pitchFamily="50" charset="-127"/>
                <a:ea typeface="LG스마트체 Regular" panose="020B0600000101010101" pitchFamily="50" charset="-127"/>
              </a:rPr>
              <a:t>design</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80" name="직사각형 79"/>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reviews the level of system (cybersecurity) architecture design and Cybersecurity Manager confirms and releases them.</a:t>
            </a:r>
          </a:p>
        </p:txBody>
      </p:sp>
      <p:sp>
        <p:nvSpPr>
          <p:cNvPr id="51" name="직사각형 50"/>
          <p:cNvSpPr/>
          <p:nvPr/>
        </p:nvSpPr>
        <p:spPr>
          <a:xfrm>
            <a:off x="3800872" y="1762943"/>
            <a:ext cx="4392488" cy="2400657"/>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 reviews whether the system (cybersecurity) architecture design is properly designed and meets cybersecurity requirements and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confirms them.</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the system (cybersecurity) architecture design is properly designed to meet all the requirements of the cybersecurity.</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determines whether system (cybersecurity) architecture design is available for distribution.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assigns a version to the system (cybersecurity) architecture design and releases it to the document management system.</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Architect updates the reflect changes in the system cybersecurity architecture design to the system architecture.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releases system (cybersecurity) architecture design to the document management system.</a:t>
            </a:r>
          </a:p>
        </p:txBody>
      </p:sp>
      <p:sp>
        <p:nvSpPr>
          <p:cNvPr id="52" name="직사각형 51"/>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336817" y="1830016"/>
            <a:ext cx="336342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2-5. </a:t>
            </a:r>
            <a:r>
              <a:rPr lang="en-US" altLang="ko-KR" sz="9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8064569" y="3301151"/>
            <a:ext cx="1584176" cy="1169551"/>
          </a:xfrm>
          <a:prstGeom prst="rect">
            <a:avLst/>
          </a:prstGeom>
        </p:spPr>
        <p:txBody>
          <a:bodyPr wrap="square">
            <a:spAutoFit/>
          </a:bodyPr>
          <a:lstStyle/>
          <a:p>
            <a:pPr marL="88900" lvl="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architecture design [confirmed]</a:t>
            </a:r>
          </a:p>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architecture design [refined]</a:t>
            </a:r>
          </a:p>
          <a:p>
            <a:pPr marL="88900" lvl="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case [refined]</a:t>
            </a:r>
          </a:p>
        </p:txBody>
      </p:sp>
      <p:sp>
        <p:nvSpPr>
          <p:cNvPr id="61" name="직사각형 60"/>
          <p:cNvSpPr/>
          <p:nvPr/>
        </p:nvSpPr>
        <p:spPr>
          <a:xfrm>
            <a:off x="1412877" y="1133518"/>
            <a:ext cx="6069290"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The refined system (cybersecurity) architecture design should be passed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verification review criteria.</a:t>
            </a:r>
          </a:p>
        </p:txBody>
      </p:sp>
      <p:sp>
        <p:nvSpPr>
          <p:cNvPr id="62" name="직사각형 61"/>
          <p:cNvSpPr/>
          <p:nvPr/>
        </p:nvSpPr>
        <p:spPr>
          <a:xfrm>
            <a:off x="1101575" y="6049246"/>
            <a:ext cx="8530857"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[Cybersecurity Manager] The technical cybersecurity concept should be assigned a version and released through a document management system</a:t>
            </a:r>
          </a:p>
        </p:txBody>
      </p:sp>
      <p:sp>
        <p:nvSpPr>
          <p:cNvPr id="63" name="직사각형 62"/>
          <p:cNvSpPr/>
          <p:nvPr/>
        </p:nvSpPr>
        <p:spPr>
          <a:xfrm>
            <a:off x="8061072" y="1669906"/>
            <a:ext cx="1656184" cy="1015663"/>
          </a:xfrm>
          <a:prstGeom prst="rect">
            <a:avLst/>
          </a:prstGeom>
        </p:spPr>
        <p:txBody>
          <a:bodyPr wrap="square">
            <a:spAutoFit/>
          </a:bodyPr>
          <a:lstStyle/>
          <a:p>
            <a:pPr marL="88900" lvl="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cybersecurity requirement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lvl="0" indent="-8890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architecture design</a:t>
            </a:r>
          </a:p>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interface(HSI) [refined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4" name="직사각형 63"/>
          <p:cNvSpPr/>
          <p:nvPr/>
        </p:nvSpPr>
        <p:spPr>
          <a:xfrm>
            <a:off x="8061072" y="4947641"/>
            <a:ext cx="1571361"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49" name="직선 연결선 48"/>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01741" y="2079989"/>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TextBox 80"/>
          <p:cNvSpPr txBox="1"/>
          <p:nvPr/>
        </p:nvSpPr>
        <p:spPr>
          <a:xfrm>
            <a:off x="1511859" y="2079989"/>
            <a:ext cx="106471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System Architect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3" name="TextBox 82"/>
          <p:cNvSpPr txBox="1"/>
          <p:nvPr/>
        </p:nvSpPr>
        <p:spPr>
          <a:xfrm>
            <a:off x="2916106" y="2079989"/>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직사각형 84"/>
          <p:cNvSpPr/>
          <p:nvPr/>
        </p:nvSpPr>
        <p:spPr>
          <a:xfrm>
            <a:off x="455315" y="231060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6" name="직사각형 85"/>
          <p:cNvSpPr/>
          <p:nvPr/>
        </p:nvSpPr>
        <p:spPr>
          <a:xfrm>
            <a:off x="1547329" y="2309240"/>
            <a:ext cx="978694"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p>
        </p:txBody>
      </p:sp>
      <p:cxnSp>
        <p:nvCxnSpPr>
          <p:cNvPr id="87" name="꺾인 연결선 61"/>
          <p:cNvCxnSpPr>
            <a:stCxn id="85" idx="3"/>
            <a:endCxn id="86" idx="1"/>
          </p:cNvCxnSpPr>
          <p:nvPr/>
        </p:nvCxnSpPr>
        <p:spPr>
          <a:xfrm flipV="1">
            <a:off x="1434515" y="2489260"/>
            <a:ext cx="112814" cy="136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직사각형 87"/>
          <p:cNvSpPr/>
          <p:nvPr/>
        </p:nvSpPr>
        <p:spPr>
          <a:xfrm>
            <a:off x="2625957" y="3272357"/>
            <a:ext cx="978694"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 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9" name="다이아몬드 88"/>
          <p:cNvSpPr/>
          <p:nvPr/>
        </p:nvSpPr>
        <p:spPr>
          <a:xfrm>
            <a:off x="2625957" y="4657331"/>
            <a:ext cx="978694" cy="342462"/>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90" name="직사각형 89"/>
          <p:cNvSpPr/>
          <p:nvPr/>
        </p:nvSpPr>
        <p:spPr>
          <a:xfrm>
            <a:off x="2518401" y="4670070"/>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decision</a:t>
            </a:r>
          </a:p>
        </p:txBody>
      </p:sp>
      <p:cxnSp>
        <p:nvCxnSpPr>
          <p:cNvPr id="91" name="직선 화살표 연결선 32"/>
          <p:cNvCxnSpPr>
            <a:stCxn id="89" idx="1"/>
            <a:endCxn id="92" idx="0"/>
          </p:cNvCxnSpPr>
          <p:nvPr/>
        </p:nvCxnSpPr>
        <p:spPr>
          <a:xfrm rot="10800000" flipV="1">
            <a:off x="944915" y="4828562"/>
            <a:ext cx="1681042" cy="125268"/>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455315" y="4953830"/>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architecture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3" name="직선 화살표 연결선 32"/>
          <p:cNvCxnSpPr>
            <a:stCxn id="88" idx="2"/>
            <a:endCxn id="107" idx="0"/>
          </p:cNvCxnSpPr>
          <p:nvPr/>
        </p:nvCxnSpPr>
        <p:spPr>
          <a:xfrm flipH="1">
            <a:off x="3114240" y="3632397"/>
            <a:ext cx="1064" cy="30065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꺾인 연결선 61"/>
          <p:cNvCxnSpPr>
            <a:stCxn id="89" idx="3"/>
            <a:endCxn id="86" idx="3"/>
          </p:cNvCxnSpPr>
          <p:nvPr/>
        </p:nvCxnSpPr>
        <p:spPr>
          <a:xfrm flipH="1" flipV="1">
            <a:off x="2526023" y="2489260"/>
            <a:ext cx="1078628" cy="2339302"/>
          </a:xfrm>
          <a:prstGeom prst="bentConnector3">
            <a:avLst>
              <a:gd name="adj1" fmla="val -13344"/>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꺾인 연결선 98"/>
          <p:cNvCxnSpPr>
            <a:stCxn id="92" idx="2"/>
            <a:endCxn id="102" idx="1"/>
          </p:cNvCxnSpPr>
          <p:nvPr/>
        </p:nvCxnSpPr>
        <p:spPr>
          <a:xfrm rot="16200000" flipH="1">
            <a:off x="1632557" y="4626227"/>
            <a:ext cx="308293" cy="16835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2628492" y="5442143"/>
            <a:ext cx="978694"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architecture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2572405" y="2481962"/>
            <a:ext cx="1171064" cy="200055"/>
          </a:xfrm>
          <a:prstGeom prst="rect">
            <a:avLst/>
          </a:prstGeom>
        </p:spPr>
        <p:txBody>
          <a:bodyPr wrap="square">
            <a:spAutoFit/>
          </a:bodyPr>
          <a:lstStyle/>
          <a:p>
            <a:pPr algn="l"/>
            <a:r>
              <a:rPr lang="en-US" altLang="ko-KR" sz="700" dirty="0">
                <a:solidFill>
                  <a:schemeClr val="tx1"/>
                </a:solidFill>
                <a:latin typeface="LG스마트체 Regular" panose="020B0600000101010101" pitchFamily="50" charset="-127"/>
                <a:ea typeface="LG스마트체 Regular" panose="020B0600000101010101" pitchFamily="50" charset="-127"/>
              </a:rPr>
              <a:t>Need to update design</a:t>
            </a:r>
          </a:p>
        </p:txBody>
      </p:sp>
      <p:sp>
        <p:nvSpPr>
          <p:cNvPr id="106" name="직사각형 105"/>
          <p:cNvSpPr/>
          <p:nvPr/>
        </p:nvSpPr>
        <p:spPr>
          <a:xfrm>
            <a:off x="1038095" y="4659232"/>
            <a:ext cx="724376" cy="200055"/>
          </a:xfrm>
          <a:prstGeom prst="rect">
            <a:avLst/>
          </a:prstGeom>
        </p:spPr>
        <p:txBody>
          <a:bodyPr wrap="square">
            <a:spAutoFit/>
          </a:bodyPr>
          <a:lstStyle/>
          <a:p>
            <a:pPr algn="l"/>
            <a:r>
              <a:rPr lang="en-US" altLang="ko-KR" sz="700" dirty="0">
                <a:solidFill>
                  <a:schemeClr val="tx1"/>
                </a:solidFill>
                <a:latin typeface="LG스마트체 Regular" panose="020B0600000101010101" pitchFamily="50" charset="-127"/>
                <a:ea typeface="LG스마트체 Regular" panose="020B0600000101010101" pitchFamily="50" charset="-127"/>
              </a:rPr>
              <a:t>Confirm</a:t>
            </a:r>
          </a:p>
        </p:txBody>
      </p:sp>
      <p:sp>
        <p:nvSpPr>
          <p:cNvPr id="107" name="직사각형 106"/>
          <p:cNvSpPr/>
          <p:nvPr/>
        </p:nvSpPr>
        <p:spPr>
          <a:xfrm>
            <a:off x="2624893" y="3933056"/>
            <a:ext cx="978694"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updates</a:t>
            </a:r>
          </a:p>
        </p:txBody>
      </p:sp>
      <p:cxnSp>
        <p:nvCxnSpPr>
          <p:cNvPr id="108" name="직선 화살표 연결선 32"/>
          <p:cNvCxnSpPr>
            <a:stCxn id="107" idx="2"/>
            <a:endCxn id="89" idx="0"/>
          </p:cNvCxnSpPr>
          <p:nvPr/>
        </p:nvCxnSpPr>
        <p:spPr>
          <a:xfrm>
            <a:off x="3114240" y="4293096"/>
            <a:ext cx="1064" cy="36423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꺾인 연결선 108"/>
          <p:cNvCxnSpPr>
            <a:stCxn id="86" idx="2"/>
            <a:endCxn id="88" idx="1"/>
          </p:cNvCxnSpPr>
          <p:nvPr/>
        </p:nvCxnSpPr>
        <p:spPr>
          <a:xfrm rot="16200000" flipH="1">
            <a:off x="1939768" y="2766187"/>
            <a:ext cx="783097" cy="5892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239563" y="3083343"/>
            <a:ext cx="432048" cy="200055"/>
          </a:xfrm>
          <a:prstGeom prst="rect">
            <a:avLst/>
          </a:prstGeom>
          <a:noFill/>
        </p:spPr>
        <p:txBody>
          <a:bodyPr wrap="square" rtlCol="0">
            <a:spAutoFit/>
          </a:bodyP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700" b="1">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연결선 11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 All cybersecurity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9" name="직사각형 58"/>
          <p:cNvSpPr/>
          <p:nvPr/>
        </p:nvSpPr>
        <p:spPr>
          <a:xfrm>
            <a:off x="3163984" y="4590527"/>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2049998" y="4638299"/>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모서리가 둥근 직사각형 4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764411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6</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System Integration Test Specification</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System Integration Test Manager </a:t>
            </a:r>
            <a:r>
              <a:rPr kumimoji="0" lang="en-US" altLang="ko-KR" b="1" dirty="0">
                <a:latin typeface="LG스마트체 Regular" panose="020B0600000101010101" pitchFamily="50" charset="-127"/>
                <a:ea typeface="LG스마트체 Regular" panose="020B0600000101010101" pitchFamily="50" charset="-127"/>
              </a:rPr>
              <a:t>prepares </a:t>
            </a:r>
            <a:r>
              <a:rPr kumimoji="0" lang="en-US" altLang="ko-KR" b="1" dirty="0" smtClean="0">
                <a:latin typeface="LG스마트체 Regular" panose="020B0600000101010101" pitchFamily="50" charset="-127"/>
                <a:ea typeface="LG스마트체 Regular" panose="020B0600000101010101" pitchFamily="50" charset="-127"/>
              </a:rPr>
              <a:t>cybersecurity Integration </a:t>
            </a:r>
            <a:r>
              <a:rPr kumimoji="0" lang="en-US" altLang="ko-KR" b="1" dirty="0">
                <a:latin typeface="LG스마트체 Regular" panose="020B0600000101010101" pitchFamily="50" charset="-127"/>
                <a:ea typeface="LG스마트체 Regular" panose="020B0600000101010101" pitchFamily="50" charset="-127"/>
              </a:rPr>
              <a:t>test </a:t>
            </a:r>
            <a:r>
              <a:rPr kumimoji="0" lang="en-US" altLang="ko-KR" b="1" dirty="0" smtClean="0">
                <a:latin typeface="LG스마트체 Regular" panose="020B0600000101010101" pitchFamily="50" charset="-127"/>
                <a:ea typeface="LG스마트체 Regular" panose="020B0600000101010101" pitchFamily="50" charset="-127"/>
              </a:rPr>
              <a:t>specification.</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1772816"/>
            <a:ext cx="4392216" cy="4247317"/>
          </a:xfrm>
          <a:prstGeom prst="rect">
            <a:avLst/>
          </a:prstGeom>
        </p:spPr>
        <p:txBody>
          <a:bodyPr wrap="square">
            <a:spAutoFit/>
          </a:bodyPr>
          <a:lstStyle/>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System Integration test manager prepares the System Integration test through the following activities.</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[Detail Activities]</a:t>
            </a: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Develop the System integration test case for cybersecurity.</a:t>
            </a: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Establish the environment for System integration test for cybersecurity.</a:t>
            </a: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rPr>
              <a:t>Review test case.</a:t>
            </a:r>
          </a:p>
          <a:p>
            <a:pPr algn="l" fontAlgn="auto">
              <a:spcBef>
                <a:spcPts val="0"/>
              </a:spcBef>
              <a:spcAft>
                <a:spcPts val="0"/>
              </a:spcAft>
              <a:defRPr/>
            </a:pPr>
            <a:endParaRPr kumimoji="0" lang="en-US" altLang="ko-KR" sz="1000" b="1" dirty="0" smtClean="0">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Develop the System integration test case for cybersecurity.</a:t>
            </a:r>
          </a:p>
          <a:p>
            <a:pPr marL="17145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Establish the environment for System integration test for cybersecurity.</a:t>
            </a:r>
          </a:p>
          <a:p>
            <a:pPr marL="171450" indent="-171450" algn="l" fontAlgn="auto">
              <a:spcBef>
                <a:spcPts val="0"/>
              </a:spcBef>
              <a:spcAft>
                <a:spcPts val="0"/>
              </a:spcAft>
              <a:buFont typeface="Arial" pitchFamily="34" charset="0"/>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Review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case with DEV.</a:t>
            </a: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Mandatory items on System Integration test case.</a:t>
            </a: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Test method</a:t>
            </a:r>
          </a:p>
          <a:p>
            <a:pPr algn="l" fontAlgn="auto">
              <a:spcBef>
                <a:spcPts val="0"/>
              </a:spcBef>
              <a:spcAft>
                <a:spcPts val="0"/>
              </a:spcAft>
              <a:defRPr/>
            </a:pPr>
            <a:endPar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8164118" y="1700808"/>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Architectural Design</a:t>
            </a:r>
          </a:p>
        </p:txBody>
      </p:sp>
      <p:sp>
        <p:nvSpPr>
          <p:cNvPr id="77" name="직사각형 76"/>
          <p:cNvSpPr/>
          <p:nvPr/>
        </p:nvSpPr>
        <p:spPr>
          <a:xfrm>
            <a:off x="1293150" y="1158317"/>
            <a:ext cx="4831772"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The system architectural design of cybersecurity should be existed and confirmed.</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[System </a:t>
            </a:r>
            <a:r>
              <a:rPr kumimoji="0" lang="en-US" altLang="ko-KR" sz="1000" dirty="0" smtClean="0">
                <a:latin typeface="LG스마트체 Regular" panose="020B0600000101010101" pitchFamily="50" charset="-127"/>
                <a:ea typeface="LG스마트체 Regular" panose="020B0600000101010101" pitchFamily="50" charset="-127"/>
              </a:rPr>
              <a:t>Integration Test </a:t>
            </a:r>
            <a:r>
              <a:rPr kumimoji="0" lang="en-US" altLang="ko-KR" sz="1000" dirty="0">
                <a:latin typeface="LG스마트체 Regular" panose="020B0600000101010101" pitchFamily="50" charset="-127"/>
                <a:ea typeface="LG스마트체 Regular" panose="020B0600000101010101" pitchFamily="50" charset="-127"/>
              </a:rPr>
              <a:t>Manager] The verification review of the System Integration </a:t>
            </a:r>
            <a:r>
              <a:rPr kumimoji="0" lang="en-US" altLang="ko-KR" sz="1000" dirty="0" smtClean="0">
                <a:latin typeface="LG스마트체 Regular" panose="020B0600000101010101" pitchFamily="50" charset="-127"/>
                <a:ea typeface="LG스마트체 Regular" panose="020B0600000101010101" pitchFamily="50" charset="-127"/>
              </a:rPr>
              <a:t>Test </a:t>
            </a:r>
            <a:r>
              <a:rPr kumimoji="0" lang="en-US" altLang="ko-KR" sz="1000" dirty="0">
                <a:latin typeface="LG스마트체 Regular" panose="020B0600000101010101" pitchFamily="50" charset="-127"/>
                <a:ea typeface="LG스마트체 Regular" panose="020B0600000101010101" pitchFamily="50" charset="-127"/>
              </a:rPr>
              <a:t>Specification is completed.</a:t>
            </a:r>
          </a:p>
        </p:txBody>
      </p:sp>
      <p:cxnSp>
        <p:nvCxnSpPr>
          <p:cNvPr id="79" name="직선 연결선 78"/>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96120" y="1830016"/>
            <a:ext cx="3244799"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2-6. </a:t>
            </a:r>
            <a:r>
              <a:rPr lang="en-US" altLang="ko-KR" sz="900" dirty="0">
                <a:latin typeface="LG스마트체 Regular" panose="020B0600000101010101" pitchFamily="50" charset="-127"/>
                <a:ea typeface="LG스마트체 Regular" panose="020B0600000101010101" pitchFamily="50" charset="-127"/>
              </a:rPr>
              <a:t>Cybersecurity System Integration Test Specification</a:t>
            </a:r>
            <a:endParaRPr lang="ko-KR" altLang="en-US" sz="900" dirty="0">
              <a:latin typeface="LG스마트체 Regular" panose="020B0600000101010101" pitchFamily="50" charset="-127"/>
              <a:ea typeface="LG스마트체 Regular" panose="020B0600000101010101" pitchFamily="50" charset="-127"/>
            </a:endParaRPr>
          </a:p>
        </p:txBody>
      </p:sp>
      <p:sp>
        <p:nvSpPr>
          <p:cNvPr id="81" name="TextBox 80"/>
          <p:cNvSpPr txBox="1"/>
          <p:nvPr/>
        </p:nvSpPr>
        <p:spPr>
          <a:xfrm>
            <a:off x="386521" y="2079989"/>
            <a:ext cx="1157688"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System Integration</a:t>
            </a:r>
          </a:p>
          <a:p>
            <a:r>
              <a:rPr lang="en-US" altLang="ko-KR" sz="900" dirty="0" smtClean="0">
                <a:latin typeface="LG스마트체 Regular" panose="020B0600000101010101" pitchFamily="50" charset="-127"/>
                <a:ea typeface="LG스마트체 Regular" panose="020B0600000101010101" pitchFamily="50" charset="-127"/>
              </a:rPr>
              <a:t>Test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82" name="TextBox 81"/>
          <p:cNvSpPr txBox="1"/>
          <p:nvPr/>
        </p:nvSpPr>
        <p:spPr>
          <a:xfrm>
            <a:off x="2504728" y="2079989"/>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2216696" y="324539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Review</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test cases</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Create test specifications for </a:t>
            </a:r>
            <a:r>
              <a:rPr lang="en-US" altLang="ko-KR" sz="700" dirty="0" err="1">
                <a:solidFill>
                  <a:srgbClr val="000000"/>
                </a:solidFill>
                <a:latin typeface="LG스마트체 Regular" panose="020B0600000101010101" pitchFamily="50" charset="-127"/>
                <a:ea typeface="LG스마트체 Regular" panose="020B0600000101010101" pitchFamily="50" charset="-127"/>
              </a:rPr>
              <a:t>SysIT</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90" name="직사각형 89"/>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System I</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ntegration Test Case  </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92" name="다이아몬드 91"/>
          <p:cNvSpPr/>
          <p:nvPr/>
        </p:nvSpPr>
        <p:spPr>
          <a:xfrm>
            <a:off x="443545"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93" name="직사각형 92"/>
          <p:cNvSpPr/>
          <p:nvPr/>
        </p:nvSpPr>
        <p:spPr>
          <a:xfrm>
            <a:off x="272480" y="4086573"/>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Verification</a:t>
            </a:r>
          </a:p>
          <a:p>
            <a:r>
              <a:rPr lang="en-US" altLang="ko-KR" sz="700" dirty="0" smtClean="0">
                <a:latin typeface="LG스마트체 Regular" panose="020B0600000101010101" pitchFamily="50" charset="-127"/>
                <a:ea typeface="LG스마트체 Regular" panose="020B0600000101010101" pitchFamily="50" charset="-127"/>
              </a:rPr>
              <a:t>Review</a:t>
            </a:r>
            <a:endParaRPr lang="en-US" altLang="ko-KR" sz="700" dirty="0">
              <a:latin typeface="LG스마트체 Regular" panose="020B0600000101010101" pitchFamily="50" charset="-127"/>
              <a:ea typeface="LG스마트체 Regular" panose="020B0600000101010101" pitchFamily="50" charset="-127"/>
            </a:endParaRPr>
          </a:p>
        </p:txBody>
      </p:sp>
      <p:cxnSp>
        <p:nvCxnSpPr>
          <p:cNvPr id="94" name="직선 화살표 연결선 93"/>
          <p:cNvCxnSpPr>
            <a:stCxn id="89" idx="2"/>
            <a:endCxn id="92" idx="0"/>
          </p:cNvCxnSpPr>
          <p:nvPr/>
        </p:nvCxnSpPr>
        <p:spPr>
          <a:xfrm>
            <a:off x="932331" y="3068960"/>
            <a:ext cx="1264" cy="955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꺾인 연결선 95"/>
          <p:cNvCxnSpPr>
            <a:stCxn id="89" idx="3"/>
            <a:endCxn id="86" idx="0"/>
          </p:cNvCxnSpPr>
          <p:nvPr/>
        </p:nvCxnSpPr>
        <p:spPr>
          <a:xfrm>
            <a:off x="1422381" y="2888940"/>
            <a:ext cx="1284365" cy="3564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직사각형 96"/>
          <p:cNvSpPr/>
          <p:nvPr/>
        </p:nvSpPr>
        <p:spPr>
          <a:xfrm>
            <a:off x="442281" y="522197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Integration Test</a:t>
            </a:r>
          </a:p>
        </p:txBody>
      </p:sp>
      <p:cxnSp>
        <p:nvCxnSpPr>
          <p:cNvPr id="98" name="직선 화살표 연결선 97"/>
          <p:cNvCxnSpPr>
            <a:stCxn id="92" idx="2"/>
            <a:endCxn id="97" idx="0"/>
          </p:cNvCxnSpPr>
          <p:nvPr/>
        </p:nvCxnSpPr>
        <p:spPr>
          <a:xfrm flipH="1">
            <a:off x="932331" y="4421206"/>
            <a:ext cx="1264" cy="800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꺾인 연결선 98"/>
          <p:cNvCxnSpPr>
            <a:stCxn id="92" idx="1"/>
            <a:endCxn id="89" idx="1"/>
          </p:cNvCxnSpPr>
          <p:nvPr/>
        </p:nvCxnSpPr>
        <p:spPr>
          <a:xfrm rot="10800000">
            <a:off x="442281" y="2888941"/>
            <a:ext cx="1264" cy="1333679"/>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63780" y="4420104"/>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101" name="TextBox 100"/>
          <p:cNvSpPr txBox="1"/>
          <p:nvPr/>
        </p:nvSpPr>
        <p:spPr>
          <a:xfrm>
            <a:off x="298265" y="3957770"/>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39" name="직사각형 38"/>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6" name="꺾인 연결선 5"/>
          <p:cNvCxnSpPr>
            <a:stCxn id="86" idx="1"/>
          </p:cNvCxnSpPr>
          <p:nvPr/>
        </p:nvCxnSpPr>
        <p:spPr>
          <a:xfrm rot="10800000">
            <a:off x="1136576" y="3068961"/>
            <a:ext cx="1080120" cy="356453"/>
          </a:xfrm>
          <a:prstGeom prst="bentConnector3">
            <a:avLst>
              <a:gd name="adj1" fmla="val 10033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3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4890505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7</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System Qualification Test Specification</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System </a:t>
            </a:r>
            <a:r>
              <a:rPr kumimoji="0" lang="en-US" altLang="ko-KR" b="1" dirty="0" smtClean="0">
                <a:latin typeface="LG스마트체 Regular" panose="020B0600000101010101" pitchFamily="50" charset="-127"/>
                <a:ea typeface="LG스마트체 Regular" panose="020B0600000101010101" pitchFamily="50" charset="-127"/>
              </a:rPr>
              <a:t>Qualification </a:t>
            </a:r>
            <a:r>
              <a:rPr kumimoji="0" lang="en-US" altLang="ko-KR" b="1" dirty="0">
                <a:latin typeface="LG스마트체 Regular" panose="020B0600000101010101" pitchFamily="50" charset="-127"/>
                <a:ea typeface="LG스마트체 Regular" panose="020B0600000101010101" pitchFamily="50" charset="-127"/>
              </a:rPr>
              <a:t>Test Manager prepares cybersecurity Integration test specification.</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1772816"/>
            <a:ext cx="4392216" cy="4401205"/>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System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manager prepares the System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through the following activities.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[Detail Activities]</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Develop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System qualification test case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Establish the environment for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System 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Review test case.</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 the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case for cybersecurity.</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 the environment for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test case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on System Qualification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case.</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method</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System Requirements Specification</a:t>
            </a:r>
          </a:p>
        </p:txBody>
      </p:sp>
      <p:sp>
        <p:nvSpPr>
          <p:cNvPr id="77" name="직사각형 76"/>
          <p:cNvSpPr/>
          <p:nvPr/>
        </p:nvSpPr>
        <p:spPr>
          <a:xfrm>
            <a:off x="1293150" y="1158317"/>
            <a:ext cx="4467890"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of cybersecurity should be existed and confirmed.</a:t>
            </a: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[System Qualification Test Manager] The verification review of the System Qualification Test Specification is completed.</a:t>
            </a:r>
          </a:p>
        </p:txBody>
      </p:sp>
      <p:sp>
        <p:nvSpPr>
          <p:cNvPr id="80" name="TextBox 79"/>
          <p:cNvSpPr txBox="1"/>
          <p:nvPr/>
        </p:nvSpPr>
        <p:spPr>
          <a:xfrm>
            <a:off x="359251" y="1830016"/>
            <a:ext cx="331853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2-7.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System Qualification Test Specification</a:t>
            </a:r>
          </a:p>
        </p:txBody>
      </p: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4979878"/>
            <a:ext cx="1581013"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Qualification Test Case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333622" y="2079989"/>
            <a:ext cx="1263486"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System </a:t>
            </a:r>
            <a:r>
              <a:rPr kumimoji="0" lang="en-US" altLang="ko-KR" sz="900" dirty="0">
                <a:solidFill>
                  <a:schemeClr val="tx1"/>
                </a:solidFill>
                <a:latin typeface="LG스마트체 Regular" panose="020B0600000101010101" pitchFamily="50" charset="-127"/>
                <a:ea typeface="LG스마트체 Regular" panose="020B0600000101010101" pitchFamily="50" charset="-127"/>
              </a:rPr>
              <a:t>Qualification </a:t>
            </a:r>
            <a:endParaRPr lang="en-US" altLang="ko-KR" sz="9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2463696" y="2079989"/>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2172238" y="327253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test cases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test specifications for </a:t>
            </a:r>
            <a:r>
              <a:rPr lang="en-US" altLang="ko-KR" sz="700" dirty="0" err="1">
                <a:solidFill>
                  <a:schemeClr val="tx1"/>
                </a:solidFill>
                <a:latin typeface="LG스마트체 Regular" panose="020B0600000101010101" pitchFamily="50" charset="-127"/>
                <a:ea typeface="LG스마트체 Regular" panose="020B0600000101010101" pitchFamily="50" charset="-127"/>
              </a:rPr>
              <a:t>SysQT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다이아몬드 73"/>
          <p:cNvSpPr/>
          <p:nvPr/>
        </p:nvSpPr>
        <p:spPr>
          <a:xfrm>
            <a:off x="443545"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2" name="직사각형 101"/>
          <p:cNvSpPr/>
          <p:nvPr/>
        </p:nvSpPr>
        <p:spPr>
          <a:xfrm>
            <a:off x="272480" y="4086573"/>
            <a:ext cx="1331509"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3" name="직선 화살표 연결선 102"/>
          <p:cNvCxnSpPr>
            <a:stCxn id="73" idx="2"/>
            <a:endCxn id="74" idx="0"/>
          </p:cNvCxnSpPr>
          <p:nvPr/>
        </p:nvCxnSpPr>
        <p:spPr>
          <a:xfrm>
            <a:off x="932331" y="3068960"/>
            <a:ext cx="1264" cy="955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꺾인 연결선 103"/>
          <p:cNvCxnSpPr>
            <a:stCxn id="72" idx="1"/>
          </p:cNvCxnSpPr>
          <p:nvPr/>
        </p:nvCxnSpPr>
        <p:spPr>
          <a:xfrm rot="10800000">
            <a:off x="1064568" y="3068960"/>
            <a:ext cx="1107670" cy="383590"/>
          </a:xfrm>
          <a:prstGeom prst="bentConnector3">
            <a:avLst>
              <a:gd name="adj1" fmla="val 9982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 104"/>
          <p:cNvCxnSpPr>
            <a:stCxn id="73" idx="3"/>
            <a:endCxn id="72" idx="0"/>
          </p:cNvCxnSpPr>
          <p:nvPr/>
        </p:nvCxnSpPr>
        <p:spPr>
          <a:xfrm>
            <a:off x="1422381" y="2888940"/>
            <a:ext cx="1239907" cy="38359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442281" y="522197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Qualification Test</a:t>
            </a:r>
          </a:p>
        </p:txBody>
      </p:sp>
      <p:cxnSp>
        <p:nvCxnSpPr>
          <p:cNvPr id="107" name="직선 화살표 연결선 106"/>
          <p:cNvCxnSpPr>
            <a:stCxn id="74" idx="2"/>
            <a:endCxn id="106" idx="0"/>
          </p:cNvCxnSpPr>
          <p:nvPr/>
        </p:nvCxnSpPr>
        <p:spPr>
          <a:xfrm flipH="1">
            <a:off x="932331" y="4421206"/>
            <a:ext cx="1264" cy="800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꺾인 연결선 107"/>
          <p:cNvCxnSpPr>
            <a:stCxn id="74" idx="1"/>
            <a:endCxn id="73" idx="1"/>
          </p:cNvCxnSpPr>
          <p:nvPr/>
        </p:nvCxnSpPr>
        <p:spPr>
          <a:xfrm rot="10800000">
            <a:off x="442281" y="2888941"/>
            <a:ext cx="1264" cy="1333679"/>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63780" y="4420104"/>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98265" y="395777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7" name="모서리가 둥근 직사각형 3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56923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System Integration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est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System Integration Test Manager performs the System Integration Test.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1772816"/>
            <a:ext cx="4392216" cy="2092881"/>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System Integration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test manager performs the System Integration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through the following activities and creates System Integration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result report</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test cases can be added / modified / deleted based on the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architectural design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 consultation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Developers.</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Defects identified in the test run should be traced with related work products.</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result should be shared to related departments (dev. team, system test / qualification test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Repeat the test until test result is met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criteria.</a:t>
            </a: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Integration Test Plan</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Integration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Case</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77" name="직사각형 76"/>
          <p:cNvSpPr/>
          <p:nvPr/>
        </p:nvSpPr>
        <p:spPr>
          <a:xfrm>
            <a:off x="1293150" y="1158317"/>
            <a:ext cx="3467616"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The test case for the system integration test is confirmed.</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[System Integration Test Manager] The test result is met with the test criteria and has covered all system </a:t>
            </a:r>
            <a:r>
              <a:rPr kumimoji="0" lang="en-US" altLang="ko-KR" sz="1000" dirty="0" smtClean="0">
                <a:latin typeface="LG스마트체 Regular" panose="020B0600000101010101" pitchFamily="50" charset="-127"/>
                <a:ea typeface="LG스마트체 Regular" panose="020B0600000101010101" pitchFamily="50" charset="-127"/>
              </a:rPr>
              <a:t>architectural designs.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80" name="TextBox 79"/>
          <p:cNvSpPr txBox="1"/>
          <p:nvPr/>
        </p:nvSpPr>
        <p:spPr>
          <a:xfrm>
            <a:off x="736758" y="1830016"/>
            <a:ext cx="256352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2-8. </a:t>
            </a:r>
            <a:r>
              <a:rPr lang="en-US" altLang="ko-KR" sz="900" dirty="0">
                <a:latin typeface="LG스마트체 Regular" panose="020B0600000101010101" pitchFamily="50" charset="-127"/>
                <a:ea typeface="LG스마트체 Regular" panose="020B0600000101010101" pitchFamily="50" charset="-127"/>
              </a:rPr>
              <a:t>Cybersecurity System Integration Test</a:t>
            </a:r>
          </a:p>
        </p:txBody>
      </p:sp>
      <p:cxnSp>
        <p:nvCxnSpPr>
          <p:cNvPr id="84" name="직선 연결선 83"/>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4979878"/>
            <a:ext cx="1581013" cy="1169551"/>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Automotive SPICE Process Assessment / Reference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Model SYS.4</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System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Integration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386520" y="2079989"/>
            <a:ext cx="1157688"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System Integration</a:t>
            </a:r>
          </a:p>
          <a:p>
            <a:r>
              <a:rPr lang="en-US" altLang="ko-KR" sz="900" dirty="0" smtClean="0">
                <a:latin typeface="LG스마트체 Regular" panose="020B0600000101010101" pitchFamily="50" charset="-127"/>
                <a:ea typeface="LG스마트체 Regular" panose="020B0600000101010101" pitchFamily="50" charset="-127"/>
              </a:rPr>
              <a:t>Test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46" name="TextBox 45"/>
          <p:cNvSpPr txBox="1"/>
          <p:nvPr/>
        </p:nvSpPr>
        <p:spPr>
          <a:xfrm>
            <a:off x="1661744" y="2079989"/>
            <a:ext cx="764953"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SW PL / PL</a:t>
            </a:r>
            <a:endParaRPr lang="ko-KR" altLang="en-US" sz="900" dirty="0">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2928122" y="2079989"/>
            <a:ext cx="401072"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DEV</a:t>
            </a:r>
            <a:endParaRPr lang="ko-KR" altLang="en-US" sz="900" dirty="0">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Integration Test</a:t>
            </a:r>
          </a:p>
        </p:txBody>
      </p:sp>
      <p:sp>
        <p:nvSpPr>
          <p:cNvPr id="49" name="다이아몬드 48"/>
          <p:cNvSpPr/>
          <p:nvPr/>
        </p:nvSpPr>
        <p:spPr>
          <a:xfrm>
            <a:off x="1553524"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377819" y="4057327"/>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442281" y="522197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Qualification Test</a:t>
            </a:r>
          </a:p>
        </p:txBody>
      </p:sp>
      <p:cxnSp>
        <p:nvCxnSpPr>
          <p:cNvPr id="52" name="꺾인 연결선 51"/>
          <p:cNvCxnSpPr>
            <a:stCxn id="49" idx="1"/>
            <a:endCxn id="48" idx="1"/>
          </p:cNvCxnSpPr>
          <p:nvPr/>
        </p:nvCxnSpPr>
        <p:spPr>
          <a:xfrm rot="10800000">
            <a:off x="442282" y="2888941"/>
            <a:ext cx="1111243" cy="1333679"/>
          </a:xfrm>
          <a:prstGeom prst="bentConnector3">
            <a:avLst>
              <a:gd name="adj1" fmla="val 120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010560" y="4420207"/>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1194023" y="4044367"/>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cxnSp>
        <p:nvCxnSpPr>
          <p:cNvPr id="55" name="꺾인 연결선 54"/>
          <p:cNvCxnSpPr>
            <a:stCxn id="48" idx="2"/>
            <a:endCxn id="49" idx="0"/>
          </p:cNvCxnSpPr>
          <p:nvPr/>
        </p:nvCxnSpPr>
        <p:spPr>
          <a:xfrm rot="16200000" flipH="1">
            <a:off x="1010416" y="2990874"/>
            <a:ext cx="955072"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49" idx="2"/>
            <a:endCxn id="51" idx="0"/>
          </p:cNvCxnSpPr>
          <p:nvPr/>
        </p:nvCxnSpPr>
        <p:spPr>
          <a:xfrm rot="5400000">
            <a:off x="1087568" y="4265970"/>
            <a:ext cx="800771"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2655642" y="300401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Review test result &amp; implement for cybersecurity</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36" name="꺾인 연결선 35"/>
          <p:cNvCxnSpPr>
            <a:stCxn id="48" idx="3"/>
            <a:endCxn id="35" idx="0"/>
          </p:cNvCxnSpPr>
          <p:nvPr/>
        </p:nvCxnSpPr>
        <p:spPr>
          <a:xfrm>
            <a:off x="1422381" y="2888940"/>
            <a:ext cx="1723311" cy="11507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꺾인 연결선 11"/>
          <p:cNvCxnSpPr/>
          <p:nvPr/>
        </p:nvCxnSpPr>
        <p:spPr>
          <a:xfrm rot="10800000">
            <a:off x="1136577" y="3074862"/>
            <a:ext cx="1519067" cy="213703"/>
          </a:xfrm>
          <a:prstGeom prst="bentConnector3">
            <a:avLst>
              <a:gd name="adj1" fmla="val 998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3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1" name="직사각형 40"/>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1117116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9</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System Qualification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est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System </a:t>
            </a:r>
            <a:r>
              <a:rPr kumimoji="0" lang="en-US" altLang="ko-KR" b="1" dirty="0" smtClean="0">
                <a:latin typeface="LG스마트체 Regular" panose="020B0600000101010101" pitchFamily="50" charset="-127"/>
                <a:ea typeface="LG스마트체 Regular" panose="020B0600000101010101" pitchFamily="50" charset="-127"/>
              </a:rPr>
              <a:t>Qualification Test </a:t>
            </a:r>
            <a:r>
              <a:rPr kumimoji="0" lang="en-US" altLang="ko-KR" b="1" dirty="0">
                <a:latin typeface="LG스마트체 Regular" panose="020B0600000101010101" pitchFamily="50" charset="-127"/>
                <a:ea typeface="LG스마트체 Regular" panose="020B0600000101010101" pitchFamily="50" charset="-127"/>
              </a:rPr>
              <a:t>Manager performs the System Qualification </a:t>
            </a:r>
            <a:r>
              <a:rPr kumimoji="0" lang="en-US" altLang="ko-KR" b="1" dirty="0" smtClean="0">
                <a:latin typeface="LG스마트체 Regular" panose="020B0600000101010101" pitchFamily="50" charset="-127"/>
                <a:ea typeface="LG스마트체 Regular" panose="020B0600000101010101" pitchFamily="50" charset="-127"/>
              </a:rPr>
              <a:t>Test</a:t>
            </a:r>
            <a:r>
              <a:rPr kumimoji="0" lang="en-US" altLang="ko-KR" b="1" dirty="0">
                <a:latin typeface="LG스마트체 Regular" panose="020B0600000101010101" pitchFamily="50" charset="-127"/>
                <a:ea typeface="LG스마트체 Regular" panose="020B0600000101010101" pitchFamily="50" charset="-127"/>
              </a:rPr>
              <a: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1772816"/>
            <a:ext cx="4392216" cy="1938992"/>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System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manager performs the System Qualification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through the following activities and creates System Qualification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result report.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test cases can be added / modified / deleted based on the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 specification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 consultation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Defects identified in the test run should be traced with related work products.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result should be shared to related departments (dev. team, system test / qualification 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Repeat the test until test result is met the criteria</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p:txBody>
      </p:sp>
      <p:sp>
        <p:nvSpPr>
          <p:cNvPr id="76" name="직사각형 75"/>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Qualification Test Plan</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Qualification Test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Case</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77" name="직사각형 76"/>
          <p:cNvSpPr/>
          <p:nvPr/>
        </p:nvSpPr>
        <p:spPr>
          <a:xfrm>
            <a:off x="1293150" y="1158317"/>
            <a:ext cx="3557384"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The test case for the system </a:t>
            </a:r>
            <a:r>
              <a:rPr kumimoji="0" lang="en-US" altLang="ko-KR" sz="1000" dirty="0" smtClean="0">
                <a:latin typeface="LG스마트체 Regular" panose="020B0600000101010101" pitchFamily="50" charset="-127"/>
                <a:ea typeface="LG스마트체 Regular" panose="020B0600000101010101" pitchFamily="50" charset="-127"/>
              </a:rPr>
              <a:t>qualification test </a:t>
            </a:r>
            <a:r>
              <a:rPr kumimoji="0" lang="en-US" altLang="ko-KR" sz="1000" dirty="0">
                <a:latin typeface="LG스마트체 Regular" panose="020B0600000101010101" pitchFamily="50" charset="-127"/>
                <a:ea typeface="LG스마트체 Regular" panose="020B0600000101010101" pitchFamily="50" charset="-127"/>
              </a:rPr>
              <a:t>is confirmed.</a:t>
            </a: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[System </a:t>
            </a:r>
            <a:r>
              <a:rPr kumimoji="0" lang="en-US" altLang="ko-KR" sz="1000" dirty="0" smtClean="0">
                <a:latin typeface="LG스마트체 Regular" panose="020B0600000101010101" pitchFamily="50" charset="-127"/>
                <a:ea typeface="LG스마트체 Regular" panose="020B0600000101010101" pitchFamily="50" charset="-127"/>
              </a:rPr>
              <a:t>Qualification Test </a:t>
            </a:r>
            <a:r>
              <a:rPr kumimoji="0" lang="en-US" altLang="ko-KR" sz="1000" dirty="0">
                <a:latin typeface="LG스마트체 Regular" panose="020B0600000101010101" pitchFamily="50" charset="-127"/>
                <a:ea typeface="LG스마트체 Regular" panose="020B0600000101010101" pitchFamily="50" charset="-127"/>
              </a:rPr>
              <a:t>Manager] The test result is met with the test criteria and has covered all system requirements.</a:t>
            </a:r>
          </a:p>
        </p:txBody>
      </p:sp>
      <p:sp>
        <p:nvSpPr>
          <p:cNvPr id="80" name="TextBox 79"/>
          <p:cNvSpPr txBox="1"/>
          <p:nvPr/>
        </p:nvSpPr>
        <p:spPr>
          <a:xfrm>
            <a:off x="699889" y="1830016"/>
            <a:ext cx="263726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2-9. </a:t>
            </a:r>
            <a:r>
              <a:rPr lang="en-US" altLang="ko-KR" sz="900" dirty="0">
                <a:latin typeface="LG스마트체 Regular" panose="020B0600000101010101" pitchFamily="50" charset="-127"/>
                <a:ea typeface="LG스마트체 Regular" panose="020B0600000101010101" pitchFamily="50" charset="-127"/>
              </a:rPr>
              <a:t>Cybersecurity System Qualification Test</a:t>
            </a:r>
          </a:p>
        </p:txBody>
      </p:sp>
      <p:cxnSp>
        <p:nvCxnSpPr>
          <p:cNvPr id="84" name="직선 연결선 83"/>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4979878"/>
            <a:ext cx="1581013"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Automotive SPICE Process Assessment / Reference Model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SYS.5</a:t>
            </a: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System Qualification Test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328812" y="2079989"/>
            <a:ext cx="1273105"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System Qualification</a:t>
            </a:r>
          </a:p>
          <a:p>
            <a:r>
              <a:rPr lang="en-US" altLang="ko-KR" sz="900" dirty="0" smtClean="0">
                <a:latin typeface="LG스마트체 Regular" panose="020B0600000101010101" pitchFamily="50" charset="-127"/>
                <a:ea typeface="LG스마트체 Regular" panose="020B0600000101010101" pitchFamily="50" charset="-127"/>
              </a:rPr>
              <a:t>Test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46" name="TextBox 45"/>
          <p:cNvSpPr txBox="1"/>
          <p:nvPr/>
        </p:nvSpPr>
        <p:spPr>
          <a:xfrm>
            <a:off x="1661744" y="2079989"/>
            <a:ext cx="764953"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SW PL / PL</a:t>
            </a:r>
            <a:endParaRPr lang="ko-KR" altLang="en-US" sz="900" dirty="0">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2928124" y="2079989"/>
            <a:ext cx="401071"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DEV</a:t>
            </a:r>
            <a:endParaRPr lang="ko-KR" altLang="en-US" sz="900" dirty="0">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Qualification Test</a:t>
            </a:r>
          </a:p>
        </p:txBody>
      </p:sp>
      <p:sp>
        <p:nvSpPr>
          <p:cNvPr id="49" name="다이아몬드 48"/>
          <p:cNvSpPr/>
          <p:nvPr/>
        </p:nvSpPr>
        <p:spPr>
          <a:xfrm>
            <a:off x="1553524"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377819" y="4057327"/>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442281" y="522197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Release</a:t>
            </a:r>
          </a:p>
        </p:txBody>
      </p:sp>
      <p:cxnSp>
        <p:nvCxnSpPr>
          <p:cNvPr id="52" name="꺾인 연결선 51"/>
          <p:cNvCxnSpPr>
            <a:stCxn id="49" idx="1"/>
            <a:endCxn id="48" idx="1"/>
          </p:cNvCxnSpPr>
          <p:nvPr/>
        </p:nvCxnSpPr>
        <p:spPr>
          <a:xfrm rot="10800000">
            <a:off x="442282" y="2888941"/>
            <a:ext cx="1111243" cy="1333679"/>
          </a:xfrm>
          <a:prstGeom prst="bentConnector3">
            <a:avLst>
              <a:gd name="adj1" fmla="val 120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010560" y="4420207"/>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1194023" y="4044367"/>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cxnSp>
        <p:nvCxnSpPr>
          <p:cNvPr id="55" name="꺾인 연결선 54"/>
          <p:cNvCxnSpPr>
            <a:stCxn id="48" idx="2"/>
            <a:endCxn id="49" idx="0"/>
          </p:cNvCxnSpPr>
          <p:nvPr/>
        </p:nvCxnSpPr>
        <p:spPr>
          <a:xfrm rot="16200000" flipH="1">
            <a:off x="1010416" y="2990874"/>
            <a:ext cx="955072"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49" idx="2"/>
            <a:endCxn id="51" idx="0"/>
          </p:cNvCxnSpPr>
          <p:nvPr/>
        </p:nvCxnSpPr>
        <p:spPr>
          <a:xfrm rot="5400000">
            <a:off x="1087568" y="4265970"/>
            <a:ext cx="800771"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2655642" y="306896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Review test result &amp; implement for cybersecurity</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10" name="꺾인 연결선 9"/>
          <p:cNvCxnSpPr/>
          <p:nvPr/>
        </p:nvCxnSpPr>
        <p:spPr>
          <a:xfrm>
            <a:off x="1422381" y="2799618"/>
            <a:ext cx="1539395" cy="275022"/>
          </a:xfrm>
          <a:prstGeom prst="bentConnector3">
            <a:avLst>
              <a:gd name="adj1" fmla="val 997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 12"/>
          <p:cNvCxnSpPr/>
          <p:nvPr/>
        </p:nvCxnSpPr>
        <p:spPr>
          <a:xfrm rot="10800000">
            <a:off x="1340092" y="3068964"/>
            <a:ext cx="1300892" cy="302652"/>
          </a:xfrm>
          <a:prstGeom prst="bentConnector3">
            <a:avLst>
              <a:gd name="adj1" fmla="val 1008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모서리가 둥근 직사각형 41"/>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357867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10. (System) Penetration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Test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(System</a:t>
            </a:r>
            <a:r>
              <a:rPr kumimoji="0" lang="en-US" altLang="ko-KR" b="1" dirty="0">
                <a:latin typeface="LG스마트체 Regular" panose="020B0600000101010101" pitchFamily="50" charset="-127"/>
                <a:ea typeface="LG스마트체 Regular" panose="020B0600000101010101" pitchFamily="50" charset="-127"/>
              </a:rPr>
              <a: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Penetration Test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Engineer </a:t>
            </a:r>
            <a:r>
              <a:rPr kumimoji="0" lang="en-US" altLang="ko-KR" b="1" dirty="0" smtClean="0">
                <a:latin typeface="LG스마트체 Regular" panose="020B0600000101010101" pitchFamily="50" charset="-127"/>
                <a:ea typeface="LG스마트체 Regular" panose="020B0600000101010101" pitchFamily="50" charset="-127"/>
              </a:rPr>
              <a:t>performs (system) penetration </a:t>
            </a:r>
            <a:r>
              <a:rPr kumimoji="0" lang="en-US" altLang="ko-KR" b="1" dirty="0">
                <a:latin typeface="LG스마트체 Regular" panose="020B0600000101010101" pitchFamily="50" charset="-127"/>
                <a:ea typeface="LG스마트체 Regular" panose="020B0600000101010101" pitchFamily="50" charset="-127"/>
              </a:rPr>
              <a:t>test.</a:t>
            </a:r>
          </a:p>
        </p:txBody>
      </p:sp>
      <p:sp>
        <p:nvSpPr>
          <p:cNvPr id="12" name="직사각형 11"/>
          <p:cNvSpPr/>
          <p:nvPr/>
        </p:nvSpPr>
        <p:spPr>
          <a:xfrm>
            <a:off x="3800872" y="1772816"/>
            <a:ext cx="4392216" cy="3477875"/>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PTM(Penetration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Test </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Manager)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requests the penetration test to 3rd Party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Tester to perform (system) penetration test align with the schedule in the test plan and cybersecurity plan.</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(PTM)</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to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Engineer align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with the schedule shared by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test result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lang="en-US" altLang="ko-KR" sz="1000" dirty="0">
                <a:latin typeface="LG스마트체 Regular" panose="020B0600000101010101" pitchFamily="50" charset="-127"/>
                <a:ea typeface="LG스마트체 Regular" panose="020B0600000101010101" pitchFamily="50" charset="-127"/>
              </a:rPr>
              <a:t>3</a:t>
            </a:r>
            <a:r>
              <a:rPr lang="en-US" altLang="ko-KR" sz="1000" baseline="30000" dirty="0">
                <a:latin typeface="LG스마트체 Regular" panose="020B0600000101010101" pitchFamily="50" charset="-127"/>
                <a:ea typeface="LG스마트체 Regular" panose="020B0600000101010101" pitchFamily="50" charset="-127"/>
              </a:rPr>
              <a:t>rd</a:t>
            </a:r>
            <a:r>
              <a:rPr lang="en-US" altLang="ko-KR" sz="1000" dirty="0">
                <a:latin typeface="LG스마트체 Regular" panose="020B0600000101010101" pitchFamily="50" charset="-127"/>
                <a:ea typeface="LG스마트체 Regular" panose="020B0600000101010101" pitchFamily="50" charset="-127"/>
              </a:rPr>
              <a:t> Party </a:t>
            </a:r>
            <a:r>
              <a:rPr lang="en-US" altLang="ko-KR" sz="1000" dirty="0" smtClean="0">
                <a:latin typeface="LG스마트체 Regular" panose="020B0600000101010101" pitchFamily="50" charset="-127"/>
                <a:ea typeface="LG스마트체 Regular" panose="020B0600000101010101" pitchFamily="50" charset="-127"/>
              </a:rPr>
              <a:t>Tester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Perform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test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issues should be registered in the defect management system</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Monitor the issues with the defect management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Perform tests until the criteria of completion is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satisfied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result in related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departments</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Penetration test is conducted by referring to the Vulnerability test plan document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LGE_Penetration_TestPlan</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 name="직사각형 12"/>
          <p:cNvSpPr/>
          <p:nvPr/>
        </p:nvSpPr>
        <p:spPr>
          <a:xfrm>
            <a:off x="8164118" y="1700808"/>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est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P</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lan</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Plan</a:t>
            </a:r>
          </a:p>
        </p:txBody>
      </p:sp>
      <p:sp>
        <p:nvSpPr>
          <p:cNvPr id="14" name="직사각형 13"/>
          <p:cNvSpPr/>
          <p:nvPr/>
        </p:nvSpPr>
        <p:spPr>
          <a:xfrm>
            <a:off x="1293150" y="1158317"/>
            <a:ext cx="4249881"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The </a:t>
            </a:r>
            <a:r>
              <a:rPr kumimoji="0" lang="en-US" altLang="ko-KR" sz="1000" dirty="0" smtClean="0">
                <a:latin typeface="LG스마트체 Regular" panose="020B0600000101010101" pitchFamily="50" charset="-127"/>
                <a:ea typeface="LG스마트체 Regular" panose="020B0600000101010101" pitchFamily="50" charset="-127"/>
              </a:rPr>
              <a:t>environments and resources of penetration </a:t>
            </a:r>
            <a:r>
              <a:rPr kumimoji="0" lang="en-US" altLang="ko-KR" sz="1000" dirty="0">
                <a:latin typeface="LG스마트체 Regular" panose="020B0600000101010101" pitchFamily="50" charset="-127"/>
                <a:ea typeface="LG스마트체 Regular" panose="020B0600000101010101" pitchFamily="50" charset="-127"/>
              </a:rPr>
              <a:t>test must be prepared. </a:t>
            </a:r>
          </a:p>
        </p:txBody>
      </p:sp>
      <p:sp>
        <p:nvSpPr>
          <p:cNvPr id="15" name="직사각형 14"/>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lang="en-US" altLang="ko-KR" sz="1000" dirty="0">
                <a:solidFill>
                  <a:srgbClr val="FF0000"/>
                </a:solidFill>
                <a:latin typeface="LG스마트체 Regular" panose="020B0600000101010101" pitchFamily="50" charset="-127"/>
                <a:ea typeface="LG스마트체 Regular" panose="020B0600000101010101" pitchFamily="50" charset="-127"/>
              </a:rPr>
              <a:t>PTM</a:t>
            </a:r>
            <a:r>
              <a:rPr kumimoji="0" lang="en-US" altLang="ko-KR" sz="1000" dirty="0" smtClean="0">
                <a:latin typeface="LG스마트체 Regular" panose="020B0600000101010101" pitchFamily="50" charset="-127"/>
                <a:ea typeface="LG스마트체 Regular" panose="020B0600000101010101" pitchFamily="50" charset="-127"/>
              </a:rPr>
              <a:t>] Review the test result of the (system) Penetration Test and release the result to stakeholders.</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6" name="TextBox 15"/>
          <p:cNvSpPr txBox="1"/>
          <p:nvPr/>
        </p:nvSpPr>
        <p:spPr>
          <a:xfrm>
            <a:off x="1003659" y="1830016"/>
            <a:ext cx="202972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2-10. </a:t>
            </a:r>
            <a:r>
              <a:rPr lang="en-US" altLang="ko-KR" sz="900" dirty="0" smtClean="0">
                <a:latin typeface="LG스마트체 Regular" panose="020B0600000101010101" pitchFamily="50" charset="-127"/>
                <a:ea typeface="LG스마트체 Regular" panose="020B0600000101010101" pitchFamily="50" charset="-127"/>
              </a:rPr>
              <a:t>(System) </a:t>
            </a:r>
            <a:r>
              <a:rPr lang="en-US" altLang="ko-KR" sz="900" dirty="0">
                <a:latin typeface="LG스마트체 Regular" panose="020B0600000101010101" pitchFamily="50" charset="-127"/>
                <a:ea typeface="LG스마트체 Regular" panose="020B0600000101010101" pitchFamily="50" charset="-127"/>
              </a:rPr>
              <a:t>Penetration Test</a:t>
            </a:r>
          </a:p>
        </p:txBody>
      </p:sp>
      <p:sp>
        <p:nvSpPr>
          <p:cNvPr id="17" name="직사각형 1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18" name="직사각형 17"/>
          <p:cNvSpPr/>
          <p:nvPr/>
        </p:nvSpPr>
        <p:spPr>
          <a:xfrm>
            <a:off x="8164118" y="4979878"/>
            <a:ext cx="1581013"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9" name="직사각형 18"/>
          <p:cNvSpPr/>
          <p:nvPr/>
        </p:nvSpPr>
        <p:spPr>
          <a:xfrm>
            <a:off x="8164118" y="3272530"/>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Penetration Test report</a:t>
            </a:r>
          </a:p>
        </p:txBody>
      </p:sp>
      <p:cxnSp>
        <p:nvCxnSpPr>
          <p:cNvPr id="20" name="직선 연결선 19"/>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4872" y="2079989"/>
            <a:ext cx="780983"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a:t>
            </a:r>
          </a:p>
          <a:p>
            <a:r>
              <a:rPr lang="en-US" altLang="ko-KR" sz="900" dirty="0" smtClean="0">
                <a:latin typeface="LG스마트체 Regular" panose="020B0600000101010101" pitchFamily="50" charset="-127"/>
                <a:ea typeface="LG스마트체 Regular" panose="020B0600000101010101" pitchFamily="50" charset="-127"/>
              </a:rPr>
              <a:t>PL / SW PL</a:t>
            </a:r>
            <a:endParaRPr lang="ko-KR" altLang="en-US" sz="900" dirty="0">
              <a:latin typeface="LG스마트체 Regular" panose="020B0600000101010101" pitchFamily="50" charset="-127"/>
              <a:ea typeface="LG스마트체 Regular" panose="020B0600000101010101" pitchFamily="50" charset="-127"/>
            </a:endParaRPr>
          </a:p>
        </p:txBody>
      </p:sp>
      <p:sp>
        <p:nvSpPr>
          <p:cNvPr id="24" name="TextBox 23"/>
          <p:cNvSpPr txBox="1"/>
          <p:nvPr/>
        </p:nvSpPr>
        <p:spPr>
          <a:xfrm>
            <a:off x="1834872" y="2079989"/>
            <a:ext cx="418705"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5" name="TextBox 24"/>
          <p:cNvSpPr txBox="1"/>
          <p:nvPr/>
        </p:nvSpPr>
        <p:spPr>
          <a:xfrm>
            <a:off x="2591712" y="2079989"/>
            <a:ext cx="1144865"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3</a:t>
            </a:r>
            <a:r>
              <a:rPr lang="en-US" altLang="ko-KR" sz="900" baseline="30000" dirty="0" smtClean="0">
                <a:latin typeface="LG스마트체 Regular" panose="020B0600000101010101" pitchFamily="50" charset="-127"/>
                <a:ea typeface="LG스마트체 Regular" panose="020B0600000101010101" pitchFamily="50" charset="-127"/>
              </a:rPr>
              <a:t>rd</a:t>
            </a:r>
            <a:r>
              <a:rPr lang="en-US" altLang="ko-KR" sz="900" dirty="0" smtClean="0">
                <a:latin typeface="LG스마트체 Regular" panose="020B0600000101010101" pitchFamily="50" charset="-127"/>
                <a:ea typeface="LG스마트체 Regular" panose="020B0600000101010101" pitchFamily="50" charset="-127"/>
              </a:rPr>
              <a:t> Party Tester</a:t>
            </a:r>
          </a:p>
          <a:p>
            <a:r>
              <a:rPr lang="en-US" altLang="ko-KR" sz="900" dirty="0" smtClean="0">
                <a:latin typeface="LG스마트체 Regular" panose="020B0600000101010101" pitchFamily="50" charset="-127"/>
                <a:ea typeface="LG스마트체 Regular" panose="020B0600000101010101" pitchFamily="50" charset="-127"/>
              </a:rPr>
              <a:t>(Solution Provider)</a:t>
            </a:r>
            <a:endParaRPr lang="ko-KR" altLang="en-US" sz="900" dirty="0">
              <a:latin typeface="LG스마트체 Regular" panose="020B0600000101010101" pitchFamily="50" charset="-127"/>
              <a:ea typeface="LG스마트체 Regular" panose="020B0600000101010101" pitchFamily="50" charset="-127"/>
            </a:endParaRPr>
          </a:p>
        </p:txBody>
      </p:sp>
      <p:sp>
        <p:nvSpPr>
          <p:cNvPr id="29" name="직사각형 28"/>
          <p:cNvSpPr/>
          <p:nvPr/>
        </p:nvSpPr>
        <p:spPr>
          <a:xfrm>
            <a:off x="2655642" y="342900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(System</a:t>
            </a:r>
            <a:r>
              <a:rPr lang="en-US" altLang="ko-KR" sz="700" dirty="0">
                <a:solidFill>
                  <a:srgbClr val="000000"/>
                </a:solidFill>
                <a:latin typeface="LG스마트체 Regular" panose="020B0600000101010101" pitchFamily="50" charset="-127"/>
                <a:ea typeface="LG스마트체 Regular" panose="020B0600000101010101" pitchFamily="50" charset="-127"/>
              </a:rPr>
              <a:t>)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Penetration </a:t>
            </a:r>
            <a:r>
              <a:rPr lang="en-US" altLang="ko-KR" sz="700" dirty="0">
                <a:solidFill>
                  <a:srgbClr val="000000"/>
                </a:solidFill>
                <a:latin typeface="LG스마트체 Regular" panose="020B0600000101010101" pitchFamily="50" charset="-127"/>
                <a:ea typeface="LG스마트체 Regular" panose="020B0600000101010101" pitchFamily="50" charset="-127"/>
              </a:rPr>
              <a:t>Test</a:t>
            </a:r>
          </a:p>
        </p:txBody>
      </p:sp>
      <p:sp>
        <p:nvSpPr>
          <p:cNvPr id="32" name="직사각형 31"/>
          <p:cNvSpPr/>
          <p:nvPr/>
        </p:nvSpPr>
        <p:spPr>
          <a:xfrm>
            <a:off x="1554864" y="486916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(System) Penetration Test Completion</a:t>
            </a:r>
          </a:p>
        </p:txBody>
      </p:sp>
      <p:sp>
        <p:nvSpPr>
          <p:cNvPr id="33" name="다이아몬드 32"/>
          <p:cNvSpPr/>
          <p:nvPr/>
        </p:nvSpPr>
        <p:spPr>
          <a:xfrm>
            <a:off x="1554864" y="4183954"/>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1386478" y="4221088"/>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Review</a:t>
            </a:r>
          </a:p>
          <a:p>
            <a:r>
              <a:rPr lang="en-US" altLang="ko-KR" sz="700" dirty="0" smtClean="0">
                <a:latin typeface="LG스마트체 Regular" panose="020B0600000101010101" pitchFamily="50" charset="-127"/>
                <a:ea typeface="LG스마트체 Regular" panose="020B0600000101010101" pitchFamily="50" charset="-127"/>
              </a:rPr>
              <a:t>Test Result ?</a:t>
            </a:r>
          </a:p>
        </p:txBody>
      </p:sp>
      <p:cxnSp>
        <p:nvCxnSpPr>
          <p:cNvPr id="35" name="꺾인 연결선 34"/>
          <p:cNvCxnSpPr>
            <a:stCxn id="29" idx="2"/>
            <a:endCxn id="33" idx="0"/>
          </p:cNvCxnSpPr>
          <p:nvPr/>
        </p:nvCxnSpPr>
        <p:spPr>
          <a:xfrm rot="5400000">
            <a:off x="2397846" y="3436108"/>
            <a:ext cx="394914" cy="110077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꺾인 연결선 35"/>
          <p:cNvCxnSpPr>
            <a:stCxn id="33" idx="1"/>
            <a:endCxn id="29" idx="1"/>
          </p:cNvCxnSpPr>
          <p:nvPr/>
        </p:nvCxnSpPr>
        <p:spPr>
          <a:xfrm rot="10800000" flipH="1">
            <a:off x="1554864" y="3609021"/>
            <a:ext cx="1100778" cy="773521"/>
          </a:xfrm>
          <a:prstGeom prst="bentConnector3">
            <a:avLst>
              <a:gd name="adj1" fmla="val -207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16293" y="4162032"/>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39" name="TextBox 38"/>
          <p:cNvSpPr txBox="1"/>
          <p:nvPr/>
        </p:nvSpPr>
        <p:spPr>
          <a:xfrm>
            <a:off x="2059638" y="4560673"/>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1554864"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Request</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(System</a:t>
            </a:r>
            <a:r>
              <a:rPr lang="en-US" altLang="ko-KR" sz="700" dirty="0">
                <a:solidFill>
                  <a:srgbClr val="000000"/>
                </a:solidFill>
                <a:latin typeface="LG스마트체 Regular" panose="020B0600000101010101" pitchFamily="50" charset="-127"/>
                <a:ea typeface="LG스마트체 Regular" panose="020B0600000101010101" pitchFamily="50" charset="-127"/>
              </a:rPr>
              <a:t>)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Penetration </a:t>
            </a:r>
            <a:r>
              <a:rPr lang="en-US" altLang="ko-KR" sz="700" dirty="0">
                <a:solidFill>
                  <a:srgbClr val="000000"/>
                </a:solidFill>
                <a:latin typeface="LG스마트체 Regular" panose="020B0600000101010101" pitchFamily="50" charset="-127"/>
                <a:ea typeface="LG스마트체 Regular" panose="020B0600000101010101" pitchFamily="50" charset="-127"/>
              </a:rPr>
              <a:t>Test</a:t>
            </a:r>
          </a:p>
        </p:txBody>
      </p:sp>
      <p:cxnSp>
        <p:nvCxnSpPr>
          <p:cNvPr id="43" name="꺾인 연결선 42"/>
          <p:cNvCxnSpPr>
            <a:stCxn id="42" idx="3"/>
            <a:endCxn id="29" idx="0"/>
          </p:cNvCxnSpPr>
          <p:nvPr/>
        </p:nvCxnSpPr>
        <p:spPr>
          <a:xfrm>
            <a:off x="2534964" y="2888940"/>
            <a:ext cx="610728" cy="5400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0" name="모서리가 둥근 직사각형 4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6" name="직선 화살표 연결선 5"/>
          <p:cNvCxnSpPr>
            <a:stCxn id="33" idx="2"/>
            <a:endCxn id="32" idx="0"/>
          </p:cNvCxnSpPr>
          <p:nvPr/>
        </p:nvCxnSpPr>
        <p:spPr>
          <a:xfrm>
            <a:off x="2044914" y="4581128"/>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442281" y="5445224"/>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System Release</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7" name="꺾인 연결선 6"/>
          <p:cNvCxnSpPr>
            <a:stCxn id="32" idx="2"/>
            <a:endCxn id="37" idx="0"/>
          </p:cNvCxnSpPr>
          <p:nvPr/>
        </p:nvCxnSpPr>
        <p:spPr>
          <a:xfrm rot="5400000">
            <a:off x="1380611" y="4780921"/>
            <a:ext cx="216024" cy="11125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145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a:noFill/>
        </p:spPr>
        <p:txBody>
          <a:bodyPr/>
          <a:lstStyle/>
          <a:p>
            <a:pPr indent="0"/>
            <a:r>
              <a:rPr lang="en-US" altLang="ko-KR" dirty="0" smtClean="0">
                <a:solidFill>
                  <a:schemeClr val="tx1"/>
                </a:solidFill>
                <a:latin typeface="LG스마트체 Bold" panose="020B0600000101010101" pitchFamily="50" charset="-127"/>
                <a:ea typeface="LG스마트체 Bold" panose="020B0600000101010101" pitchFamily="50" charset="-127"/>
              </a:rPr>
              <a:t>History</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8" name="Group 99"/>
          <p:cNvGraphicFramePr>
            <a:graphicFrameLocks noGrp="1"/>
          </p:cNvGraphicFramePr>
          <p:nvPr>
            <p:extLst>
              <p:ext uri="{D42A27DB-BD31-4B8C-83A1-F6EECF244321}">
                <p14:modId xmlns:p14="http://schemas.microsoft.com/office/powerpoint/2010/main" val="786631521"/>
              </p:ext>
            </p:extLst>
          </p:nvPr>
        </p:nvGraphicFramePr>
        <p:xfrm>
          <a:off x="200472" y="836712"/>
          <a:ext cx="9618271" cy="2305326"/>
        </p:xfrm>
        <a:graphic>
          <a:graphicData uri="http://schemas.openxmlformats.org/drawingml/2006/table">
            <a:tbl>
              <a:tblPr/>
              <a:tblGrid>
                <a:gridCol w="770243">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5278429">
                  <a:extLst>
                    <a:ext uri="{9D8B030D-6E8A-4147-A177-3AD203B41FA5}">
                      <a16:colId xmlns="" xmlns:a16="http://schemas.microsoft.com/office/drawing/2014/main" val="20002"/>
                    </a:ext>
                  </a:extLst>
                </a:gridCol>
                <a:gridCol w="1121328">
                  <a:extLst>
                    <a:ext uri="{9D8B030D-6E8A-4147-A177-3AD203B41FA5}">
                      <a16:colId xmlns="" xmlns:a16="http://schemas.microsoft.com/office/drawing/2014/main" val="20003"/>
                    </a:ext>
                  </a:extLst>
                </a:gridCol>
                <a:gridCol w="1512167">
                  <a:extLst>
                    <a:ext uri="{9D8B030D-6E8A-4147-A177-3AD203B41FA5}">
                      <a16:colId xmlns="" xmlns:a16="http://schemas.microsoft.com/office/drawing/2014/main" val="20004"/>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Description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Approver</a:t>
                      </a:r>
                      <a:endParaRPr kumimoji="1" lang="ko-KR" altLang="en-US"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V3.0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2024.03.05</a:t>
                      </a: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Collab links (p. 134, 151)</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PA6-10 Emergency Incident Response (p. 135)</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PA6-11 SW update for products in development (p. 136)</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PA7-5 Tool Management (p. 144)</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Updated PA7-6 Information Security Management(p. 145)</a:t>
                      </a:r>
                    </a:p>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Modify G4. Management of cybersecurity </a:t>
                      </a:r>
                      <a:r>
                        <a:rPr kumimoji="1" lang="en-US" altLang="ko-KR" sz="1000" b="0" i="0" u="none" strike="noStrike" cap="none" normalizeH="0" baseline="0" smtClean="0">
                          <a:ln>
                            <a:noFill/>
                          </a:ln>
                          <a:solidFill>
                            <a:schemeClr val="tx1"/>
                          </a:solidFill>
                          <a:effectLst/>
                          <a:latin typeface="LG스마트체 Regular" panose="020B0600000101010101" pitchFamily="50" charset="-127"/>
                          <a:ea typeface="LG스마트체 Regular" panose="020B0600000101010101" pitchFamily="50" charset="-127"/>
                        </a:rPr>
                        <a:t>issues (</a:t>
                      </a: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p. 153, 154, 155, 156)</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smtClean="0">
                          <a:solidFill>
                            <a:schemeClr val="tx1"/>
                          </a:solidFill>
                          <a:latin typeface="LG스마트체 Regular" panose="020B0600000101010101" pitchFamily="50" charset="-127"/>
                          <a:ea typeface="LG스마트체 Regular" panose="020B0600000101010101" pitchFamily="50" charset="-127"/>
                        </a:rPr>
                        <a:t>VS Cyber Security Governance Unit</a:t>
                      </a:r>
                      <a:endParaRPr lang="ko-KR" altLang="en-US" sz="1000" b="0" baseline="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r>
                        <a:rPr lang="en-US" altLang="ko-KR" sz="1000" b="0" baseline="0" dirty="0" smtClean="0">
                          <a:latin typeface="LG스마트체 Regular" panose="020B0600000101010101" pitchFamily="50" charset="-127"/>
                          <a:ea typeface="LG스마트체 Regular" panose="020B0600000101010101" pitchFamily="50" charset="-127"/>
                        </a:rPr>
                        <a:t>Cyber Security</a:t>
                      </a:r>
                    </a:p>
                    <a:p>
                      <a:pPr algn="ctr"/>
                      <a:r>
                        <a:rPr lang="en-US" altLang="ko-KR" sz="1000" b="0" baseline="0" dirty="0" smtClean="0">
                          <a:latin typeface="LG스마트체 Regular" panose="020B0600000101010101" pitchFamily="50" charset="-127"/>
                          <a:ea typeface="LG스마트체 Regular" panose="020B0600000101010101" pitchFamily="50" charset="-127"/>
                        </a:rPr>
                        <a:t>Governance Officer</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49962438"/>
                  </a:ext>
                </a:extLst>
              </a:tr>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endParaRPr kumimoji="1" lang="en-US" altLang="ko-KR" sz="10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182563" marR="0" lvl="0" indent="-182563" algn="l" defTabSz="914400" rtl="0" eaLnBrk="0" fontAlgn="base" latinLnBrk="0" hangingPunct="0">
                        <a:lnSpc>
                          <a:spcPct val="120000"/>
                        </a:lnSpc>
                        <a:spcBef>
                          <a:spcPct val="30000"/>
                        </a:spcBef>
                        <a:spcAft>
                          <a:spcPct val="0"/>
                        </a:spcAft>
                        <a:buClr>
                          <a:schemeClr val="tx1"/>
                        </a:buClr>
                        <a:buSzTx/>
                        <a:buFont typeface="Wingdings" pitchFamily="2" charset="2"/>
                        <a:buChar char="§"/>
                        <a:tabLst/>
                      </a:pP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ctr"/>
                      <a:endParaRPr lang="ko-KR" altLang="en-US" sz="1000" b="1" baseline="0" dirty="0">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135530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59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11.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Validation Test Specification</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a:t>
            </a:r>
            <a:r>
              <a:rPr kumimoji="0" lang="en-US" altLang="ko-KR" b="1" dirty="0">
                <a:solidFill>
                  <a:srgbClr val="FF0000"/>
                </a:solidFill>
                <a:latin typeface="LG스마트체 Regular" panose="020B0600000101010101" pitchFamily="50" charset="-127"/>
                <a:ea typeface="LG스마트체 Regular" panose="020B0600000101010101" pitchFamily="50" charset="-127"/>
              </a:rPr>
              <a:t>Penetration Test Manager </a:t>
            </a:r>
            <a:r>
              <a:rPr kumimoji="0" lang="en-US" altLang="ko-KR" b="1" dirty="0" smtClean="0">
                <a:latin typeface="LG스마트체 Regular" panose="020B0600000101010101" pitchFamily="50" charset="-127"/>
                <a:ea typeface="LG스마트체 Regular" panose="020B0600000101010101" pitchFamily="50" charset="-127"/>
              </a:rPr>
              <a:t>specifies the test specification of validation.</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39" name="직사각형 38"/>
          <p:cNvSpPr/>
          <p:nvPr/>
        </p:nvSpPr>
        <p:spPr>
          <a:xfrm>
            <a:off x="3800872" y="1772816"/>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Basically, validation activities are related to the test in the vehicle, so these are generally performed by OEM.</a:t>
            </a: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Validation activities can be defined penetration testing and Penetration Test Manager</a:t>
            </a: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can perform the activities of cybersecurity validation.</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specifies the cybersecurity validation test specifications.</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 the environments of the cybersecurity validation test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Specify the cybersecurity validation test specifications</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the specifications of cybersecurity validation test to ensure</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Goals</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The risks identified during the Concept and Product Development phases shall be confirmed with reasonable mitigation.</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0" name="직사각형 39"/>
          <p:cNvSpPr/>
          <p:nvPr/>
        </p:nvSpPr>
        <p:spPr>
          <a:xfrm>
            <a:off x="8164118" y="1700808"/>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Validation test plan</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rgbClr val="FF0000"/>
                </a:solidFill>
                <a:latin typeface="LG스마트체 Regular" panose="020B0600000101010101" pitchFamily="50" charset="-127"/>
                <a:ea typeface="LG스마트체 Regular" panose="020B0600000101010101" pitchFamily="50" charset="-127"/>
              </a:rPr>
              <a:t>goals/claims</a:t>
            </a:r>
            <a:endPar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1" name="직사각형 40"/>
          <p:cNvSpPr/>
          <p:nvPr/>
        </p:nvSpPr>
        <p:spPr>
          <a:xfrm>
            <a:off x="1293150" y="1158317"/>
            <a:ext cx="4809330"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The validation test plan is prepared and cybersecurity </a:t>
            </a:r>
            <a:r>
              <a:rPr kumimoji="0" lang="en-US" altLang="ko-KR" sz="1000" dirty="0">
                <a:solidFill>
                  <a:srgbClr val="FF0000"/>
                </a:solidFill>
                <a:latin typeface="LG스마트체 Regular" panose="020B0600000101010101" pitchFamily="50" charset="-127"/>
                <a:ea typeface="LG스마트체 Regular" panose="020B0600000101010101" pitchFamily="50" charset="-127"/>
              </a:rPr>
              <a:t>goals/claims</a:t>
            </a:r>
            <a:r>
              <a:rPr kumimoji="0" lang="en-US" altLang="ko-KR" sz="1000" dirty="0" smtClean="0">
                <a:latin typeface="LG스마트체 Regular" panose="020B0600000101010101" pitchFamily="50" charset="-127"/>
                <a:ea typeface="LG스마트체 Regular" panose="020B0600000101010101" pitchFamily="50" charset="-127"/>
              </a:rPr>
              <a:t> are specified.</a:t>
            </a:r>
          </a:p>
        </p:txBody>
      </p:sp>
      <p:sp>
        <p:nvSpPr>
          <p:cNvPr id="42" name="직사각형 41"/>
          <p:cNvSpPr/>
          <p:nvPr/>
        </p:nvSpPr>
        <p:spPr>
          <a:xfrm>
            <a:off x="1340089" y="6021288"/>
            <a:ext cx="8261063" cy="400110"/>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a:t>
            </a:r>
            <a:r>
              <a:rPr kumimoji="0" lang="en-US" altLang="ko-KR" sz="1000" dirty="0" smtClean="0">
                <a:latin typeface="LG스마트체 Regular" panose="020B0600000101010101" pitchFamily="50" charset="-127"/>
                <a:ea typeface="LG스마트체 Regular" panose="020B0600000101010101" pitchFamily="50" charset="-127"/>
              </a:rPr>
              <a:t>] </a:t>
            </a:r>
            <a:r>
              <a:rPr kumimoji="0" lang="en-US" altLang="ko-KR" sz="1000" dirty="0">
                <a:latin typeface="LG스마트체 Regular" panose="020B0600000101010101" pitchFamily="50" charset="-127"/>
                <a:ea typeface="LG스마트체 Regular" panose="020B0600000101010101" pitchFamily="50" charset="-127"/>
              </a:rPr>
              <a:t>All </a:t>
            </a:r>
            <a:r>
              <a:rPr kumimoji="0" lang="en-US" altLang="ko-KR" sz="1000" dirty="0" smtClean="0">
                <a:latin typeface="LG스마트체 Regular" panose="020B0600000101010101" pitchFamily="50" charset="-127"/>
                <a:ea typeface="LG스마트체 Regular" panose="020B0600000101010101" pitchFamily="50" charset="-127"/>
              </a:rPr>
              <a:t>requirements and validation specifications are specified. The verification review of the validation specification is completed</a:t>
            </a:r>
          </a:p>
        </p:txBody>
      </p:sp>
      <p:sp>
        <p:nvSpPr>
          <p:cNvPr id="43" name="TextBox 42"/>
          <p:cNvSpPr txBox="1"/>
          <p:nvPr/>
        </p:nvSpPr>
        <p:spPr>
          <a:xfrm>
            <a:off x="593289" y="1830016"/>
            <a:ext cx="285046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2-11. </a:t>
            </a:r>
            <a:r>
              <a:rPr lang="en-US" altLang="ko-KR" sz="900" dirty="0">
                <a:latin typeface="LG스마트체 Regular" panose="020B0600000101010101" pitchFamily="50" charset="-127"/>
                <a:ea typeface="LG스마트체 Regular" panose="020B0600000101010101" pitchFamily="50" charset="-127"/>
              </a:rPr>
              <a:t>Cybersecurity Validation Test Specification</a:t>
            </a:r>
          </a:p>
        </p:txBody>
      </p:sp>
      <p:sp>
        <p:nvSpPr>
          <p:cNvPr id="46" name="직사각형 4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47" name="직선 연결선 46"/>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a:xfrm>
            <a:off x="8164118" y="4979878"/>
            <a:ext cx="1581013"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ISO/SAE21434-11:v1.0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9" name="직사각형 48"/>
          <p:cNvSpPr/>
          <p:nvPr/>
        </p:nvSpPr>
        <p:spPr>
          <a:xfrm>
            <a:off x="8164118" y="3272530"/>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validation test specification</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sp>
        <p:nvSpPr>
          <p:cNvPr id="50" name="TextBox 49"/>
          <p:cNvSpPr txBox="1"/>
          <p:nvPr/>
        </p:nvSpPr>
        <p:spPr>
          <a:xfrm>
            <a:off x="1838535" y="2079989"/>
            <a:ext cx="413896" cy="230832"/>
          </a:xfrm>
          <a:prstGeom prst="rect">
            <a:avLst/>
          </a:prstGeom>
          <a:noFill/>
          <a:ln>
            <a:noFill/>
          </a:ln>
        </p:spPr>
        <p:txBody>
          <a:bodyPr wrap="none" rtlCol="0">
            <a:spAutoFit/>
          </a:bodyPr>
          <a:lstStyle/>
          <a:p>
            <a:r>
              <a:rPr kumimoji="0" lang="en-US" altLang="ko-KR" sz="900" b="1" dirty="0" smtClean="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52240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Validation Test Preparation</a:t>
            </a:r>
          </a:p>
        </p:txBody>
      </p:sp>
      <p:sp>
        <p:nvSpPr>
          <p:cNvPr id="54" name="직사각형 53"/>
          <p:cNvSpPr/>
          <p:nvPr/>
        </p:nvSpPr>
        <p:spPr>
          <a:xfrm>
            <a:off x="1522401" y="50131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Validation Test</a:t>
            </a:r>
          </a:p>
        </p:txBody>
      </p:sp>
      <p:sp>
        <p:nvSpPr>
          <p:cNvPr id="55" name="다이아몬드 54"/>
          <p:cNvSpPr/>
          <p:nvPr/>
        </p:nvSpPr>
        <p:spPr>
          <a:xfrm>
            <a:off x="1523665" y="3967930"/>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56" name="직사각형 55"/>
          <p:cNvSpPr/>
          <p:nvPr/>
        </p:nvSpPr>
        <p:spPr>
          <a:xfrm>
            <a:off x="1352600" y="4005064"/>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Test Case</a:t>
            </a:r>
          </a:p>
          <a:p>
            <a:r>
              <a:rPr lang="en-US" altLang="ko-KR" sz="700" dirty="0">
                <a:latin typeface="LG스마트체 Regular" panose="020B0600000101010101" pitchFamily="50" charset="-127"/>
                <a:ea typeface="LG스마트체 Regular" panose="020B0600000101010101" pitchFamily="50" charset="-127"/>
              </a:rPr>
              <a:t>Review</a:t>
            </a:r>
          </a:p>
        </p:txBody>
      </p:sp>
      <p:cxnSp>
        <p:nvCxnSpPr>
          <p:cNvPr id="60" name="직선 화살표 연결선 59"/>
          <p:cNvCxnSpPr>
            <a:stCxn id="53" idx="2"/>
            <a:endCxn id="55" idx="0"/>
          </p:cNvCxnSpPr>
          <p:nvPr/>
        </p:nvCxnSpPr>
        <p:spPr>
          <a:xfrm>
            <a:off x="2012451" y="3068960"/>
            <a:ext cx="1264" cy="898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55" idx="2"/>
            <a:endCxn id="54" idx="0"/>
          </p:cNvCxnSpPr>
          <p:nvPr/>
        </p:nvCxnSpPr>
        <p:spPr>
          <a:xfrm flipH="1">
            <a:off x="2012451" y="4365104"/>
            <a:ext cx="1264" cy="648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974434" y="4377905"/>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cxnSp>
        <p:nvCxnSpPr>
          <p:cNvPr id="63" name="꺾인 연결선 62"/>
          <p:cNvCxnSpPr>
            <a:stCxn id="55" idx="1"/>
            <a:endCxn id="53" idx="1"/>
          </p:cNvCxnSpPr>
          <p:nvPr/>
        </p:nvCxnSpPr>
        <p:spPr>
          <a:xfrm rot="10800000">
            <a:off x="1522401" y="2888941"/>
            <a:ext cx="1264" cy="1277577"/>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378385" y="3914176"/>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65" name="직사각형 64"/>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965181" y="6393767"/>
            <a:ext cx="8956371"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1000" dirty="0">
                <a:solidFill>
                  <a:schemeClr val="tx1"/>
                </a:solidFill>
                <a:latin typeface="LG스마트체 Regular" panose="020B0600000101010101" pitchFamily="50" charset="-127"/>
                <a:ea typeface="LG스마트체 Regular" panose="020B0600000101010101" pitchFamily="50" charset="-127"/>
              </a:rPr>
              <a:t>V</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ehicle) Validation </a:t>
            </a:r>
            <a:r>
              <a:rPr lang="en-US" altLang="ko-KR" sz="1000" dirty="0">
                <a:solidFill>
                  <a:schemeClr val="tx1"/>
                </a:solidFill>
                <a:latin typeface="LG스마트체 Regular" panose="020B0600000101010101" pitchFamily="50" charset="-127"/>
                <a:ea typeface="LG스마트체 Regular" panose="020B0600000101010101" pitchFamily="50" charset="-127"/>
              </a:rPr>
              <a:t>activities are related to the test in the vehicle, so these are generally performed by OEM.</a:t>
            </a:r>
          </a:p>
        </p:txBody>
      </p:sp>
      <p:sp>
        <p:nvSpPr>
          <p:cNvPr id="67" name="모서리가 둥근 직사각형 66"/>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1744281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12.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Validation Test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solidFill>
                  <a:srgbClr val="FF0000"/>
                </a:solidFill>
                <a:latin typeface="LG스마트체 Regular" panose="020B0600000101010101" pitchFamily="50" charset="-127"/>
                <a:ea typeface="LG스마트체 Regular" panose="020B0600000101010101" pitchFamily="50" charset="-127"/>
              </a:rPr>
              <a:t>Penetration Test Manager </a:t>
            </a:r>
            <a:r>
              <a:rPr kumimoji="0" lang="en-US" altLang="ko-KR" b="1" dirty="0" smtClean="0">
                <a:latin typeface="LG스마트체 Regular" panose="020B0600000101010101" pitchFamily="50" charset="-127"/>
                <a:ea typeface="LG스마트체 Regular" panose="020B0600000101010101" pitchFamily="50" charset="-127"/>
              </a:rPr>
              <a:t>performs a cybersecurity validation test.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3800872" y="1772816"/>
            <a:ext cx="4392216" cy="3046988"/>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Basically, validation activities are related to the test in the vehicle, so these are generally performed by OEM. </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can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perform the activities of cybersecurity validation.</a:t>
            </a: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performs the test of cybersecurity validation with confirmed cybersecurity validation test specifications.</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Perform the test in compliance with the Validation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issues should be registered in the defect management system</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Monitor the issues with the defect management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Perform tests until the criteria of completion is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satisfied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 the Validation test result in related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departments</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The risks identified during the Concept and Product Development phases shall be confirmed with reasonable mitigation.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 name="직사각형 12"/>
          <p:cNvSpPr/>
          <p:nvPr/>
        </p:nvSpPr>
        <p:spPr>
          <a:xfrm>
            <a:off x="8164118" y="1700808"/>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Validation test plan</a:t>
            </a:r>
          </a:p>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Validation test specifications</a:t>
            </a:r>
          </a:p>
        </p:txBody>
      </p:sp>
      <p:sp>
        <p:nvSpPr>
          <p:cNvPr id="14" name="직사각형 13"/>
          <p:cNvSpPr/>
          <p:nvPr/>
        </p:nvSpPr>
        <p:spPr>
          <a:xfrm>
            <a:off x="1293150" y="1158317"/>
            <a:ext cx="5458546"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The verification review of the cybersecurity validation test specification </a:t>
            </a:r>
            <a:r>
              <a:rPr kumimoji="0" lang="en-US" altLang="ko-KR" sz="1000" dirty="0">
                <a:latin typeface="LG스마트체 Regular" panose="020B0600000101010101" pitchFamily="50" charset="-127"/>
                <a:ea typeface="LG스마트체 Regular" panose="020B0600000101010101" pitchFamily="50" charset="-127"/>
              </a:rPr>
              <a:t>should be completed.</a:t>
            </a:r>
          </a:p>
        </p:txBody>
      </p:sp>
      <p:sp>
        <p:nvSpPr>
          <p:cNvPr id="15" name="직사각형 14"/>
          <p:cNvSpPr/>
          <p:nvPr/>
        </p:nvSpPr>
        <p:spPr>
          <a:xfrm>
            <a:off x="1340089" y="6021288"/>
            <a:ext cx="8261063" cy="400110"/>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a:t>
            </a:r>
            <a:r>
              <a:rPr kumimoji="0" lang="en-US" altLang="ko-KR" sz="1000" dirty="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obtains the approval for the test result of validation test by </a:t>
            </a:r>
            <a:r>
              <a:rPr kumimoji="0" lang="en-US" altLang="ko-KR" sz="1000" b="1" dirty="0">
                <a:solidFill>
                  <a:srgbClr val="FF0000"/>
                </a:solidFill>
                <a:latin typeface="LG스마트체 Regular" panose="020B0600000101010101" pitchFamily="50" charset="-127"/>
                <a:ea typeface="LG스마트체 Regular" panose="020B0600000101010101" pitchFamily="50" charset="-127"/>
              </a:rPr>
              <a:t>Penetration Test Manager</a:t>
            </a:r>
            <a:r>
              <a:rPr kumimoji="0" lang="en-US" altLang="ko-KR" sz="1000" b="1" dirty="0">
                <a:solidFill>
                  <a:srgbClr val="0000FF"/>
                </a:solidFill>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after performing the validation test.</a:t>
            </a:r>
          </a:p>
        </p:txBody>
      </p:sp>
      <p:sp>
        <p:nvSpPr>
          <p:cNvPr id="16" name="TextBox 15"/>
          <p:cNvSpPr txBox="1"/>
          <p:nvPr/>
        </p:nvSpPr>
        <p:spPr>
          <a:xfrm>
            <a:off x="933927" y="1830016"/>
            <a:ext cx="216918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2-12. </a:t>
            </a:r>
            <a:r>
              <a:rPr lang="en-US" altLang="ko-KR" sz="900" dirty="0">
                <a:latin typeface="LG스마트체 Regular" panose="020B0600000101010101" pitchFamily="50" charset="-127"/>
                <a:ea typeface="LG스마트체 Regular" panose="020B0600000101010101" pitchFamily="50" charset="-127"/>
              </a:rPr>
              <a:t>Cybersecurity Validation Test</a:t>
            </a:r>
            <a:endParaRPr lang="ko-KR" altLang="en-US" sz="900" dirty="0">
              <a:latin typeface="LG스마트체 Regular" panose="020B0600000101010101" pitchFamily="50" charset="-127"/>
              <a:ea typeface="LG스마트체 Regular" panose="020B0600000101010101" pitchFamily="50" charset="-127"/>
            </a:endParaRPr>
          </a:p>
        </p:txBody>
      </p:sp>
      <p:sp>
        <p:nvSpPr>
          <p:cNvPr id="17" name="직사각형 1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18" name="직사각형 17"/>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ISO/SAE21434-11:v1.0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9" name="직사각형 18"/>
          <p:cNvSpPr/>
          <p:nvPr/>
        </p:nvSpPr>
        <p:spPr>
          <a:xfrm>
            <a:off x="8164118" y="3272530"/>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Validation Test report</a:t>
            </a:r>
          </a:p>
        </p:txBody>
      </p:sp>
      <p:cxnSp>
        <p:nvCxnSpPr>
          <p:cNvPr id="21" name="직선 연결선 20"/>
          <p:cNvCxnSpPr/>
          <p:nvPr/>
        </p:nvCxnSpPr>
        <p:spPr>
          <a:xfrm>
            <a:off x="2072680" y="2054576"/>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9538" y="2079989"/>
            <a:ext cx="635110" cy="230832"/>
          </a:xfrm>
          <a:prstGeom prst="rect">
            <a:avLst/>
          </a:prstGeom>
          <a:noFill/>
          <a:ln>
            <a:noFill/>
          </a:ln>
        </p:spPr>
        <p:txBody>
          <a:bodyPr wrap="none" rtlCol="0">
            <a:spAutoFit/>
          </a:bodyPr>
          <a:lstStyle/>
          <a:p>
            <a:r>
              <a:rPr lang="en-US" altLang="ko-KR" sz="900" dirty="0">
                <a:latin typeface="LG스마트체 Regular" panose="020B0600000101010101" pitchFamily="50" charset="-127"/>
                <a:ea typeface="LG스마트체 Regular" panose="020B0600000101010101" pitchFamily="50" charset="-127"/>
              </a:rPr>
              <a:t>3</a:t>
            </a:r>
            <a:r>
              <a:rPr lang="en-US" altLang="ko-KR" sz="900" baseline="30000" dirty="0">
                <a:latin typeface="LG스마트체 Regular" panose="020B0600000101010101" pitchFamily="50" charset="-127"/>
                <a:ea typeface="LG스마트체 Regular" panose="020B0600000101010101" pitchFamily="50" charset="-127"/>
              </a:rPr>
              <a:t>rd</a:t>
            </a:r>
            <a:r>
              <a:rPr lang="en-US" altLang="ko-KR" sz="900" dirty="0">
                <a:latin typeface="LG스마트체 Regular" panose="020B0600000101010101" pitchFamily="50" charset="-127"/>
                <a:ea typeface="LG스마트체 Regular" panose="020B0600000101010101" pitchFamily="50" charset="-127"/>
              </a:rPr>
              <a:t> Party</a:t>
            </a:r>
            <a:endParaRPr lang="ko-KR" altLang="en-US" sz="900" dirty="0">
              <a:latin typeface="LG스마트체 Regular" panose="020B0600000101010101" pitchFamily="50" charset="-127"/>
              <a:ea typeface="LG스마트체 Regular" panose="020B0600000101010101" pitchFamily="50" charset="-127"/>
            </a:endParaRPr>
          </a:p>
        </p:txBody>
      </p:sp>
      <p:sp>
        <p:nvSpPr>
          <p:cNvPr id="24" name="TextBox 23"/>
          <p:cNvSpPr txBox="1"/>
          <p:nvPr/>
        </p:nvSpPr>
        <p:spPr>
          <a:xfrm>
            <a:off x="2686503" y="2128646"/>
            <a:ext cx="413896" cy="230832"/>
          </a:xfrm>
          <a:prstGeom prst="rect">
            <a:avLst/>
          </a:prstGeom>
          <a:noFill/>
          <a:ln>
            <a:noFill/>
          </a:ln>
        </p:spPr>
        <p:txBody>
          <a:bodyPr wrap="none" rtlCol="0">
            <a:spAutoFit/>
          </a:bodyPr>
          <a:lstStyle/>
          <a:p>
            <a:r>
              <a:rPr kumimoji="0" lang="en-US" altLang="ko-KR" sz="900" b="1" dirty="0" smtClean="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직사각형 25"/>
          <p:cNvSpPr/>
          <p:nvPr/>
        </p:nvSpPr>
        <p:spPr>
          <a:xfrm>
            <a:off x="1001253"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Validation Test</a:t>
            </a:r>
          </a:p>
        </p:txBody>
      </p:sp>
      <p:sp>
        <p:nvSpPr>
          <p:cNvPr id="27" name="다이아몬드 26"/>
          <p:cNvSpPr/>
          <p:nvPr/>
        </p:nvSpPr>
        <p:spPr>
          <a:xfrm>
            <a:off x="1002517" y="3967930"/>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28" name="직사각형 27"/>
          <p:cNvSpPr/>
          <p:nvPr/>
        </p:nvSpPr>
        <p:spPr>
          <a:xfrm>
            <a:off x="831452" y="4005064"/>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Validation</a:t>
            </a:r>
          </a:p>
          <a:p>
            <a:r>
              <a:rPr lang="en-US" altLang="ko-KR" sz="700" dirty="0" smtClean="0">
                <a:latin typeface="LG스마트체 Regular" panose="020B0600000101010101" pitchFamily="50" charset="-127"/>
                <a:ea typeface="LG스마트체 Regular" panose="020B0600000101010101" pitchFamily="50" charset="-127"/>
              </a:rPr>
              <a:t>Test Result ?</a:t>
            </a:r>
            <a:endParaRPr lang="en-US" altLang="ko-KR" sz="700" dirty="0">
              <a:latin typeface="LG스마트체 Regular" panose="020B0600000101010101" pitchFamily="50" charset="-127"/>
              <a:ea typeface="LG스마트체 Regular" panose="020B0600000101010101" pitchFamily="50" charset="-127"/>
            </a:endParaRPr>
          </a:p>
        </p:txBody>
      </p:sp>
      <p:cxnSp>
        <p:nvCxnSpPr>
          <p:cNvPr id="32" name="직선 화살표 연결선 31"/>
          <p:cNvCxnSpPr>
            <a:stCxn id="26" idx="2"/>
            <a:endCxn id="27" idx="0"/>
          </p:cNvCxnSpPr>
          <p:nvPr/>
        </p:nvCxnSpPr>
        <p:spPr>
          <a:xfrm>
            <a:off x="1491303" y="3068960"/>
            <a:ext cx="1264" cy="898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1001253" y="530120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Validation Completion</a:t>
            </a:r>
          </a:p>
        </p:txBody>
      </p:sp>
      <p:sp>
        <p:nvSpPr>
          <p:cNvPr id="34" name="다이아몬드 33"/>
          <p:cNvSpPr/>
          <p:nvPr/>
        </p:nvSpPr>
        <p:spPr>
          <a:xfrm>
            <a:off x="2116515" y="4621480"/>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5" name="직사각형 34"/>
          <p:cNvSpPr/>
          <p:nvPr/>
        </p:nvSpPr>
        <p:spPr>
          <a:xfrm>
            <a:off x="1945450" y="4658614"/>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Review</a:t>
            </a:r>
          </a:p>
          <a:p>
            <a:r>
              <a:rPr lang="en-US" altLang="ko-KR" sz="700" dirty="0" smtClean="0">
                <a:latin typeface="LG스마트체 Regular" panose="020B0600000101010101" pitchFamily="50" charset="-127"/>
                <a:ea typeface="LG스마트체 Regular" panose="020B0600000101010101" pitchFamily="50" charset="-127"/>
              </a:rPr>
              <a:t>Test Result ?</a:t>
            </a:r>
            <a:endParaRPr lang="en-US" altLang="ko-KR" sz="700" dirty="0">
              <a:latin typeface="LG스마트체 Regular" panose="020B0600000101010101" pitchFamily="50" charset="-127"/>
              <a:ea typeface="LG스마트체 Regular" panose="020B0600000101010101" pitchFamily="50" charset="-127"/>
            </a:endParaRPr>
          </a:p>
        </p:txBody>
      </p:sp>
      <p:cxnSp>
        <p:nvCxnSpPr>
          <p:cNvPr id="36" name="꺾인 연결선 35"/>
          <p:cNvCxnSpPr>
            <a:stCxn id="27" idx="2"/>
            <a:endCxn id="34" idx="0"/>
          </p:cNvCxnSpPr>
          <p:nvPr/>
        </p:nvCxnSpPr>
        <p:spPr>
          <a:xfrm rot="16200000" flipH="1">
            <a:off x="1921378" y="3936293"/>
            <a:ext cx="256376" cy="11139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34" idx="2"/>
            <a:endCxn id="33" idx="0"/>
          </p:cNvCxnSpPr>
          <p:nvPr/>
        </p:nvCxnSpPr>
        <p:spPr>
          <a:xfrm rot="5400000">
            <a:off x="1907657" y="4602300"/>
            <a:ext cx="282554" cy="111526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37"/>
          <p:cNvCxnSpPr>
            <a:stCxn id="34" idx="1"/>
            <a:endCxn id="26" idx="1"/>
          </p:cNvCxnSpPr>
          <p:nvPr/>
        </p:nvCxnSpPr>
        <p:spPr>
          <a:xfrm rot="10800000">
            <a:off x="1001253" y="2888941"/>
            <a:ext cx="1115262" cy="1931127"/>
          </a:xfrm>
          <a:prstGeom prst="bentConnector3">
            <a:avLst>
              <a:gd name="adj1" fmla="val 120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27" idx="1"/>
            <a:endCxn id="26" idx="1"/>
          </p:cNvCxnSpPr>
          <p:nvPr/>
        </p:nvCxnSpPr>
        <p:spPr>
          <a:xfrm rot="10800000">
            <a:off x="1001253" y="2888941"/>
            <a:ext cx="1264" cy="1277577"/>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787394" y="4598308"/>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41" name="TextBox 40"/>
          <p:cNvSpPr txBox="1"/>
          <p:nvPr/>
        </p:nvSpPr>
        <p:spPr>
          <a:xfrm>
            <a:off x="2288171" y="4966391"/>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2" name="TextBox 41"/>
          <p:cNvSpPr txBox="1"/>
          <p:nvPr/>
        </p:nvSpPr>
        <p:spPr>
          <a:xfrm>
            <a:off x="1478349" y="4322867"/>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3" name="TextBox 42"/>
          <p:cNvSpPr txBox="1"/>
          <p:nvPr/>
        </p:nvSpPr>
        <p:spPr>
          <a:xfrm>
            <a:off x="857237" y="3914176"/>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44" name="직사각형 43"/>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965181" y="6393767"/>
            <a:ext cx="8956371"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1000" dirty="0">
                <a:solidFill>
                  <a:schemeClr val="tx1"/>
                </a:solidFill>
                <a:latin typeface="LG스마트체 Regular" panose="020B0600000101010101" pitchFamily="50" charset="-127"/>
                <a:ea typeface="LG스마트체 Regular" panose="020B0600000101010101" pitchFamily="50" charset="-127"/>
              </a:rPr>
              <a:t>V</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ehicle) Validation </a:t>
            </a:r>
            <a:r>
              <a:rPr lang="en-US" altLang="ko-KR" sz="1000" dirty="0">
                <a:solidFill>
                  <a:schemeClr val="tx1"/>
                </a:solidFill>
                <a:latin typeface="LG스마트체 Regular" panose="020B0600000101010101" pitchFamily="50" charset="-127"/>
                <a:ea typeface="LG스마트체 Regular" panose="020B0600000101010101" pitchFamily="50" charset="-127"/>
              </a:rPr>
              <a:t>activities are related to the test in the vehicle, so these are generally performed by OEM.</a:t>
            </a:r>
          </a:p>
        </p:txBody>
      </p:sp>
      <p:sp>
        <p:nvSpPr>
          <p:cNvPr id="46" name="모서리가 둥근 직사각형 45"/>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6040474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13. Fuzz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Test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Fuzz Test manager performs vehicle or system fuzz test.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3800872" y="1772816"/>
            <a:ext cx="4392216" cy="2554545"/>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Basically, validation activities are related to the test in the vehicle, so these are generally performed by OEM. </a:t>
            </a: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smtClean="0">
                <a:solidFill>
                  <a:srgbClr val="FF0000"/>
                </a:solidFill>
                <a:latin typeface="LG스마트체 Regular" panose="020B0600000101010101" pitchFamily="50" charset="-127"/>
                <a:ea typeface="LG스마트체 Regular" panose="020B0600000101010101" pitchFamily="50" charset="-127"/>
              </a:rPr>
              <a:t>CSVTM</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performs vehicle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fuzz test align with the schedule in the validation test plan and cybersecurity plan.</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a:t>
            </a:r>
            <a:r>
              <a:rPr lang="en-US" altLang="ko-KR" sz="1000" dirty="0" smtClean="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Conduct fuzz test aligned with the schedule shared by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PTM</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test result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Fuzz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is conducted by referring to the Vulnerability test plan document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Vulnerability_Fuzz</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Test Plan)</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 The risks identified during the Concept and Product Development phases shall be confirmed with reasonable mitigation.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 name="직사각형 12"/>
          <p:cNvSpPr/>
          <p:nvPr/>
        </p:nvSpPr>
        <p:spPr>
          <a:xfrm>
            <a:off x="8164118" y="1700808"/>
            <a:ext cx="1469402" cy="24622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V</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alidation test plan</a:t>
            </a:r>
          </a:p>
        </p:txBody>
      </p:sp>
      <p:sp>
        <p:nvSpPr>
          <p:cNvPr id="14" name="직사각형 13"/>
          <p:cNvSpPr/>
          <p:nvPr/>
        </p:nvSpPr>
        <p:spPr>
          <a:xfrm>
            <a:off x="1293150" y="1158317"/>
            <a:ext cx="3828292" cy="246221"/>
          </a:xfrm>
          <a:prstGeom prst="rect">
            <a:avLst/>
          </a:prstGeom>
        </p:spPr>
        <p:txBody>
          <a:bodyPr wrap="none">
            <a:spAutoFit/>
          </a:bodyPr>
          <a:lstStyle/>
          <a:p>
            <a:pPr algn="l" fontAlgn="auto">
              <a:spcBef>
                <a:spcPts val="0"/>
              </a:spcBef>
              <a:spcAft>
                <a:spcPts val="0"/>
              </a:spcAft>
            </a:pPr>
            <a:r>
              <a:rPr kumimoji="0" lang="en-US" altLang="ko-KR" sz="1000" dirty="0" smtClean="0">
                <a:latin typeface="LG스마트체 Regular" panose="020B0600000101010101" pitchFamily="50" charset="-127"/>
                <a:ea typeface="LG스마트체 Regular" panose="020B0600000101010101" pitchFamily="50" charset="-127"/>
              </a:rPr>
              <a:t>The environments and resources of fuzz test must be prepared. </a:t>
            </a:r>
            <a:endParaRPr kumimoji="0" lang="en-US" altLang="ko-KR" sz="1000" dirty="0">
              <a:latin typeface="LG스마트체 Regular" panose="020B0600000101010101" pitchFamily="50" charset="-127"/>
              <a:ea typeface="LG스마트체 Regular" panose="020B0600000101010101" pitchFamily="50" charset="-127"/>
            </a:endParaRPr>
          </a:p>
        </p:txBody>
      </p:sp>
      <p:sp>
        <p:nvSpPr>
          <p:cNvPr id="15" name="직사각형 14"/>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a:t>
            </a:r>
            <a:r>
              <a:rPr lang="en-US" altLang="ko-KR" sz="1000" dirty="0" smtClean="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dirty="0" smtClean="0">
                <a:latin typeface="LG스마트체 Regular" panose="020B0600000101010101" pitchFamily="50" charset="-127"/>
                <a:ea typeface="LG스마트체 Regular" panose="020B0600000101010101" pitchFamily="50" charset="-127"/>
              </a:rPr>
              <a:t>] </a:t>
            </a:r>
            <a:r>
              <a:rPr kumimoji="0" lang="en-US" altLang="ko-KR" sz="1000" dirty="0">
                <a:latin typeface="LG스마트체 Regular" panose="020B0600000101010101" pitchFamily="50" charset="-127"/>
                <a:ea typeface="LG스마트체 Regular" panose="020B0600000101010101" pitchFamily="50" charset="-127"/>
              </a:rPr>
              <a:t>Review the test result of the </a:t>
            </a:r>
            <a:r>
              <a:rPr kumimoji="0" lang="en-US" altLang="ko-KR" sz="1000" dirty="0" smtClean="0">
                <a:latin typeface="LG스마트체 Regular" panose="020B0600000101010101" pitchFamily="50" charset="-127"/>
                <a:ea typeface="LG스마트체 Regular" panose="020B0600000101010101" pitchFamily="50" charset="-127"/>
              </a:rPr>
              <a:t>Fuzz Test </a:t>
            </a:r>
            <a:r>
              <a:rPr kumimoji="0" lang="en-US" altLang="ko-KR" sz="1000" dirty="0">
                <a:latin typeface="LG스마트체 Regular" panose="020B0600000101010101" pitchFamily="50" charset="-127"/>
                <a:ea typeface="LG스마트체 Regular" panose="020B0600000101010101" pitchFamily="50" charset="-127"/>
              </a:rPr>
              <a:t>and release the result to stakeholders.</a:t>
            </a:r>
          </a:p>
        </p:txBody>
      </p:sp>
      <p:sp>
        <p:nvSpPr>
          <p:cNvPr id="16" name="TextBox 15"/>
          <p:cNvSpPr txBox="1"/>
          <p:nvPr/>
        </p:nvSpPr>
        <p:spPr>
          <a:xfrm>
            <a:off x="1432460" y="1830016"/>
            <a:ext cx="117211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2-13. </a:t>
            </a:r>
            <a:r>
              <a:rPr lang="en-US" altLang="ko-KR" sz="900" dirty="0" smtClean="0">
                <a:latin typeface="LG스마트체 Regular" panose="020B0600000101010101" pitchFamily="50" charset="-127"/>
                <a:ea typeface="LG스마트체 Regular" panose="020B0600000101010101" pitchFamily="50" charset="-127"/>
              </a:rPr>
              <a:t>Fuzz </a:t>
            </a:r>
            <a:r>
              <a:rPr lang="en-US" altLang="ko-KR" sz="900" dirty="0">
                <a:latin typeface="LG스마트체 Regular" panose="020B0600000101010101" pitchFamily="50" charset="-127"/>
                <a:ea typeface="LG스마트체 Regular" panose="020B0600000101010101" pitchFamily="50" charset="-127"/>
              </a:rPr>
              <a:t>Test</a:t>
            </a:r>
            <a:endParaRPr lang="ko-KR" altLang="en-US" sz="900" dirty="0">
              <a:latin typeface="LG스마트체 Regular" panose="020B0600000101010101" pitchFamily="50" charset="-127"/>
              <a:ea typeface="LG스마트체 Regular" panose="020B0600000101010101" pitchFamily="50" charset="-127"/>
            </a:endParaRPr>
          </a:p>
        </p:txBody>
      </p:sp>
      <p:sp>
        <p:nvSpPr>
          <p:cNvPr id="17" name="직사각형 1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18" name="직사각형 17"/>
          <p:cNvSpPr/>
          <p:nvPr/>
        </p:nvSpPr>
        <p:spPr>
          <a:xfrm>
            <a:off x="8164118" y="4979878"/>
            <a:ext cx="1581013"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ISO/SAE21434-11:v1.0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9" name="직사각형 18"/>
          <p:cNvSpPr/>
          <p:nvPr/>
        </p:nvSpPr>
        <p:spPr>
          <a:xfrm>
            <a:off x="8164118" y="3272530"/>
            <a:ext cx="1469402" cy="246221"/>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Fuzz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21" name="직선 연결선 2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4872" y="2079989"/>
            <a:ext cx="780983" cy="3693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(Reference)</a:t>
            </a:r>
          </a:p>
          <a:p>
            <a:r>
              <a:rPr kumimoji="0" lang="en-US" altLang="ko-KR" sz="900" b="1" dirty="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TextBox 23"/>
          <p:cNvSpPr txBox="1"/>
          <p:nvPr/>
        </p:nvSpPr>
        <p:spPr>
          <a:xfrm>
            <a:off x="1765140" y="2079989"/>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직사각형 25"/>
          <p:cNvSpPr/>
          <p:nvPr/>
        </p:nvSpPr>
        <p:spPr>
          <a:xfrm>
            <a:off x="442281" y="2708920"/>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Validation Test</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27" name="다이아몬드 26"/>
          <p:cNvSpPr/>
          <p:nvPr/>
        </p:nvSpPr>
        <p:spPr>
          <a:xfrm>
            <a:off x="443545" y="4688010"/>
            <a:ext cx="980100" cy="397174"/>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28" name="직사각형 27"/>
          <p:cNvSpPr/>
          <p:nvPr/>
        </p:nvSpPr>
        <p:spPr>
          <a:xfrm>
            <a:off x="272480" y="4735304"/>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Validation</a:t>
            </a:r>
          </a:p>
          <a:p>
            <a:r>
              <a:rPr lang="en-US" altLang="ko-KR" sz="700" dirty="0" smtClean="0">
                <a:latin typeface="LG스마트체 Regular" panose="020B0600000101010101" pitchFamily="50" charset="-127"/>
                <a:ea typeface="LG스마트체 Regular" panose="020B0600000101010101" pitchFamily="50" charset="-127"/>
              </a:rPr>
              <a:t>Test Result</a:t>
            </a:r>
            <a:endParaRPr lang="en-US" altLang="ko-KR" sz="700" dirty="0">
              <a:latin typeface="LG스마트체 Regular" panose="020B0600000101010101" pitchFamily="50" charset="-127"/>
              <a:ea typeface="LG스마트체 Regular" panose="020B0600000101010101" pitchFamily="50" charset="-127"/>
            </a:endParaRPr>
          </a:p>
        </p:txBody>
      </p:sp>
      <p:sp>
        <p:nvSpPr>
          <p:cNvPr id="29" name="직사각형 28"/>
          <p:cNvSpPr/>
          <p:nvPr/>
        </p:nvSpPr>
        <p:spPr>
          <a:xfrm>
            <a:off x="1576459" y="313552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Fuzz </a:t>
            </a:r>
            <a:r>
              <a:rPr lang="en-US" altLang="ko-KR" sz="700" dirty="0">
                <a:solidFill>
                  <a:srgbClr val="000000"/>
                </a:solidFill>
                <a:latin typeface="LG스마트체 Regular" panose="020B0600000101010101" pitchFamily="50" charset="-127"/>
                <a:ea typeface="LG스마트체 Regular" panose="020B0600000101010101" pitchFamily="50" charset="-127"/>
              </a:rPr>
              <a:t>Test</a:t>
            </a:r>
          </a:p>
        </p:txBody>
      </p:sp>
      <p:cxnSp>
        <p:nvCxnSpPr>
          <p:cNvPr id="30" name="꺾인 연결선 29"/>
          <p:cNvCxnSpPr>
            <a:stCxn id="26" idx="3"/>
          </p:cNvCxnSpPr>
          <p:nvPr/>
        </p:nvCxnSpPr>
        <p:spPr>
          <a:xfrm>
            <a:off x="1422381" y="2888940"/>
            <a:ext cx="619855" cy="2520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a:stCxn id="26" idx="2"/>
            <a:endCxn id="27" idx="0"/>
          </p:cNvCxnSpPr>
          <p:nvPr/>
        </p:nvCxnSpPr>
        <p:spPr>
          <a:xfrm>
            <a:off x="932331" y="3068960"/>
            <a:ext cx="1264" cy="1619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442281" y="537321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Validation Completion</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3" name="다이아몬드 32"/>
          <p:cNvSpPr/>
          <p:nvPr/>
        </p:nvSpPr>
        <p:spPr>
          <a:xfrm>
            <a:off x="1557543" y="4183954"/>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34" name="직사각형 33"/>
          <p:cNvSpPr/>
          <p:nvPr/>
        </p:nvSpPr>
        <p:spPr>
          <a:xfrm>
            <a:off x="1386478" y="4221088"/>
            <a:ext cx="1331509" cy="307777"/>
          </a:xfrm>
          <a:prstGeom prst="rect">
            <a:avLst/>
          </a:prstGeom>
        </p:spPr>
        <p:txBody>
          <a:bodyPr wrap="square">
            <a:spAutoFit/>
          </a:bodyPr>
          <a:lstStyle/>
          <a:p>
            <a:r>
              <a:rPr lang="en-US" altLang="ko-KR" sz="700" dirty="0" smtClean="0">
                <a:latin typeface="LG스마트체 Regular" panose="020B0600000101010101" pitchFamily="50" charset="-127"/>
                <a:ea typeface="LG스마트체 Regular" panose="020B0600000101010101" pitchFamily="50" charset="-127"/>
              </a:rPr>
              <a:t>Review</a:t>
            </a:r>
          </a:p>
          <a:p>
            <a:r>
              <a:rPr lang="en-US" altLang="ko-KR" sz="700" dirty="0" smtClean="0">
                <a:latin typeface="LG스마트체 Regular" panose="020B0600000101010101" pitchFamily="50" charset="-127"/>
                <a:ea typeface="LG스마트체 Regular" panose="020B0600000101010101" pitchFamily="50" charset="-127"/>
              </a:rPr>
              <a:t>Test Result ?</a:t>
            </a:r>
          </a:p>
        </p:txBody>
      </p:sp>
      <p:cxnSp>
        <p:nvCxnSpPr>
          <p:cNvPr id="36" name="꺾인 연결선 35"/>
          <p:cNvCxnSpPr>
            <a:stCxn id="33" idx="1"/>
            <a:endCxn id="29" idx="1"/>
          </p:cNvCxnSpPr>
          <p:nvPr/>
        </p:nvCxnSpPr>
        <p:spPr>
          <a:xfrm rot="10800000" flipH="1">
            <a:off x="1557543" y="3315543"/>
            <a:ext cx="18916" cy="1066999"/>
          </a:xfrm>
          <a:prstGeom prst="bentConnector3">
            <a:avLst>
              <a:gd name="adj1" fmla="val -12085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27" idx="1"/>
            <a:endCxn id="26" idx="1"/>
          </p:cNvCxnSpPr>
          <p:nvPr/>
        </p:nvCxnSpPr>
        <p:spPr>
          <a:xfrm rot="10800000">
            <a:off x="442281" y="2888941"/>
            <a:ext cx="1264" cy="1997657"/>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16293" y="4162032"/>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39" name="TextBox 38"/>
          <p:cNvSpPr txBox="1"/>
          <p:nvPr/>
        </p:nvSpPr>
        <p:spPr>
          <a:xfrm>
            <a:off x="2059638" y="4560673"/>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0" name="TextBox 39"/>
          <p:cNvSpPr txBox="1"/>
          <p:nvPr/>
        </p:nvSpPr>
        <p:spPr>
          <a:xfrm>
            <a:off x="907980" y="5072418"/>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
        <p:nvSpPr>
          <p:cNvPr id="41" name="TextBox 40"/>
          <p:cNvSpPr txBox="1"/>
          <p:nvPr/>
        </p:nvSpPr>
        <p:spPr>
          <a:xfrm>
            <a:off x="313699" y="4653496"/>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cxnSp>
        <p:nvCxnSpPr>
          <p:cNvPr id="45" name="직선 화살표 연결선 44"/>
          <p:cNvCxnSpPr>
            <a:endCxn id="32" idx="0"/>
          </p:cNvCxnSpPr>
          <p:nvPr/>
        </p:nvCxnSpPr>
        <p:spPr>
          <a:xfrm>
            <a:off x="932331" y="5085184"/>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45"/>
          <p:cNvCxnSpPr>
            <a:stCxn id="33" idx="2"/>
          </p:cNvCxnSpPr>
          <p:nvPr/>
        </p:nvCxnSpPr>
        <p:spPr>
          <a:xfrm rot="5400000">
            <a:off x="1582885" y="4421888"/>
            <a:ext cx="305469" cy="62394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6915601" y="476672"/>
            <a:ext cx="3005951"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965181" y="6393767"/>
            <a:ext cx="8956371" cy="246221"/>
          </a:xfrm>
          <a:prstGeom prst="rect">
            <a:avLst/>
          </a:prstGeom>
        </p:spPr>
        <p:txBody>
          <a:bodyPr wrap="square">
            <a:spAutoFit/>
          </a:bodyPr>
          <a:lstStyle/>
          <a:p>
            <a:pPr algn="l"/>
            <a:r>
              <a:rPr lang="en-US" altLang="ko-KR" sz="1000" dirty="0" smtClean="0">
                <a:solidFill>
                  <a:schemeClr val="tx1"/>
                </a:solidFill>
                <a:latin typeface="LG스마트체 Regular" panose="020B0600000101010101" pitchFamily="50" charset="-127"/>
                <a:ea typeface="LG스마트체 Regular" panose="020B0600000101010101" pitchFamily="50" charset="-127"/>
              </a:rPr>
              <a:t>Validation </a:t>
            </a:r>
            <a:r>
              <a:rPr lang="en-US" altLang="ko-KR" sz="1000" dirty="0">
                <a:solidFill>
                  <a:schemeClr val="tx1"/>
                </a:solidFill>
                <a:latin typeface="LG스마트체 Regular" panose="020B0600000101010101" pitchFamily="50" charset="-127"/>
                <a:ea typeface="LG스마트체 Regular" panose="020B0600000101010101" pitchFamily="50" charset="-127"/>
              </a:rPr>
              <a:t>activities are related to the test in the vehicle, so these are generally performed by OEM.</a:t>
            </a:r>
          </a:p>
        </p:txBody>
      </p:sp>
      <p:sp>
        <p:nvSpPr>
          <p:cNvPr id="49" name="모서리가 둥근 직사각형 48"/>
          <p:cNvSpPr/>
          <p:nvPr/>
        </p:nvSpPr>
        <p:spPr>
          <a:xfrm>
            <a:off x="416496" y="6429770"/>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smtClean="0">
                <a:solidFill>
                  <a:srgbClr val="0000FF"/>
                </a:solidFill>
                <a:latin typeface="LG스마트체 Regular" panose="020B0600000101010101" pitchFamily="50" charset="-127"/>
                <a:ea typeface="LG스마트체 Regular" panose="020B0600000101010101" pitchFamily="50" charset="-127"/>
              </a:rPr>
              <a:t>O</a:t>
            </a:r>
            <a:endParaRPr lang="ko-KR" altLang="en-US" sz="900" dirty="0">
              <a:solidFill>
                <a:srgbClr val="0000FF"/>
              </a:solidFill>
              <a:latin typeface="LG스마트체 Regular" panose="020B0600000101010101" pitchFamily="50" charset="-127"/>
              <a:ea typeface="LG스마트체 Regular" panose="020B0600000101010101" pitchFamily="50" charset="-127"/>
            </a:endParaRPr>
          </a:p>
        </p:txBody>
      </p:sp>
      <p:cxnSp>
        <p:nvCxnSpPr>
          <p:cNvPr id="50" name="직선 화살표 연결선 49"/>
          <p:cNvCxnSpPr>
            <a:stCxn id="29" idx="2"/>
            <a:endCxn id="33" idx="0"/>
          </p:cNvCxnSpPr>
          <p:nvPr/>
        </p:nvCxnSpPr>
        <p:spPr>
          <a:xfrm flipH="1">
            <a:off x="2047593" y="3495562"/>
            <a:ext cx="18916" cy="688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8989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Regular" panose="020B0600000101010101" pitchFamily="50" charset="-127"/>
                <a:ea typeface="LG스마트체 Regular" panose="020B0600000101010101" pitchFamily="50" charset="-127"/>
              </a:rPr>
              <a:t>14. </a:t>
            </a:r>
            <a:r>
              <a:rPr lang="en-US" altLang="ko-KR" sz="1800" kern="0" dirty="0">
                <a:latin typeface="LG스마트체 Regular" panose="020B0600000101010101" pitchFamily="50" charset="-127"/>
                <a:ea typeface="LG스마트체 Regular" panose="020B0600000101010101" pitchFamily="50" charset="-127"/>
              </a:rPr>
              <a:t>System release for sample version</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10" name="모서리가 둥근 직사각형 10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Manager reviews </a:t>
            </a:r>
            <a:r>
              <a:rPr kumimoji="0" lang="en-US" altLang="ko-KR" b="1" dirty="0" smtClean="0">
                <a:latin typeface="LG스마트체 Regular" panose="020B0600000101010101" pitchFamily="50" charset="-127"/>
                <a:ea typeface="LG스마트체 Regular" panose="020B0600000101010101" pitchFamily="50" charset="-127"/>
              </a:rPr>
              <a:t>cybersecurity test </a:t>
            </a:r>
            <a:r>
              <a:rPr kumimoji="0" lang="en-US" altLang="ko-KR" b="1" dirty="0">
                <a:latin typeface="LG스마트체 Regular" panose="020B0600000101010101" pitchFamily="50" charset="-127"/>
                <a:ea typeface="LG스마트체 Regular" panose="020B0600000101010101" pitchFamily="50" charset="-127"/>
              </a:rPr>
              <a:t>result for system level and releases the system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of sample version</a:t>
            </a:r>
            <a:r>
              <a:rPr kumimoji="0" lang="en-US" altLang="ko-KR" b="1" dirty="0">
                <a:latin typeface="LG스마트체 Regular" panose="020B0600000101010101" pitchFamily="50" charset="-127"/>
                <a:ea typeface="LG스마트체 Regular" panose="020B0600000101010101" pitchFamily="50" charset="-127"/>
              </a:rPr>
              <a: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3800872" y="1772816"/>
            <a:ext cx="4392216" cy="3939540"/>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releases system sample version by reviewing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result for system level.</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reviews the implementation of all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cybersecurity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that must be released according to the feature release plan.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the results of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test to see if the test has passed.</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updates system level test result to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decides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cybersecurity requirement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coverage and test results to be appropriate for the level of sample release required by the OEM.</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assigns a version to the system and releases it</a:t>
            </a:r>
          </a:p>
          <a:p>
            <a:pPr marL="171450" lvl="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sample release report]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system sample release report should include the following</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applicable)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Version of system sample</a:t>
            </a:r>
          </a:p>
          <a:p>
            <a:pPr marL="171450" lvl="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Released feature</a:t>
            </a:r>
          </a:p>
          <a:p>
            <a:pPr marL="171450" lvl="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Summary of system test result</a:t>
            </a:r>
          </a:p>
          <a:p>
            <a:pPr marL="171450" lvl="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 date</a:t>
            </a:r>
          </a:p>
          <a:p>
            <a:pPr marL="171450" lvl="0" indent="-171450" algn="l" fontAlgn="auto">
              <a:spcBef>
                <a:spcPts val="0"/>
              </a:spcBef>
              <a:spcAft>
                <a:spcPts val="0"/>
              </a:spcAft>
              <a:buFont typeface="Arial" panose="020B0604020202020204"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 approver</a:t>
            </a:r>
          </a:p>
          <a:p>
            <a:pPr marL="171450" lvl="0" indent="-171450" algn="l" fontAlgn="auto">
              <a:spcBef>
                <a:spcPts val="0"/>
              </a:spcBef>
              <a:spcAft>
                <a:spcPts val="0"/>
              </a:spcAft>
              <a:buFont typeface="Arial" panose="020B0604020202020204"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4" name="직사각형 53"/>
          <p:cNvSpPr/>
          <p:nvPr/>
        </p:nvSpPr>
        <p:spPr>
          <a:xfrm>
            <a:off x="424035"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5" name="직선 연결선 54"/>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09693" y="1830016"/>
            <a:ext cx="241765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2-14. </a:t>
            </a:r>
            <a:r>
              <a:rPr lang="en-US" altLang="ko-KR" sz="900" dirty="0">
                <a:solidFill>
                  <a:schemeClr val="tx1"/>
                </a:solidFill>
                <a:latin typeface="LG스마트체 Regular" panose="020B0600000101010101" pitchFamily="50" charset="-127"/>
                <a:ea typeface="LG스마트체 Regular" panose="020B0600000101010101" pitchFamily="50" charset="-127"/>
              </a:rPr>
              <a:t>System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release for sample version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401740" y="2060848"/>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8" name="TextBox 57"/>
          <p:cNvSpPr txBox="1"/>
          <p:nvPr/>
        </p:nvSpPr>
        <p:spPr>
          <a:xfrm>
            <a:off x="1497437" y="2060848"/>
            <a:ext cx="1093569" cy="369332"/>
          </a:xfrm>
          <a:prstGeom prst="rect">
            <a:avLst/>
          </a:prstGeom>
          <a:noFill/>
          <a:ln>
            <a:noFill/>
          </a:ln>
        </p:spPr>
        <p:txBody>
          <a:bodyPr wrap="none" rtlCol="0">
            <a:spAutoFit/>
          </a:bodyPr>
          <a:lstStyle/>
          <a:p>
            <a:r>
              <a:rPr lang="en-US" altLang="ko-KR" sz="900" dirty="0" err="1" smtClean="0">
                <a:latin typeface="LG스마트체 Regular" panose="020B0600000101010101" pitchFamily="50" charset="-127"/>
                <a:ea typeface="LG스마트체 Regular" panose="020B0600000101010101" pitchFamily="50" charset="-127"/>
              </a:rPr>
              <a:t>SysIT</a:t>
            </a:r>
            <a:r>
              <a:rPr lang="en-US" altLang="ko-KR" sz="900" dirty="0" smtClean="0">
                <a:latin typeface="LG스마트체 Regular" panose="020B0600000101010101" pitchFamily="50" charset="-127"/>
                <a:ea typeface="LG스마트체 Regular" panose="020B0600000101010101" pitchFamily="50" charset="-127"/>
              </a:rPr>
              <a:t> Manager</a:t>
            </a:r>
            <a:br>
              <a:rPr lang="en-US" altLang="ko-KR" sz="900" dirty="0" smtClean="0">
                <a:latin typeface="LG스마트체 Regular" panose="020B0600000101010101" pitchFamily="50" charset="-127"/>
                <a:ea typeface="LG스마트체 Regular" panose="020B0600000101010101" pitchFamily="50" charset="-127"/>
              </a:rPr>
            </a:br>
            <a:r>
              <a:rPr lang="en-US" altLang="ko-KR" sz="900" dirty="0" smtClean="0">
                <a:latin typeface="LG스마트체 Regular" panose="020B0600000101010101" pitchFamily="50" charset="-127"/>
                <a:ea typeface="LG스마트체 Regular" panose="020B0600000101010101" pitchFamily="50" charset="-127"/>
              </a:rPr>
              <a:t>/ </a:t>
            </a:r>
            <a:r>
              <a:rPr lang="en-US" altLang="ko-KR" sz="900" dirty="0" err="1" smtClean="0">
                <a:latin typeface="LG스마트체 Regular" panose="020B0600000101010101" pitchFamily="50" charset="-127"/>
                <a:ea typeface="LG스마트체 Regular" panose="020B0600000101010101" pitchFamily="50" charset="-127"/>
              </a:rPr>
              <a:t>SysQT</a:t>
            </a:r>
            <a:r>
              <a:rPr lang="en-US" altLang="ko-KR" sz="900" dirty="0" smtClean="0">
                <a:latin typeface="LG스마트체 Regular" panose="020B0600000101010101" pitchFamily="50" charset="-127"/>
                <a:ea typeface="LG스마트체 Regular" panose="020B0600000101010101" pitchFamily="50" charset="-127"/>
              </a:rPr>
              <a:t> Manager</a:t>
            </a:r>
            <a:endParaRPr lang="ko-KR" altLang="en-US" sz="900" dirty="0">
              <a:latin typeface="LG스마트체 Regular" panose="020B0600000101010101" pitchFamily="50" charset="-127"/>
              <a:ea typeface="LG스마트체 Regular" panose="020B0600000101010101" pitchFamily="50" charset="-127"/>
            </a:endParaRPr>
          </a:p>
        </p:txBody>
      </p:sp>
      <p:sp>
        <p:nvSpPr>
          <p:cNvPr id="59" name="TextBox 58"/>
          <p:cNvSpPr txBox="1"/>
          <p:nvPr/>
        </p:nvSpPr>
        <p:spPr>
          <a:xfrm>
            <a:off x="2916104" y="2060848"/>
            <a:ext cx="42511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0" name="직선 연결선 59"/>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직사각형 61"/>
          <p:cNvSpPr/>
          <p:nvPr/>
        </p:nvSpPr>
        <p:spPr>
          <a:xfrm>
            <a:off x="8053192" y="3282055"/>
            <a:ext cx="1690343" cy="707886"/>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sample release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report</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 [refined]</a:t>
            </a:r>
          </a:p>
        </p:txBody>
      </p:sp>
      <p:sp>
        <p:nvSpPr>
          <p:cNvPr id="63" name="직사각형 62"/>
          <p:cNvSpPr/>
          <p:nvPr/>
        </p:nvSpPr>
        <p:spPr>
          <a:xfrm>
            <a:off x="1482260" y="1148589"/>
            <a:ext cx="3587842"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System vehicle integration verification should be completed.</a:t>
            </a:r>
          </a:p>
        </p:txBody>
      </p:sp>
      <p:sp>
        <p:nvSpPr>
          <p:cNvPr id="64" name="직사각형 63"/>
          <p:cNvSpPr/>
          <p:nvPr/>
        </p:nvSpPr>
        <p:spPr>
          <a:xfrm>
            <a:off x="1096620" y="6036290"/>
            <a:ext cx="8812626"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Manager]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Manager gives a version to the sample system and releases the system sample release report with the system.</a:t>
            </a:r>
          </a:p>
        </p:txBody>
      </p:sp>
      <p:sp>
        <p:nvSpPr>
          <p:cNvPr id="65" name="직사각형 64"/>
          <p:cNvSpPr/>
          <p:nvPr/>
        </p:nvSpPr>
        <p:spPr>
          <a:xfrm>
            <a:off x="1544348" y="3636580"/>
            <a:ext cx="979200" cy="36004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2-12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Validation 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478977" y="3187880"/>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직사각형 67"/>
          <p:cNvSpPr/>
          <p:nvPr/>
        </p:nvSpPr>
        <p:spPr>
          <a:xfrm>
            <a:off x="2629166" y="363048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coverage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9" name="직선 화살표 연결선 32"/>
          <p:cNvCxnSpPr>
            <a:stCxn id="65" idx="3"/>
            <a:endCxn id="68" idx="1"/>
          </p:cNvCxnSpPr>
          <p:nvPr/>
        </p:nvCxnSpPr>
        <p:spPr>
          <a:xfrm flipV="1">
            <a:off x="2523548" y="3810500"/>
            <a:ext cx="105618" cy="61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2629166" y="414908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system test results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2629166" y="549492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꺾인 연결선 67"/>
          <p:cNvCxnSpPr>
            <a:stCxn id="68" idx="2"/>
            <a:endCxn id="70" idx="0"/>
          </p:cNvCxnSpPr>
          <p:nvPr/>
        </p:nvCxnSpPr>
        <p:spPr>
          <a:xfrm>
            <a:off x="3118766" y="3990520"/>
            <a:ext cx="0" cy="15856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꺾인 연결선 67"/>
          <p:cNvCxnSpPr>
            <a:stCxn id="70" idx="2"/>
          </p:cNvCxnSpPr>
          <p:nvPr/>
        </p:nvCxnSpPr>
        <p:spPr>
          <a:xfrm>
            <a:off x="3118766" y="4509120"/>
            <a:ext cx="0" cy="12046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꺾인 연결선 67"/>
          <p:cNvCxnSpPr>
            <a:stCxn id="132" idx="2"/>
            <a:endCxn id="133" idx="0"/>
          </p:cNvCxnSpPr>
          <p:nvPr/>
        </p:nvCxnSpPr>
        <p:spPr>
          <a:xfrm>
            <a:off x="3118513" y="4941068"/>
            <a:ext cx="253" cy="11523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32"/>
          <p:cNvCxnSpPr>
            <a:stCxn id="133" idx="3"/>
            <a:endCxn id="124" idx="3"/>
          </p:cNvCxnSpPr>
          <p:nvPr/>
        </p:nvCxnSpPr>
        <p:spPr>
          <a:xfrm flipH="1" flipV="1">
            <a:off x="2514256" y="2912396"/>
            <a:ext cx="1094110" cy="2305598"/>
          </a:xfrm>
          <a:prstGeom prst="bentConnector3">
            <a:avLst>
              <a:gd name="adj1" fmla="val -13929"/>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p:cNvSpPr/>
          <p:nvPr/>
        </p:nvSpPr>
        <p:spPr>
          <a:xfrm>
            <a:off x="478977" y="227687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478977" y="273237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0" name="직선 화살표 연결선 32"/>
          <p:cNvCxnSpPr>
            <a:stCxn id="119" idx="2"/>
            <a:endCxn id="66" idx="0"/>
          </p:cNvCxnSpPr>
          <p:nvPr/>
        </p:nvCxnSpPr>
        <p:spPr>
          <a:xfrm>
            <a:off x="968577" y="3092416"/>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32"/>
          <p:cNvCxnSpPr>
            <a:stCxn id="118" idx="2"/>
            <a:endCxn id="119" idx="0"/>
          </p:cNvCxnSpPr>
          <p:nvPr/>
        </p:nvCxnSpPr>
        <p:spPr>
          <a:xfrm>
            <a:off x="968577" y="2636912"/>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꺾인 연결선 67"/>
          <p:cNvCxnSpPr>
            <a:endCxn id="71" idx="0"/>
          </p:cNvCxnSpPr>
          <p:nvPr/>
        </p:nvCxnSpPr>
        <p:spPr>
          <a:xfrm>
            <a:off x="3118513" y="5391142"/>
            <a:ext cx="253" cy="10377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3" name="직사각형 122"/>
          <p:cNvSpPr/>
          <p:nvPr/>
        </p:nvSpPr>
        <p:spPr>
          <a:xfrm>
            <a:off x="8053192" y="1636267"/>
            <a:ext cx="1604504" cy="1477328"/>
          </a:xfrm>
          <a:prstGeom prst="rect">
            <a:avLst/>
          </a:prstGeom>
        </p:spPr>
        <p:txBody>
          <a:bodyPr wrap="square">
            <a:spAutoFit/>
          </a:bodyPr>
          <a:lstStyle/>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cybersecurity requirements.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3663" lvl="0" indent="-93663" algn="l" fontAlgn="auto">
              <a:spcBef>
                <a:spcPts val="0"/>
              </a:spcBef>
              <a:spcAft>
                <a:spcPts val="0"/>
              </a:spcAft>
              <a:buFontTx/>
              <a:buChar char="-"/>
              <a:defRPr/>
            </a:pP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System (cybersecurity) architecture design</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93663" lvl="0" indent="-93663"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system integration test report </a:t>
            </a:r>
          </a:p>
          <a:p>
            <a:pPr marL="93663" lvl="0" indent="-93663"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CS </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system test report</a:t>
            </a:r>
          </a:p>
          <a:p>
            <a:pPr marL="93663" lvl="0" indent="-93663"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Vehicle integration test report</a:t>
            </a:r>
          </a:p>
        </p:txBody>
      </p:sp>
      <p:sp>
        <p:nvSpPr>
          <p:cNvPr id="124" name="직사각형 123"/>
          <p:cNvSpPr/>
          <p:nvPr/>
        </p:nvSpPr>
        <p:spPr>
          <a:xfrm>
            <a:off x="1535056" y="2732376"/>
            <a:ext cx="9792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2-8</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 </a:t>
            </a:r>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p>
        </p:txBody>
      </p:sp>
      <p:sp>
        <p:nvSpPr>
          <p:cNvPr id="125" name="직사각형 124"/>
          <p:cNvSpPr/>
          <p:nvPr/>
        </p:nvSpPr>
        <p:spPr>
          <a:xfrm>
            <a:off x="1543826" y="3187422"/>
            <a:ext cx="9792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2-9</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 </a:t>
            </a:r>
            <a:r>
              <a:rPr lang="en-US" altLang="ko-KR" sz="700" dirty="0">
                <a:solidFill>
                  <a:schemeClr val="tx1"/>
                </a:solidFill>
                <a:latin typeface="LG스마트체 Regular" panose="020B0600000101010101" pitchFamily="50" charset="-127"/>
                <a:ea typeface="LG스마트체 Regular" panose="020B0600000101010101" pitchFamily="50" charset="-127"/>
              </a:rPr>
              <a:t>System Qualification Test </a:t>
            </a:r>
          </a:p>
        </p:txBody>
      </p:sp>
      <p:cxnSp>
        <p:nvCxnSpPr>
          <p:cNvPr id="126" name="직선 화살표 연결선 32"/>
          <p:cNvCxnSpPr/>
          <p:nvPr/>
        </p:nvCxnSpPr>
        <p:spPr>
          <a:xfrm>
            <a:off x="2044215" y="3092416"/>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32"/>
          <p:cNvCxnSpPr/>
          <p:nvPr/>
        </p:nvCxnSpPr>
        <p:spPr>
          <a:xfrm>
            <a:off x="2044215" y="3550418"/>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32"/>
          <p:cNvCxnSpPr/>
          <p:nvPr/>
        </p:nvCxnSpPr>
        <p:spPr>
          <a:xfrm flipV="1">
            <a:off x="1454295" y="3354078"/>
            <a:ext cx="105618" cy="61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32"/>
          <p:cNvCxnSpPr/>
          <p:nvPr/>
        </p:nvCxnSpPr>
        <p:spPr>
          <a:xfrm flipV="1">
            <a:off x="1454295" y="2922596"/>
            <a:ext cx="105618" cy="61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8053192" y="4955711"/>
            <a:ext cx="1646230"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2" name="직사각형 131"/>
          <p:cNvSpPr/>
          <p:nvPr/>
        </p:nvSpPr>
        <p:spPr>
          <a:xfrm>
            <a:off x="2629166" y="4581028"/>
            <a:ext cx="978694"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Update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(System test result)</a:t>
            </a:r>
          </a:p>
        </p:txBody>
      </p:sp>
      <p:sp>
        <p:nvSpPr>
          <p:cNvPr id="133" name="다이아몬드 132"/>
          <p:cNvSpPr/>
          <p:nvPr/>
        </p:nvSpPr>
        <p:spPr>
          <a:xfrm>
            <a:off x="2629166" y="5056302"/>
            <a:ext cx="979200" cy="32338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34" name="직사각형 133"/>
          <p:cNvSpPr/>
          <p:nvPr/>
        </p:nvSpPr>
        <p:spPr>
          <a:xfrm>
            <a:off x="2523026" y="5057372"/>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decision</a:t>
            </a:r>
          </a:p>
        </p:txBody>
      </p:sp>
      <p:cxnSp>
        <p:nvCxnSpPr>
          <p:cNvPr id="6" name="꺾인 연결선 5"/>
          <p:cNvCxnSpPr>
            <a:stCxn id="125" idx="3"/>
            <a:endCxn id="68" idx="0"/>
          </p:cNvCxnSpPr>
          <p:nvPr/>
        </p:nvCxnSpPr>
        <p:spPr>
          <a:xfrm>
            <a:off x="2523026" y="3367442"/>
            <a:ext cx="595740" cy="2630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cybersecurity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3163984" y="4957137"/>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2491201" y="5332591"/>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TextBox 77"/>
          <p:cNvSpPr txBox="1"/>
          <p:nvPr/>
        </p:nvSpPr>
        <p:spPr>
          <a:xfrm>
            <a:off x="2167849" y="3482300"/>
            <a:ext cx="418705"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152811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15. Release for post development phase</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2-</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6915601" y="476672"/>
            <a:ext cx="3005951"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System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7" name="모서리가 둥근 직사각형 10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a:t>
            </a:r>
            <a:r>
              <a:rPr kumimoji="0" lang="en-US" altLang="ko-KR" b="1" dirty="0">
                <a:latin typeface="LG스마트체 Regular" panose="020B0600000101010101" pitchFamily="50" charset="-127"/>
                <a:ea typeface="LG스마트체 Regular" panose="020B0600000101010101" pitchFamily="50" charset="-127"/>
              </a:rPr>
              <a:t>Manager reviews </a:t>
            </a:r>
            <a:r>
              <a:rPr kumimoji="0" lang="en-US" altLang="ko-KR" b="1" dirty="0" smtClean="0">
                <a:latin typeface="LG스마트체 Regular" panose="020B0600000101010101" pitchFamily="50" charset="-127"/>
                <a:ea typeface="LG스마트체 Regular" panose="020B0600000101010101" pitchFamily="50" charset="-127"/>
              </a:rPr>
              <a:t>cybersecurity activity </a:t>
            </a:r>
            <a:r>
              <a:rPr kumimoji="0" lang="en-US" altLang="ko-KR" b="1" dirty="0">
                <a:latin typeface="LG스마트체 Regular" panose="020B0600000101010101" pitchFamily="50" charset="-127"/>
                <a:ea typeface="LG스마트체 Regular" panose="020B0600000101010101" pitchFamily="50" charset="-127"/>
              </a:rPr>
              <a:t>suitability and releases system for Item production.</a:t>
            </a:r>
          </a:p>
        </p:txBody>
      </p:sp>
      <p:sp>
        <p:nvSpPr>
          <p:cNvPr id="51" name="직사각형 50"/>
          <p:cNvSpPr/>
          <p:nvPr/>
        </p:nvSpPr>
        <p:spPr>
          <a:xfrm>
            <a:off x="3800872" y="1756261"/>
            <a:ext cx="4392216" cy="2862322"/>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reviews the suitability of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activities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mass production of items and release the system to the production department and OEM.</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Assessor performs the cybersecurity assessment after a request by Cybersecurity Manager.</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reviews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assessment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 to ensure that any improvement requests are reflected in the system.</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reviews whether the cybersecurity case has passed the confirmation review</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updates the result of cybersecurity assessment to the cybersecurity case</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requests to the person in charge to correct any problems with the assessment report and cybersecurity case.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creates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post development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PL/SW PL review post development release report and releases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system for mass production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2" name="직사각형 51"/>
          <p:cNvSpPr/>
          <p:nvPr/>
        </p:nvSpPr>
        <p:spPr>
          <a:xfrm>
            <a:off x="424035"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3" name="직선 연결선 52"/>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53590" y="1830016"/>
            <a:ext cx="252986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2-15. Release for post development phase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a:off x="401740" y="2060848"/>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1513467" y="2060848"/>
            <a:ext cx="1061509" cy="369332"/>
          </a:xfrm>
          <a:prstGeom prst="rect">
            <a:avLst/>
          </a:prstGeom>
          <a:noFill/>
          <a:ln>
            <a:noFill/>
          </a:ln>
        </p:spPr>
        <p:txBody>
          <a:bodyPr wrap="none" rtlCol="0">
            <a:spAutoFit/>
          </a:bodyPr>
          <a:lstStyle/>
          <a:p>
            <a:r>
              <a:rPr lang="en-US" altLang="ko-KR" sz="900" dirty="0" err="1" smtClean="0">
                <a:solidFill>
                  <a:schemeClr val="tx1"/>
                </a:solidFill>
                <a:latin typeface="LG스마트체 Regular" panose="020B0600000101010101" pitchFamily="50" charset="-127"/>
                <a:ea typeface="LG스마트체 Regular" panose="020B0600000101010101" pitchFamily="50" charset="-127"/>
              </a:rPr>
              <a:t>SysIT</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Manager</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err="1" smtClean="0">
                <a:solidFill>
                  <a:schemeClr val="tx1"/>
                </a:solidFill>
                <a:latin typeface="LG스마트체 Regular" panose="020B0600000101010101" pitchFamily="50" charset="-127"/>
                <a:ea typeface="LG스마트체 Regular" panose="020B0600000101010101" pitchFamily="50" charset="-127"/>
              </a:rPr>
              <a:t>SysQT</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2916103" y="2060848"/>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8053192" y="3282055"/>
            <a:ext cx="1690343" cy="400110"/>
          </a:xfrm>
          <a:prstGeom prst="rect">
            <a:avLst/>
          </a:prstGeom>
        </p:spPr>
        <p:txBody>
          <a:bodyPr wrap="square">
            <a:spAutoFit/>
          </a:bodyPr>
          <a:lstStyle/>
          <a:p>
            <a:pPr marL="92075"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Post Development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p:txBody>
      </p:sp>
      <p:sp>
        <p:nvSpPr>
          <p:cNvPr id="61" name="직사각형 60"/>
          <p:cNvSpPr/>
          <p:nvPr/>
        </p:nvSpPr>
        <p:spPr>
          <a:xfrm>
            <a:off x="1482260" y="1148589"/>
            <a:ext cx="3587842"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System vehicle integration verification should be completed.</a:t>
            </a:r>
          </a:p>
        </p:txBody>
      </p:sp>
      <p:sp>
        <p:nvSpPr>
          <p:cNvPr id="62" name="직사각형 61"/>
          <p:cNvSpPr/>
          <p:nvPr/>
        </p:nvSpPr>
        <p:spPr>
          <a:xfrm>
            <a:off x="1096620" y="6036290"/>
            <a:ext cx="8812626"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a:t>
            </a:r>
            <a:r>
              <a:rPr kumimoji="0" lang="en-US" altLang="ko-KR" sz="1000" dirty="0" smtClean="0">
                <a:latin typeface="LG스마트체 Regular" panose="020B0600000101010101" pitchFamily="50" charset="-127"/>
                <a:ea typeface="LG스마트체 Regular" panose="020B0600000101010101" pitchFamily="50" charset="-127"/>
              </a:rPr>
              <a:t>post development release </a:t>
            </a:r>
            <a:r>
              <a:rPr kumimoji="0" lang="en-US" altLang="ko-KR" sz="1000" dirty="0">
                <a:latin typeface="LG스마트체 Regular" panose="020B0600000101010101" pitchFamily="50" charset="-127"/>
                <a:ea typeface="LG스마트체 Regular" panose="020B0600000101010101" pitchFamily="50" charset="-127"/>
              </a:rPr>
              <a:t>report should be versioned and released.</a:t>
            </a:r>
          </a:p>
        </p:txBody>
      </p:sp>
      <p:sp>
        <p:nvSpPr>
          <p:cNvPr id="63" name="직사각형 62"/>
          <p:cNvSpPr/>
          <p:nvPr/>
        </p:nvSpPr>
        <p:spPr>
          <a:xfrm>
            <a:off x="1535056" y="3789040"/>
            <a:ext cx="979200" cy="36004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2-12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Validation test</a:t>
            </a:r>
          </a:p>
        </p:txBody>
      </p:sp>
      <p:sp>
        <p:nvSpPr>
          <p:cNvPr id="64" name="직사각형 63"/>
          <p:cNvSpPr/>
          <p:nvPr/>
        </p:nvSpPr>
        <p:spPr>
          <a:xfrm>
            <a:off x="478977" y="3187880"/>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5" name="직선 화살표 연결선 32"/>
          <p:cNvCxnSpPr>
            <a:stCxn id="63" idx="2"/>
            <a:endCxn id="68" idx="1"/>
          </p:cNvCxnSpPr>
          <p:nvPr/>
        </p:nvCxnSpPr>
        <p:spPr>
          <a:xfrm rot="16200000" flipH="1">
            <a:off x="2258564" y="3915172"/>
            <a:ext cx="136694" cy="604510"/>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29166" y="410575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Request Cybersecurity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assessment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다이아몬드 68"/>
          <p:cNvSpPr/>
          <p:nvPr/>
        </p:nvSpPr>
        <p:spPr>
          <a:xfrm>
            <a:off x="2629166" y="5056302"/>
            <a:ext cx="979200" cy="32338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2533327" y="5078235"/>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decision</a:t>
            </a:r>
          </a:p>
        </p:txBody>
      </p:sp>
      <p:sp>
        <p:nvSpPr>
          <p:cNvPr id="71" name="직사각형 70"/>
          <p:cNvSpPr/>
          <p:nvPr/>
        </p:nvSpPr>
        <p:spPr>
          <a:xfrm>
            <a:off x="479316" y="549492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꺾인 연결선 67"/>
          <p:cNvCxnSpPr>
            <a:stCxn id="68" idx="2"/>
            <a:endCxn id="125" idx="0"/>
          </p:cNvCxnSpPr>
          <p:nvPr/>
        </p:nvCxnSpPr>
        <p:spPr>
          <a:xfrm flipH="1">
            <a:off x="3118513" y="4465794"/>
            <a:ext cx="253" cy="11523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32"/>
          <p:cNvCxnSpPr>
            <a:stCxn id="69" idx="3"/>
            <a:endCxn id="119" idx="3"/>
          </p:cNvCxnSpPr>
          <p:nvPr/>
        </p:nvCxnSpPr>
        <p:spPr>
          <a:xfrm flipH="1" flipV="1">
            <a:off x="2514256" y="2912396"/>
            <a:ext cx="1094110" cy="2305598"/>
          </a:xfrm>
          <a:prstGeom prst="bentConnector3">
            <a:avLst>
              <a:gd name="adj1" fmla="val -1099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78977" y="227687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478977" y="273237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5" name="직선 화살표 연결선 32"/>
          <p:cNvCxnSpPr>
            <a:stCxn id="114" idx="2"/>
            <a:endCxn id="64" idx="0"/>
          </p:cNvCxnSpPr>
          <p:nvPr/>
        </p:nvCxnSpPr>
        <p:spPr>
          <a:xfrm>
            <a:off x="968577" y="3092416"/>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32"/>
          <p:cNvCxnSpPr>
            <a:stCxn id="74" idx="2"/>
            <a:endCxn id="114" idx="0"/>
          </p:cNvCxnSpPr>
          <p:nvPr/>
        </p:nvCxnSpPr>
        <p:spPr>
          <a:xfrm>
            <a:off x="968577" y="2636912"/>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p:cNvSpPr/>
          <p:nvPr/>
        </p:nvSpPr>
        <p:spPr>
          <a:xfrm>
            <a:off x="8053192" y="1660738"/>
            <a:ext cx="1604504" cy="400110"/>
          </a:xfrm>
          <a:prstGeom prst="rect">
            <a:avLst/>
          </a:prstGeom>
        </p:spPr>
        <p:txBody>
          <a:bodyPr wrap="square">
            <a:spAutoFit/>
          </a:bodyPr>
          <a:lstStyle/>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assessment report</a:t>
            </a:r>
          </a:p>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p>
        </p:txBody>
      </p:sp>
      <p:sp>
        <p:nvSpPr>
          <p:cNvPr id="119" name="직사각형 118"/>
          <p:cNvSpPr/>
          <p:nvPr/>
        </p:nvSpPr>
        <p:spPr>
          <a:xfrm>
            <a:off x="1535056" y="2732376"/>
            <a:ext cx="9792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2-8</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CS</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system</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p>
        </p:txBody>
      </p:sp>
      <p:sp>
        <p:nvSpPr>
          <p:cNvPr id="120" name="직사각형 119"/>
          <p:cNvSpPr/>
          <p:nvPr/>
        </p:nvSpPr>
        <p:spPr>
          <a:xfrm>
            <a:off x="1535056" y="3187422"/>
            <a:ext cx="9792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2-9</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CS System </a:t>
            </a:r>
            <a:r>
              <a:rPr lang="en-US" altLang="ko-KR" sz="700" dirty="0">
                <a:solidFill>
                  <a:schemeClr val="tx1"/>
                </a:solidFill>
                <a:latin typeface="LG스마트체 Regular" panose="020B0600000101010101" pitchFamily="50" charset="-127"/>
                <a:ea typeface="LG스마트체 Regular" panose="020B0600000101010101" pitchFamily="50" charset="-127"/>
              </a:rPr>
              <a:t>Qualification Test</a:t>
            </a:r>
          </a:p>
        </p:txBody>
      </p:sp>
      <p:cxnSp>
        <p:nvCxnSpPr>
          <p:cNvPr id="121" name="직선 화살표 연결선 32"/>
          <p:cNvCxnSpPr/>
          <p:nvPr/>
        </p:nvCxnSpPr>
        <p:spPr>
          <a:xfrm>
            <a:off x="2044215" y="3092416"/>
            <a:ext cx="0" cy="9546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32"/>
          <p:cNvCxnSpPr>
            <a:stCxn id="120" idx="2"/>
            <a:endCxn id="63" idx="0"/>
          </p:cNvCxnSpPr>
          <p:nvPr/>
        </p:nvCxnSpPr>
        <p:spPr>
          <a:xfrm>
            <a:off x="2024656" y="3547462"/>
            <a:ext cx="0" cy="24157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32"/>
          <p:cNvCxnSpPr/>
          <p:nvPr/>
        </p:nvCxnSpPr>
        <p:spPr>
          <a:xfrm flipV="1">
            <a:off x="1454295" y="3354078"/>
            <a:ext cx="105618" cy="61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32"/>
          <p:cNvCxnSpPr/>
          <p:nvPr/>
        </p:nvCxnSpPr>
        <p:spPr>
          <a:xfrm flipV="1">
            <a:off x="1454295" y="2922596"/>
            <a:ext cx="105618" cy="61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2629166" y="4581028"/>
            <a:ext cx="978694"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a:t>
            </a:r>
          </a:p>
        </p:txBody>
      </p:sp>
      <p:cxnSp>
        <p:nvCxnSpPr>
          <p:cNvPr id="126" name="꺾인 연결선 67"/>
          <p:cNvCxnSpPr>
            <a:stCxn id="125" idx="2"/>
            <a:endCxn id="69" idx="0"/>
          </p:cNvCxnSpPr>
          <p:nvPr/>
        </p:nvCxnSpPr>
        <p:spPr>
          <a:xfrm>
            <a:off x="3118513" y="4941068"/>
            <a:ext cx="253" cy="11523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8" name="직사각형 127"/>
          <p:cNvSpPr/>
          <p:nvPr/>
        </p:nvSpPr>
        <p:spPr>
          <a:xfrm>
            <a:off x="8053192" y="4955711"/>
            <a:ext cx="1646230"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10" name="꺾인 연결선 9"/>
          <p:cNvCxnSpPr>
            <a:stCxn id="120" idx="3"/>
            <a:endCxn id="68" idx="0"/>
          </p:cNvCxnSpPr>
          <p:nvPr/>
        </p:nvCxnSpPr>
        <p:spPr>
          <a:xfrm>
            <a:off x="2514256" y="3367442"/>
            <a:ext cx="604510" cy="7383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3800872" y="5621178"/>
            <a:ext cx="4392216" cy="400110"/>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5" name="직사각형 74"/>
          <p:cNvSpPr/>
          <p:nvPr/>
        </p:nvSpPr>
        <p:spPr>
          <a:xfrm>
            <a:off x="3163984" y="4957137"/>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2491201" y="5332591"/>
            <a:ext cx="819401" cy="200055"/>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478977" y="4119697"/>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Assessment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화살표 연결선 77"/>
          <p:cNvCxnSpPr/>
          <p:nvPr/>
        </p:nvCxnSpPr>
        <p:spPr>
          <a:xfrm flipH="1">
            <a:off x="1454295" y="4365104"/>
            <a:ext cx="1174872"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78"/>
          <p:cNvCxnSpPr>
            <a:stCxn id="77" idx="2"/>
          </p:cNvCxnSpPr>
          <p:nvPr/>
        </p:nvCxnSpPr>
        <p:spPr>
          <a:xfrm rot="16200000" flipH="1">
            <a:off x="1658216" y="3790097"/>
            <a:ext cx="281311" cy="166058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65179" y="3878015"/>
            <a:ext cx="136768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Assessor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1" name="꺾인 연결선 80"/>
          <p:cNvCxnSpPr>
            <a:stCxn id="70" idx="2"/>
            <a:endCxn id="71" idx="3"/>
          </p:cNvCxnSpPr>
          <p:nvPr/>
        </p:nvCxnSpPr>
        <p:spPr>
          <a:xfrm rot="5400000">
            <a:off x="2154074" y="4690455"/>
            <a:ext cx="288929" cy="168004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73845" y="5229200"/>
            <a:ext cx="76495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PL / SW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TextBox 81"/>
          <p:cNvSpPr txBox="1"/>
          <p:nvPr/>
        </p:nvSpPr>
        <p:spPr>
          <a:xfrm>
            <a:off x="2125089" y="3605766"/>
            <a:ext cx="418705"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PTM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5543696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prstGeom prst="rect">
            <a:avLst/>
          </a:prstGeo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 HW </a:t>
            </a:r>
            <a:r>
              <a:rPr lang="en-US" altLang="ko-KR" dirty="0">
                <a:latin typeface="LG스마트체 Bold" panose="020B0600000101010101" pitchFamily="50" charset="-127"/>
                <a:ea typeface="LG스마트체 Bold" panose="020B0600000101010101" pitchFamily="50" charset="-127"/>
              </a:rPr>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Bold" panose="020B0600000101010101" pitchFamily="50" charset="-127"/>
                <a:ea typeface="LG스마트체 Bold" panose="020B0600000101010101" pitchFamily="50" charset="-127"/>
              </a:rPr>
              <a:t>3</a:t>
            </a:r>
            <a:endParaRPr lang="ko-KR" altLang="en-US" sz="2800" b="1" dirty="0">
              <a:solidFill>
                <a:srgbClr val="FFFFFF"/>
              </a:solidFill>
              <a:latin typeface="LG스마트체 Bold" panose="020B0600000101010101" pitchFamily="50" charset="-127"/>
              <a:ea typeface="LG스마트체 Bold" panose="020B0600000101010101" pitchFamily="50" charset="-127"/>
            </a:endParaRPr>
          </a:p>
        </p:txBody>
      </p:sp>
      <p:sp>
        <p:nvSpPr>
          <p:cNvPr id="6" name="직사각형 5"/>
          <p:cNvSpPr/>
          <p:nvPr/>
        </p:nvSpPr>
        <p:spPr>
          <a:xfrm>
            <a:off x="548640" y="861096"/>
            <a:ext cx="9012872" cy="1631800"/>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Objective</a:t>
            </a:r>
            <a:r>
              <a:rPr lang="ko-KR" altLang="en-US" b="1" dirty="0">
                <a:solidFill>
                  <a:srgbClr val="000000"/>
                </a:solidFill>
                <a:latin typeface="LG스마트체 Bold" panose="020B0600000101010101" pitchFamily="50" charset="-127"/>
                <a:ea typeface="LG스마트체 Bold" panose="020B0600000101010101" pitchFamily="50" charset="-127"/>
              </a:rPr>
              <a:t> </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a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a:t>
            </a:r>
            <a:r>
              <a:rPr lang="en-US" altLang="ko-KR" b="1" dirty="0">
                <a:solidFill>
                  <a:srgbClr val="000000"/>
                </a:solidFill>
                <a:latin typeface="LG스마트체 Bold" panose="020B0600000101010101" pitchFamily="50" charset="-127"/>
                <a:ea typeface="LG스마트체 Bold" panose="020B0600000101010101" pitchFamily="50" charset="-127"/>
              </a:rPr>
              <a:t>HW development phase to achieve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objectives</a:t>
            </a:r>
            <a:r>
              <a:rPr lang="en-US" altLang="ko-KR" b="1" dirty="0">
                <a:solidFill>
                  <a:srgbClr val="000000"/>
                </a:solidFill>
                <a:latin typeface="LG스마트체 Bold" panose="020B0600000101010101" pitchFamily="50" charset="-127"/>
                <a:ea typeface="LG스마트체 Bold" panose="020B0600000101010101" pitchFamily="50" charset="-127"/>
              </a:rPr>
              <a:t>, and define key activities and criteria for each phase.</a:t>
            </a:r>
            <a:r>
              <a:rPr lang="ko-KR" altLang="en-US" b="1" dirty="0">
                <a:solidFill>
                  <a:srgbClr val="000000"/>
                </a:solidFill>
                <a:latin typeface="LG스마트체 Bold" panose="020B0600000101010101" pitchFamily="50" charset="-127"/>
                <a:ea typeface="LG스마트체 Bold" panose="020B0600000101010101" pitchFamily="50" charset="-127"/>
              </a:rPr>
              <a:t> </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Scope</a:t>
            </a:r>
          </a:p>
          <a:p>
            <a:pPr marL="266700" algn="l">
              <a:lnSpc>
                <a:spcPts val="2000"/>
              </a:lnSpc>
              <a:spcAft>
                <a:spcPts val="0"/>
              </a:spcAft>
              <a:tabLst>
                <a:tab pos="2873375" algn="l"/>
              </a:tabLst>
            </a:pPr>
            <a:r>
              <a:rPr lang="en-US" altLang="ko-KR" b="1" dirty="0">
                <a:solidFill>
                  <a:srgbClr val="000000"/>
                </a:solidFill>
                <a:latin typeface="LG스마트체 Bold" panose="020B0600000101010101" pitchFamily="50" charset="-127"/>
                <a:ea typeface="LG스마트체 Bold" panose="020B0600000101010101" pitchFamily="50" charset="-127"/>
              </a:rPr>
              <a:t>It is applied when developing the item to apply cybersecurity among electrical and electronic system (E / E system) developed by VS company.</a:t>
            </a:r>
          </a:p>
          <a:p>
            <a:pPr algn="l">
              <a:lnSpc>
                <a:spcPts val="2000"/>
              </a:lnSpc>
              <a:spcAft>
                <a:spcPts val="1500"/>
              </a:spcAft>
            </a:pP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1500"/>
              </a:spcAft>
              <a:buFont typeface="Wingdings" pitchFamily="2" charset="2"/>
              <a:buChar char="l"/>
            </a:pPr>
            <a:endParaRPr lang="en-US" altLang="ko-KR" b="1" dirty="0">
              <a:solidFill>
                <a:srgbClr val="000000"/>
              </a:solidFill>
              <a:latin typeface="LG스마트체 Bold" panose="020B0600000101010101" pitchFamily="50" charset="-127"/>
              <a:ea typeface="LG스마트체 Bold" panose="020B0600000101010101" pitchFamily="50" charset="-127"/>
            </a:endParaRPr>
          </a:p>
        </p:txBody>
      </p:sp>
      <p:graphicFrame>
        <p:nvGraphicFramePr>
          <p:cNvPr id="8" name="표 7"/>
          <p:cNvGraphicFramePr>
            <a:graphicFrameLocks noGrp="1"/>
          </p:cNvGraphicFramePr>
          <p:nvPr>
            <p:extLst>
              <p:ext uri="{D42A27DB-BD31-4B8C-83A1-F6EECF244321}">
                <p14:modId xmlns:p14="http://schemas.microsoft.com/office/powerpoint/2010/main" val="2568264280"/>
              </p:ext>
            </p:extLst>
          </p:nvPr>
        </p:nvGraphicFramePr>
        <p:xfrm>
          <a:off x="704528" y="2812112"/>
          <a:ext cx="8928992" cy="2331720"/>
        </p:xfrm>
        <a:graphic>
          <a:graphicData uri="http://schemas.openxmlformats.org/drawingml/2006/table">
            <a:tbl>
              <a:tblPr firstRow="1" bandRow="1">
                <a:tableStyleId>{5C22544A-7EE6-4342-B048-85BDC9FD1C3A}</a:tableStyleId>
              </a:tblPr>
              <a:tblGrid>
                <a:gridCol w="4176464">
                  <a:extLst>
                    <a:ext uri="{9D8B030D-6E8A-4147-A177-3AD203B41FA5}">
                      <a16:colId xmlns="" xmlns:a16="http://schemas.microsoft.com/office/drawing/2014/main" val="20000"/>
                    </a:ext>
                  </a:extLst>
                </a:gridCol>
                <a:gridCol w="4114039">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162018">
                <a:tc>
                  <a:txBody>
                    <a:bodyPr/>
                    <a:lstStyle/>
                    <a:p>
                      <a:r>
                        <a:rPr lang="en-US" altLang="ko-KR" sz="1100" b="1" baseline="0" dirty="0">
                          <a:solidFill>
                            <a:schemeClr val="tx1"/>
                          </a:solidFill>
                          <a:latin typeface="LG스마트체 Bold" panose="020B0600000101010101" pitchFamily="50" charset="-127"/>
                          <a:ea typeface="LG스마트체 Bold" panose="020B0600000101010101" pitchFamily="50" charset="-127"/>
                        </a:rPr>
                        <a:t>PA 3-1. </a:t>
                      </a:r>
                      <a:r>
                        <a:rPr lang="en-US" altLang="ko-KR" sz="1100" b="1" dirty="0">
                          <a:solidFill>
                            <a:schemeClr val="tx1"/>
                          </a:solidFill>
                          <a:latin typeface="LG스마트체 Bold" panose="020B0600000101010101" pitchFamily="50" charset="-127"/>
                          <a:ea typeface="LG스마트체 Bold" panose="020B0600000101010101" pitchFamily="50" charset="-127"/>
                        </a:rPr>
                        <a:t>Initiation of HW development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69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3-2. (HW) cybersecurity requirements specification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3-3. Release of (HW) cybersecurity requirements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71</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3-4. HW (cybersecurity) architecture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3-5. HW (cybersecurity) design release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3-6. Cybersecurity HW Integration Test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3-7. Cybersecurity HW Qualification Test Specification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62018">
                <a:tc>
                  <a:txBody>
                    <a:bodyPr/>
                    <a:lstStyle/>
                    <a:p>
                      <a:pPr latinLnBrk="1"/>
                      <a:r>
                        <a:rPr lang="en-US" altLang="ko-KR" sz="1100" b="1" baseline="0" dirty="0" smtClean="0">
                          <a:solidFill>
                            <a:schemeClr val="tx1"/>
                          </a:solidFill>
                          <a:latin typeface="LG스마트체 Bold" panose="020B0600000101010101" pitchFamily="50" charset="-127"/>
                          <a:ea typeface="LG스마트체 Bold" panose="020B0600000101010101" pitchFamily="50" charset="-127"/>
                        </a:rPr>
                        <a:t>PA 3-8. Cybersecurity HW Qualification Test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162018">
                <a:tc>
                  <a:txBody>
                    <a:bodyPr/>
                    <a:lstStyle/>
                    <a:p>
                      <a:r>
                        <a:rPr lang="en-US" altLang="ko-KR" sz="1100" b="1"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1" kern="1200" baseline="0" dirty="0" smtClean="0">
                          <a:solidFill>
                            <a:schemeClr val="tx1"/>
                          </a:solidFill>
                          <a:latin typeface="LG스마트체 Bold" panose="020B0600000101010101" pitchFamily="50" charset="-127"/>
                          <a:ea typeface="LG스마트체 Bold" panose="020B0600000101010101" pitchFamily="50" charset="-127"/>
                          <a:cs typeface="+mn-cs"/>
                        </a:rPr>
                        <a:t>3-9. </a:t>
                      </a:r>
                      <a:r>
                        <a:rPr lang="en-US" altLang="ko-KR" sz="1100" b="1" kern="1200" baseline="0" dirty="0">
                          <a:solidFill>
                            <a:schemeClr val="tx1"/>
                          </a:solidFill>
                          <a:latin typeface="LG스마트체 Bold" panose="020B0600000101010101" pitchFamily="50" charset="-127"/>
                          <a:ea typeface="LG스마트체 Bold" panose="020B0600000101010101" pitchFamily="50" charset="-127"/>
                          <a:cs typeface="+mn-cs"/>
                        </a:rPr>
                        <a:t>HW release</a:t>
                      </a:r>
                      <a:endParaRPr lang="ko-KR" altLang="en-US" sz="1100" b="1"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77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4493164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 HW </a:t>
            </a:r>
            <a:r>
              <a:rPr lang="en-US" altLang="ko-KR" dirty="0">
                <a:latin typeface="LG스마트체 Bold" panose="020B0600000101010101" pitchFamily="50" charset="-127"/>
                <a:ea typeface="LG스마트체 Bold" panose="020B0600000101010101" pitchFamily="50" charset="-127"/>
              </a:rPr>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Bold" panose="020B0600000101010101" pitchFamily="50" charset="-127"/>
                <a:ea typeface="LG스마트체 Bold" panose="020B0600000101010101" pitchFamily="50" charset="-127"/>
              </a:rPr>
              <a:t>Page  :  </a:t>
            </a:r>
            <a:fld id="{68D2173B-8517-4FE9-BE5B-560209F3466C}" type="slidenum">
              <a:rPr lang="ko-KR" altLang="en-US" smtClean="0">
                <a:solidFill>
                  <a:srgbClr val="000000"/>
                </a:solidFill>
                <a:latin typeface="LG스마트체 Bold" panose="020B0600000101010101" pitchFamily="50" charset="-127"/>
                <a:ea typeface="LG스마트체 Bold" panose="020B0600000101010101" pitchFamily="50" charset="-127"/>
              </a:rPr>
              <a:pPr>
                <a:defRPr/>
              </a:pPr>
              <a:t>65</a:t>
            </a:fld>
            <a:endParaRPr lang="en-US" altLang="ko-KR" dirty="0">
              <a:solidFill>
                <a:srgbClr val="000000"/>
              </a:solidFill>
              <a:latin typeface="LG스마트체 Bold" panose="020B0600000101010101" pitchFamily="50" charset="-127"/>
              <a:ea typeface="LG스마트체 Bold"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Bold" panose="020B0600000101010101" pitchFamily="50" charset="-127"/>
                <a:ea typeface="LG스마트체 Bold" panose="020B0600000101010101" pitchFamily="50" charset="-127"/>
              </a:rPr>
              <a:t>3</a:t>
            </a:r>
            <a:endParaRPr lang="ko-KR" altLang="en-US" sz="2800" b="1" dirty="0">
              <a:solidFill>
                <a:srgbClr val="FFFFFF"/>
              </a:solidFill>
              <a:latin typeface="LG스마트체 Bold" panose="020B0600000101010101" pitchFamily="50" charset="-127"/>
              <a:ea typeface="LG스마트체 Bold" panose="020B0600000101010101" pitchFamily="50" charset="-127"/>
            </a:endParaRPr>
          </a:p>
        </p:txBody>
      </p:sp>
      <p:sp>
        <p:nvSpPr>
          <p:cNvPr id="61" name="직사각형 60"/>
          <p:cNvSpPr/>
          <p:nvPr/>
        </p:nvSpPr>
        <p:spPr>
          <a:xfrm>
            <a:off x="548640" y="861096"/>
            <a:ext cx="9012872" cy="6956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HW development phase of the electrical and electronic system (E / E System) developed by VS company, and define the main activities and criteria for each phase.</a:t>
            </a:r>
          </a:p>
        </p:txBody>
      </p:sp>
      <p:sp>
        <p:nvSpPr>
          <p:cNvPr id="54" name="직사각형 53"/>
          <p:cNvSpPr/>
          <p:nvPr/>
        </p:nvSpPr>
        <p:spPr>
          <a:xfrm>
            <a:off x="560512" y="1795821"/>
            <a:ext cx="9001000" cy="470651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1523043" y="5733256"/>
            <a:ext cx="910404"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연결선 62"/>
          <p:cNvCxnSpPr/>
          <p:nvPr/>
        </p:nvCxnSpPr>
        <p:spPr>
          <a:xfrm>
            <a:off x="920552" y="3645024"/>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920552" y="5373216"/>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1810348" y="2960522"/>
            <a:ext cx="910404"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3-2</a:t>
            </a:r>
          </a:p>
          <a:p>
            <a:pPr lvl="0"/>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7" name="꺾인 연결선 159"/>
          <p:cNvCxnSpPr>
            <a:stCxn id="108" idx="0"/>
          </p:cNvCxnSpPr>
          <p:nvPr/>
        </p:nvCxnSpPr>
        <p:spPr>
          <a:xfrm flipV="1">
            <a:off x="1989651" y="3396122"/>
            <a:ext cx="0" cy="368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2685288" y="4670175"/>
            <a:ext cx="910404"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3-4</a:t>
            </a:r>
          </a:p>
          <a:p>
            <a:pPr lvl="0"/>
            <a:r>
              <a:rPr lang="en-US" altLang="ko-KR" sz="700" dirty="0">
                <a:solidFill>
                  <a:srgbClr val="000000"/>
                </a:solidFill>
                <a:latin typeface="LG스마트체 Regular" panose="020B0600000101010101" pitchFamily="50" charset="-127"/>
                <a:ea typeface="LG스마트체 Regular" panose="020B0600000101010101" pitchFamily="50" charset="-127"/>
              </a:rPr>
              <a:t>HW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(cybersecurity) </a:t>
            </a:r>
            <a:r>
              <a:rPr lang="en-US" altLang="ko-KR" sz="700" dirty="0">
                <a:solidFill>
                  <a:srgbClr val="000000"/>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rgbClr val="000000"/>
              </a:solidFill>
              <a:latin typeface="LG스마트체 Regular" panose="020B0600000101010101" pitchFamily="50" charset="-127"/>
              <a:ea typeface="LG스마트체 Regular" panose="020B0600000101010101" pitchFamily="50" charset="-127"/>
            </a:endParaRPr>
          </a:p>
        </p:txBody>
      </p:sp>
      <p:sp>
        <p:nvSpPr>
          <p:cNvPr id="74" name="직사각형 73"/>
          <p:cNvSpPr/>
          <p:nvPr/>
        </p:nvSpPr>
        <p:spPr>
          <a:xfrm>
            <a:off x="3754564" y="5741937"/>
            <a:ext cx="910404"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of HW architecture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8370334" y="3786076"/>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3-9</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p:txBody>
      </p:sp>
      <p:sp>
        <p:nvSpPr>
          <p:cNvPr id="77" name="직사각형 76"/>
          <p:cNvSpPr/>
          <p:nvPr/>
        </p:nvSpPr>
        <p:spPr>
          <a:xfrm>
            <a:off x="4376936" y="3815315"/>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pPr lvl="0"/>
            <a:r>
              <a:rPr lang="en-US" altLang="ko-KR" sz="700" dirty="0">
                <a:solidFill>
                  <a:srgbClr val="000000"/>
                </a:solidFill>
                <a:latin typeface="LG스마트체 Regular" panose="020B0600000101010101" pitchFamily="50" charset="-127"/>
                <a:ea typeface="LG스마트체 Regular" panose="020B0600000101010101" pitchFamily="50" charset="-127"/>
              </a:rPr>
              <a:t>HW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(cybersecurity) </a:t>
            </a:r>
            <a:r>
              <a:rPr lang="en-US" altLang="ko-KR" sz="700" dirty="0">
                <a:solidFill>
                  <a:srgbClr val="000000"/>
                </a:solidFill>
                <a:latin typeface="LG스마트체 Regular" panose="020B0600000101010101" pitchFamily="50" charset="-127"/>
                <a:ea typeface="LG스마트체 Regular" panose="020B0600000101010101" pitchFamily="50" charset="-127"/>
              </a:rPr>
              <a:t>design release</a:t>
            </a:r>
          </a:p>
        </p:txBody>
      </p:sp>
      <p:sp>
        <p:nvSpPr>
          <p:cNvPr id="78" name="직사각형 77"/>
          <p:cNvSpPr/>
          <p:nvPr/>
        </p:nvSpPr>
        <p:spPr>
          <a:xfrm>
            <a:off x="2685288" y="3786076"/>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3-3</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rgbClr val="000000"/>
                </a:solidFill>
                <a:latin typeface="LG스마트체 Regular" panose="020B0600000101010101" pitchFamily="50" charset="-127"/>
                <a:ea typeface="LG스마트체 Regular" panose="020B0600000101010101" pitchFamily="50" charset="-127"/>
              </a:rPr>
              <a:t>cybersecurity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9" name="직사각형 78"/>
          <p:cNvSpPr/>
          <p:nvPr/>
        </p:nvSpPr>
        <p:spPr>
          <a:xfrm>
            <a:off x="2648744" y="5741937"/>
            <a:ext cx="910404"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5" name="꺾인 연결선 52"/>
          <p:cNvCxnSpPr>
            <a:stCxn id="78" idx="2"/>
            <a:endCxn id="68" idx="0"/>
          </p:cNvCxnSpPr>
          <p:nvPr/>
        </p:nvCxnSpPr>
        <p:spPr>
          <a:xfrm flipH="1">
            <a:off x="3140490" y="4221676"/>
            <a:ext cx="27" cy="448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 52"/>
          <p:cNvCxnSpPr>
            <a:stCxn id="74" idx="3"/>
            <a:endCxn id="95" idx="1"/>
          </p:cNvCxnSpPr>
          <p:nvPr/>
        </p:nvCxnSpPr>
        <p:spPr>
          <a:xfrm>
            <a:off x="4664968" y="5959737"/>
            <a:ext cx="2160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꺾인 연결선 52"/>
          <p:cNvCxnSpPr>
            <a:stCxn id="79" idx="3"/>
            <a:endCxn id="74" idx="1"/>
          </p:cNvCxnSpPr>
          <p:nvPr/>
        </p:nvCxnSpPr>
        <p:spPr>
          <a:xfrm>
            <a:off x="3559148" y="5959737"/>
            <a:ext cx="1954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꺾인 연결선 52"/>
          <p:cNvCxnSpPr>
            <a:stCxn id="62" idx="3"/>
            <a:endCxn id="79" idx="1"/>
          </p:cNvCxnSpPr>
          <p:nvPr/>
        </p:nvCxnSpPr>
        <p:spPr>
          <a:xfrm>
            <a:off x="2433447" y="5951056"/>
            <a:ext cx="215297" cy="8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6033120" y="5741981"/>
            <a:ext cx="910800"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HW detailed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4" name="꺾인 연결선 52"/>
          <p:cNvCxnSpPr>
            <a:stCxn id="93" idx="3"/>
            <a:endCxn id="124" idx="1"/>
          </p:cNvCxnSpPr>
          <p:nvPr/>
        </p:nvCxnSpPr>
        <p:spPr>
          <a:xfrm flipV="1">
            <a:off x="6943920" y="5959713"/>
            <a:ext cx="256877" cy="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4880992" y="5741937"/>
            <a:ext cx="910404"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detailed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6" name="꺾인 연결선 52"/>
          <p:cNvCxnSpPr>
            <a:stCxn id="95" idx="3"/>
            <a:endCxn id="93" idx="1"/>
          </p:cNvCxnSpPr>
          <p:nvPr/>
        </p:nvCxnSpPr>
        <p:spPr>
          <a:xfrm>
            <a:off x="5791396" y="5959737"/>
            <a:ext cx="241724" cy="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8352926" y="5741937"/>
            <a:ext cx="910404" cy="43560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sample production</a:t>
            </a:r>
          </a:p>
        </p:txBody>
      </p:sp>
      <p:sp>
        <p:nvSpPr>
          <p:cNvPr id="108" name="직사각형 107"/>
          <p:cNvSpPr/>
          <p:nvPr/>
        </p:nvSpPr>
        <p:spPr>
          <a:xfrm>
            <a:off x="1534449" y="3764763"/>
            <a:ext cx="910404"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3-1</a:t>
            </a:r>
          </a:p>
          <a:p>
            <a:pPr lvl="0"/>
            <a:r>
              <a:rPr lang="en-US" altLang="ko-KR" sz="700" dirty="0">
                <a:solidFill>
                  <a:schemeClr val="tx1"/>
                </a:solidFill>
                <a:latin typeface="LG스마트체 Regular" panose="020B0600000101010101" pitchFamily="50" charset="-127"/>
                <a:ea typeface="LG스마트체 Regular" panose="020B0600000101010101" pitchFamily="50" charset="-127"/>
              </a:rPr>
              <a:t>Initiation of HW development</a:t>
            </a:r>
          </a:p>
        </p:txBody>
      </p:sp>
      <p:cxnSp>
        <p:nvCxnSpPr>
          <p:cNvPr id="118" name="꺾인 연결선 52"/>
          <p:cNvCxnSpPr/>
          <p:nvPr/>
        </p:nvCxnSpPr>
        <p:spPr>
          <a:xfrm flipV="1">
            <a:off x="3136907" y="5107610"/>
            <a:ext cx="12480" cy="644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a:off x="920552" y="1795821"/>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1280592" y="1789000"/>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rot="16200000">
            <a:off x="317173" y="1930232"/>
            <a:ext cx="1580503" cy="707886"/>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HWQT</a:t>
            </a:r>
          </a:p>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Manager/</a:t>
            </a:r>
          </a:p>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HW DEV/CSVTM</a:t>
            </a:r>
          </a:p>
          <a:p>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22" name="TextBox 121"/>
          <p:cNvSpPr txBox="1"/>
          <p:nvPr/>
        </p:nvSpPr>
        <p:spPr>
          <a:xfrm rot="16200000">
            <a:off x="564082" y="4854061"/>
            <a:ext cx="1080120"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H</a:t>
            </a:r>
            <a:r>
              <a:rPr lang="en-US" altLang="ko-KR" sz="1000" dirty="0">
                <a:solidFill>
                  <a:schemeClr val="tx1"/>
                </a:solidFill>
                <a:latin typeface="LG스마트체 Regular" panose="020B0600000101010101" pitchFamily="50" charset="-127"/>
                <a:ea typeface="LG스마트체 Regular" panose="020B0600000101010101" pitchFamily="50" charset="-127"/>
              </a:rPr>
              <a:t>W</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A</a:t>
            </a:r>
          </a:p>
        </p:txBody>
      </p:sp>
      <p:sp>
        <p:nvSpPr>
          <p:cNvPr id="123" name="TextBox 122"/>
          <p:cNvSpPr txBox="1"/>
          <p:nvPr/>
        </p:nvSpPr>
        <p:spPr>
          <a:xfrm rot="16200000">
            <a:off x="313890" y="5828006"/>
            <a:ext cx="1580503" cy="246221"/>
          </a:xfrm>
          <a:prstGeom prst="rect">
            <a:avLst/>
          </a:prstGeom>
          <a:noFill/>
        </p:spPr>
        <p:txBody>
          <a:bodyPr wrap="square" rtlCol="0">
            <a:spAutoFit/>
          </a:bodyPr>
          <a:lstStyle/>
          <a:p>
            <a:r>
              <a:rPr lang="en-US" altLang="ko-KR" sz="1000" dirty="0">
                <a:latin typeface="LG스마트체 Regular" panose="020B0600000101010101" pitchFamily="50" charset="-127"/>
                <a:ea typeface="LG스마트체 Regular" panose="020B0600000101010101" pitchFamily="50" charset="-127"/>
              </a:rPr>
              <a:t>Reference Process</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5" name="TextBox 124"/>
          <p:cNvSpPr txBox="1"/>
          <p:nvPr/>
        </p:nvSpPr>
        <p:spPr>
          <a:xfrm rot="16200000">
            <a:off x="-1595486" y="4035304"/>
            <a:ext cx="4674210" cy="246221"/>
          </a:xfrm>
          <a:prstGeom prst="rect">
            <a:avLst/>
          </a:prstGeom>
          <a:noFill/>
        </p:spPr>
        <p:txBody>
          <a:bodyPr wrap="square" rtlCol="0">
            <a:spAutoFit/>
          </a:bodyPr>
          <a:lstStyle/>
          <a:p>
            <a:r>
              <a:rPr lang="en-US" altLang="ko-KR" sz="1000" dirty="0">
                <a:solidFill>
                  <a:schemeClr val="tx1"/>
                </a:solidFill>
                <a:latin typeface="LG스마트체 Regular" panose="020B0600000101010101" pitchFamily="50" charset="-127"/>
                <a:ea typeface="LG스마트체 Regular" panose="020B0600000101010101" pitchFamily="50" charset="-127"/>
              </a:rPr>
              <a:t>PA 3.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HW </a:t>
            </a:r>
            <a:r>
              <a:rPr lang="en-US" altLang="ko-KR" sz="1000" dirty="0">
                <a:solidFill>
                  <a:schemeClr val="tx1"/>
                </a:solidFill>
                <a:latin typeface="LG스마트체 Regular" panose="020B0600000101010101" pitchFamily="50" charset="-127"/>
                <a:ea typeface="LG스마트체 Regular" panose="020B0600000101010101" pitchFamily="50" charset="-127"/>
              </a:rPr>
              <a:t>Development Phase</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51" name="꺾인 연결선 150"/>
          <p:cNvCxnSpPr/>
          <p:nvPr/>
        </p:nvCxnSpPr>
        <p:spPr>
          <a:xfrm rot="5400000">
            <a:off x="3817898" y="4776762"/>
            <a:ext cx="1484202" cy="446151"/>
          </a:xfrm>
          <a:prstGeom prst="bentConnector3">
            <a:avLst>
              <a:gd name="adj1" fmla="val 416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p:cNvSpPr/>
          <p:nvPr/>
        </p:nvSpPr>
        <p:spPr>
          <a:xfrm>
            <a:off x="2694158" y="2042033"/>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3-7</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pPr lvl="0"/>
            <a:r>
              <a:rPr lang="en-US" altLang="ko-KR" sz="700" dirty="0" smtClean="0">
                <a:solidFill>
                  <a:srgbClr val="000000"/>
                </a:solidFill>
                <a:latin typeface="LG스마트체 Regular" panose="020B0600000101010101" pitchFamily="50" charset="-127"/>
                <a:ea typeface="LG스마트체 Regular" panose="020B0600000101010101" pitchFamily="50" charset="-127"/>
              </a:rPr>
              <a:t>Cybersecurity</a:t>
            </a:r>
          </a:p>
          <a:p>
            <a:pPr lvl="0"/>
            <a:r>
              <a:rPr lang="en-US" altLang="ko-KR" sz="700" dirty="0" smtClean="0">
                <a:solidFill>
                  <a:srgbClr val="000000"/>
                </a:solidFill>
                <a:latin typeface="LG스마트체 Regular" panose="020B0600000101010101" pitchFamily="50" charset="-127"/>
                <a:ea typeface="LG스마트체 Regular" panose="020B0600000101010101" pitchFamily="50" charset="-127"/>
              </a:rPr>
              <a:t>HW </a:t>
            </a:r>
            <a:r>
              <a:rPr lang="en-US" altLang="ko-KR" sz="700" dirty="0">
                <a:solidFill>
                  <a:srgbClr val="000000"/>
                </a:solidFill>
                <a:latin typeface="LG스마트체 Regular" panose="020B0600000101010101" pitchFamily="50" charset="-127"/>
                <a:ea typeface="LG스마트체 Regular" panose="020B0600000101010101" pitchFamily="50" charset="-127"/>
              </a:rPr>
              <a:t>Qualification </a:t>
            </a:r>
            <a:endParaRPr lang="en-US" altLang="ko-KR" sz="700" dirty="0" smtClean="0">
              <a:solidFill>
                <a:srgbClr val="000000"/>
              </a:solidFill>
              <a:latin typeface="LG스마트체 Regular" panose="020B0600000101010101" pitchFamily="50" charset="-127"/>
              <a:ea typeface="LG스마트체 Regular" panose="020B0600000101010101" pitchFamily="50" charset="-127"/>
            </a:endParaRPr>
          </a:p>
          <a:p>
            <a:pPr lvl="0"/>
            <a:r>
              <a:rPr lang="en-US" altLang="ko-KR" sz="700" dirty="0" smtClean="0">
                <a:solidFill>
                  <a:srgbClr val="000000"/>
                </a:solidFill>
                <a:latin typeface="LG스마트체 Regular" panose="020B0600000101010101" pitchFamily="50" charset="-127"/>
                <a:ea typeface="LG스마트체 Regular" panose="020B0600000101010101" pitchFamily="50" charset="-127"/>
              </a:rPr>
              <a:t>Test </a:t>
            </a:r>
            <a:r>
              <a:rPr lang="en-US" altLang="ko-KR" sz="700" dirty="0">
                <a:solidFill>
                  <a:srgbClr val="000000"/>
                </a:solidFill>
                <a:latin typeface="LG스마트체 Regular" panose="020B0600000101010101" pitchFamily="50" charset="-127"/>
                <a:ea typeface="LG스마트체 Regular" panose="020B0600000101010101" pitchFamily="50" charset="-127"/>
              </a:rPr>
              <a:t>Specification</a:t>
            </a:r>
          </a:p>
        </p:txBody>
      </p:sp>
      <p:sp>
        <p:nvSpPr>
          <p:cNvPr id="46" name="직사각형 45"/>
          <p:cNvSpPr/>
          <p:nvPr/>
        </p:nvSpPr>
        <p:spPr>
          <a:xfrm>
            <a:off x="6088838" y="2042033"/>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3-8</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pPr lvl="0"/>
            <a:r>
              <a:rPr lang="en-US" altLang="ko-KR" sz="700" dirty="0">
                <a:solidFill>
                  <a:srgbClr val="000000"/>
                </a:solidFill>
                <a:latin typeface="LG스마트체 Regular" panose="020B0600000101010101" pitchFamily="50" charset="-127"/>
                <a:ea typeface="LG스마트체 Regular" panose="020B0600000101010101" pitchFamily="50" charset="-127"/>
              </a:rPr>
              <a:t>Cybersecurity </a:t>
            </a:r>
            <a:endParaRPr lang="en-US" altLang="ko-KR" sz="700" dirty="0" smtClean="0">
              <a:solidFill>
                <a:srgbClr val="000000"/>
              </a:solidFill>
              <a:latin typeface="LG스마트체 Regular" panose="020B0600000101010101" pitchFamily="50" charset="-127"/>
              <a:ea typeface="LG스마트체 Regular" panose="020B0600000101010101" pitchFamily="50" charset="-127"/>
            </a:endParaRPr>
          </a:p>
          <a:p>
            <a:pPr lvl="0"/>
            <a:r>
              <a:rPr lang="en-US" altLang="ko-KR" sz="700" dirty="0" smtClean="0">
                <a:solidFill>
                  <a:srgbClr val="000000"/>
                </a:solidFill>
                <a:latin typeface="LG스마트체 Regular" panose="020B0600000101010101" pitchFamily="50" charset="-127"/>
                <a:ea typeface="LG스마트체 Regular" panose="020B0600000101010101" pitchFamily="50" charset="-127"/>
              </a:rPr>
              <a:t>HW </a:t>
            </a:r>
            <a:r>
              <a:rPr lang="en-US" altLang="ko-KR" sz="700" dirty="0">
                <a:solidFill>
                  <a:srgbClr val="000000"/>
                </a:solidFill>
                <a:latin typeface="LG스마트체 Regular" panose="020B0600000101010101" pitchFamily="50" charset="-127"/>
                <a:ea typeface="LG스마트체 Regular" panose="020B0600000101010101" pitchFamily="50" charset="-127"/>
              </a:rPr>
              <a:t>Qualification Test</a:t>
            </a:r>
          </a:p>
        </p:txBody>
      </p:sp>
      <p:sp>
        <p:nvSpPr>
          <p:cNvPr id="47" name="직사각형 46"/>
          <p:cNvSpPr/>
          <p:nvPr/>
        </p:nvSpPr>
        <p:spPr>
          <a:xfrm>
            <a:off x="7219443" y="2933038"/>
            <a:ext cx="910457" cy="435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3-6</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pPr lvl="0"/>
            <a:r>
              <a:rPr lang="en-US" altLang="ko-KR" sz="700" dirty="0">
                <a:solidFill>
                  <a:srgbClr val="000000"/>
                </a:solidFill>
                <a:latin typeface="LG스마트체 Regular" panose="020B0600000101010101" pitchFamily="50" charset="-127"/>
                <a:ea typeface="LG스마트체 Regular" panose="020B0600000101010101" pitchFamily="50" charset="-127"/>
              </a:rPr>
              <a:t>Cybersecurity HW Integration Test</a:t>
            </a:r>
          </a:p>
        </p:txBody>
      </p:sp>
      <p:cxnSp>
        <p:nvCxnSpPr>
          <p:cNvPr id="48" name="직선 연결선 47"/>
          <p:cNvCxnSpPr/>
          <p:nvPr/>
        </p:nvCxnSpPr>
        <p:spPr>
          <a:xfrm>
            <a:off x="920552" y="4509120"/>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rot="16200000">
            <a:off x="560289" y="3063269"/>
            <a:ext cx="1080120"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HW DEV</a:t>
            </a:r>
          </a:p>
        </p:txBody>
      </p:sp>
      <p:cxnSp>
        <p:nvCxnSpPr>
          <p:cNvPr id="50" name="직선 연결선 49"/>
          <p:cNvCxnSpPr/>
          <p:nvPr/>
        </p:nvCxnSpPr>
        <p:spPr>
          <a:xfrm>
            <a:off x="920552" y="2708920"/>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589707" y="3940735"/>
            <a:ext cx="981660"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1" name="꺾인 연결선 52"/>
          <p:cNvCxnSpPr>
            <a:endCxn id="45" idx="2"/>
          </p:cNvCxnSpPr>
          <p:nvPr/>
        </p:nvCxnSpPr>
        <p:spPr>
          <a:xfrm flipV="1">
            <a:off x="3136907" y="2477633"/>
            <a:ext cx="12480" cy="1295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p:cNvSpPr/>
          <p:nvPr/>
        </p:nvSpPr>
        <p:spPr>
          <a:xfrm>
            <a:off x="7200797" y="5741889"/>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H</a:t>
            </a:r>
            <a:r>
              <a:rPr lang="en-US" altLang="ko-KR" sz="700" dirty="0" smtClean="0">
                <a:solidFill>
                  <a:schemeClr val="tx1"/>
                </a:solidFill>
                <a:latin typeface="맑은 고딕" panose="020B0503020000020004" pitchFamily="50" charset="-127"/>
                <a:ea typeface="맑은 고딕" panose="020B0503020000020004" pitchFamily="50" charset="-127"/>
              </a:rPr>
              <a:t>W </a:t>
            </a:r>
            <a:r>
              <a:rPr lang="en-US" altLang="ko-KR" sz="700" dirty="0">
                <a:solidFill>
                  <a:schemeClr val="tx1"/>
                </a:solidFill>
                <a:latin typeface="맑은 고딕" panose="020B0503020000020004" pitchFamily="50" charset="-127"/>
                <a:ea typeface="맑은 고딕" panose="020B0503020000020004" pitchFamily="50" charset="-127"/>
              </a:rPr>
              <a:t>integration test</a:t>
            </a:r>
          </a:p>
        </p:txBody>
      </p:sp>
      <p:cxnSp>
        <p:nvCxnSpPr>
          <p:cNvPr id="127" name="꺾인 연결선 52"/>
          <p:cNvCxnSpPr/>
          <p:nvPr/>
        </p:nvCxnSpPr>
        <p:spPr>
          <a:xfrm flipV="1">
            <a:off x="8103625" y="5929312"/>
            <a:ext cx="256877" cy="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꺾인 연결선 52"/>
          <p:cNvCxnSpPr>
            <a:endCxn id="47" idx="2"/>
          </p:cNvCxnSpPr>
          <p:nvPr/>
        </p:nvCxnSpPr>
        <p:spPr>
          <a:xfrm flipV="1">
            <a:off x="7674671" y="3368638"/>
            <a:ext cx="1" cy="2388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꺾인 연결선 52"/>
          <p:cNvCxnSpPr>
            <a:stCxn id="45" idx="3"/>
            <a:endCxn id="46" idx="1"/>
          </p:cNvCxnSpPr>
          <p:nvPr/>
        </p:nvCxnSpPr>
        <p:spPr>
          <a:xfrm>
            <a:off x="3604615" y="2259833"/>
            <a:ext cx="24842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꺾인 연결선 52"/>
          <p:cNvCxnSpPr>
            <a:stCxn id="77" idx="0"/>
            <a:endCxn id="47" idx="1"/>
          </p:cNvCxnSpPr>
          <p:nvPr/>
        </p:nvCxnSpPr>
        <p:spPr>
          <a:xfrm rot="5400000" flipH="1" flipV="1">
            <a:off x="5693566" y="2289438"/>
            <a:ext cx="664477" cy="238727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꺾인 연결선 52"/>
          <p:cNvCxnSpPr>
            <a:stCxn id="46" idx="3"/>
            <a:endCxn id="76" idx="0"/>
          </p:cNvCxnSpPr>
          <p:nvPr/>
        </p:nvCxnSpPr>
        <p:spPr>
          <a:xfrm>
            <a:off x="6999295" y="2259833"/>
            <a:ext cx="1826268" cy="152624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66" idx="3"/>
          </p:cNvCxnSpPr>
          <p:nvPr/>
        </p:nvCxnSpPr>
        <p:spPr>
          <a:xfrm>
            <a:off x="2720752" y="3178322"/>
            <a:ext cx="288032" cy="6369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2072680" y="3396122"/>
            <a:ext cx="0" cy="2337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꺾인 연결선 82"/>
          <p:cNvCxnSpPr>
            <a:stCxn id="68" idx="3"/>
            <a:endCxn id="77" idx="1"/>
          </p:cNvCxnSpPr>
          <p:nvPr/>
        </p:nvCxnSpPr>
        <p:spPr>
          <a:xfrm flipV="1">
            <a:off x="3595692" y="4033115"/>
            <a:ext cx="781244" cy="8548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501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ISO/SAE 21434 </a:t>
            </a:r>
            <a:r>
              <a:rPr lang="en-US" altLang="ko-KR" sz="1800" dirty="0">
                <a:solidFill>
                  <a:srgbClr val="FFFFFF"/>
                </a:solidFill>
                <a:latin typeface="LG스마트체 Regular" panose="020B0600000101010101" pitchFamily="50" charset="-127"/>
                <a:ea typeface="LG스마트체 Regular" panose="020B0600000101010101" pitchFamily="50" charset="-127"/>
              </a:rPr>
              <a:t>standard for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cybersecurity HW </a:t>
            </a:r>
            <a:r>
              <a:rPr lang="en-US" altLang="ko-KR" sz="1800" dirty="0">
                <a:solidFill>
                  <a:srgbClr val="FFFFFF"/>
                </a:solidFill>
                <a:latin typeface="LG스마트체 Regular" panose="020B0600000101010101" pitchFamily="50" charset="-127"/>
                <a:ea typeface="LG스마트체 Regular" panose="020B0600000101010101" pitchFamily="50" charset="-127"/>
              </a:rPr>
              <a:t>development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rPr>
              <a:t>Page  :  </a:t>
            </a:r>
            <a:fld id="{68D2173B-8517-4FE9-BE5B-560209F3466C}" type="slidenum">
              <a:rPr lang="ko-KR" altLang="en-US" smtClean="0">
                <a:solidFill>
                  <a:srgbClr val="000000"/>
                </a:solidFill>
              </a:rPr>
              <a:pPr>
                <a:defRPr/>
              </a:pPr>
              <a:t>66</a:t>
            </a:fld>
            <a:endParaRPr lang="en-US" altLang="ko-KR" dirty="0">
              <a:solidFill>
                <a:srgbClr val="000000"/>
              </a:solidFill>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2238593662"/>
              </p:ext>
            </p:extLst>
          </p:nvPr>
        </p:nvGraphicFramePr>
        <p:xfrm>
          <a:off x="128464" y="853598"/>
          <a:ext cx="9649072" cy="5140490"/>
        </p:xfrm>
        <a:graphic>
          <a:graphicData uri="http://schemas.openxmlformats.org/drawingml/2006/table">
            <a:tbl>
              <a:tblPr firstRow="1" bandRow="1">
                <a:tableStyleId>{5940675A-B579-460E-94D1-54222C63F5DA}</a:tableStyleId>
              </a:tblPr>
              <a:tblGrid>
                <a:gridCol w="720080">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3096344">
                  <a:extLst>
                    <a:ext uri="{9D8B030D-6E8A-4147-A177-3AD203B41FA5}">
                      <a16:colId xmlns="" xmlns:a16="http://schemas.microsoft.com/office/drawing/2014/main" val="20002"/>
                    </a:ext>
                  </a:extLst>
                </a:gridCol>
                <a:gridCol w="864096">
                  <a:extLst>
                    <a:ext uri="{9D8B030D-6E8A-4147-A177-3AD203B41FA5}">
                      <a16:colId xmlns="" xmlns:a16="http://schemas.microsoft.com/office/drawing/2014/main" val="20003"/>
                    </a:ext>
                  </a:extLst>
                </a:gridCol>
                <a:gridCol w="1944216">
                  <a:extLst>
                    <a:ext uri="{9D8B030D-6E8A-4147-A177-3AD203B41FA5}">
                      <a16:colId xmlns="" xmlns:a16="http://schemas.microsoft.com/office/drawing/2014/main" val="20004"/>
                    </a:ext>
                  </a:extLst>
                </a:gridCol>
                <a:gridCol w="1512168">
                  <a:extLst>
                    <a:ext uri="{9D8B030D-6E8A-4147-A177-3AD203B41FA5}">
                      <a16:colId xmlns="" xmlns:a16="http://schemas.microsoft.com/office/drawing/2014/main" val="20005"/>
                    </a:ext>
                  </a:extLst>
                </a:gridCol>
              </a:tblGrid>
              <a:tr h="319322">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439067">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3-1. </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a:solidFill>
                            <a:schemeClr val="tx1"/>
                          </a:solidFill>
                          <a:latin typeface="LG스마트체 Regular" panose="020B0600000101010101" pitchFamily="50" charset="-127"/>
                          <a:ea typeface="LG스마트체 Regular" panose="020B0600000101010101" pitchFamily="50" charset="-127"/>
                        </a:rPr>
                        <a:t>Initiation of HW development</a:t>
                      </a: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Determine the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activities </a:t>
                      </a:r>
                      <a:r>
                        <a:rPr lang="en-US" altLang="ko-KR" sz="800" dirty="0">
                          <a:solidFill>
                            <a:schemeClr val="tx1"/>
                          </a:solidFill>
                          <a:latin typeface="LG스마트체 Regular" panose="020B0600000101010101" pitchFamily="50" charset="-127"/>
                          <a:ea typeface="LG스마트체 Regular" panose="020B0600000101010101" pitchFamily="50" charset="-127"/>
                        </a:rPr>
                        <a:t>to be performed in the HW development phase and establish a plan</a:t>
                      </a:r>
                      <a:r>
                        <a:rPr lang="en-US" altLang="ko-KR" sz="800" baseline="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a:t>
                      </a: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verification review plan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test plan</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1"/>
                  </a:ext>
                </a:extLst>
              </a:tr>
              <a:tr h="439067">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3-2. </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(HW) cybersecurity requirements </a:t>
                      </a:r>
                      <a:r>
                        <a:rPr lang="en-US" altLang="ko-KR" sz="800" b="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The HW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 </a:t>
                      </a:r>
                      <a:r>
                        <a:rPr lang="en-US" altLang="ko-KR" sz="800" dirty="0">
                          <a:solidFill>
                            <a:schemeClr val="tx1"/>
                          </a:solidFill>
                          <a:latin typeface="LG스마트체 Regular" panose="020B0600000101010101" pitchFamily="50" charset="-127"/>
                          <a:ea typeface="LG스마트체 Regular" panose="020B0600000101010101" pitchFamily="50" charset="-127"/>
                        </a:rPr>
                        <a:t>are specified for the requirements allocated to the HW in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system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 (HWCSR</a:t>
                      </a:r>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HW</a:t>
                      </a:r>
                      <a:r>
                        <a:rPr lang="ko-KR" altLang="en-US" sz="8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requirements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8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 </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2"/>
                  </a:ext>
                </a:extLst>
              </a:tr>
              <a:tr h="399152">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3-3. </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(HW) cybersecurity requirements</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Confirm and distribute the specified HW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requirements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8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-HWCSR)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3"/>
                  </a:ext>
                </a:extLst>
              </a:tr>
              <a:tr h="439067">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3-4. </a:t>
                      </a:r>
                    </a:p>
                    <a:p>
                      <a:r>
                        <a:rPr lang="en-US" altLang="ko-KR" sz="800" b="0" dirty="0">
                          <a:solidFill>
                            <a:schemeClr val="tx1"/>
                          </a:solidFill>
                          <a:latin typeface="LG스마트체 Regular" panose="020B0600000101010101" pitchFamily="50" charset="-127"/>
                          <a:ea typeface="LG스마트체 Regular" panose="020B0600000101010101" pitchFamily="50" charset="-127"/>
                        </a:rPr>
                        <a:t>HW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architecture </a:t>
                      </a:r>
                      <a:r>
                        <a:rPr lang="en-US" altLang="ko-KR" sz="800" b="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Design HW architecture from the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requirements</a:t>
                      </a:r>
                      <a:r>
                        <a:rPr lang="en-US" altLang="ko-KR" sz="800" dirty="0">
                          <a:solidFill>
                            <a:schemeClr val="tx1"/>
                          </a:solidFill>
                          <a:latin typeface="LG스마트체 Regular" panose="020B0600000101010101" pitchFamily="50" charset="-127"/>
                          <a:ea typeface="LG스마트체 Regular" panose="020B0600000101010101" pitchFamily="50" charset="-127"/>
                        </a:rPr>
                        <a: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 HW Architect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architecture (</a:t>
                      </a:r>
                      <a:r>
                        <a:rPr kumimoji="0" lang="en-US" altLang="ko-KR" sz="8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HwAD</a:t>
                      </a: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(HWAD)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(HWCSR-HWAD)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(HSI)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4"/>
                  </a:ext>
                </a:extLst>
              </a:tr>
              <a:tr h="399152">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3-5.</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a:solidFill>
                            <a:schemeClr val="tx1"/>
                          </a:solidFill>
                          <a:latin typeface="LG스마트체 Regular" panose="020B0600000101010101" pitchFamily="50" charset="-127"/>
                          <a:ea typeface="LG스마트체 Regular" panose="020B0600000101010101" pitchFamily="50" charset="-127"/>
                        </a:rPr>
                        <a:t>HW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design </a:t>
                      </a:r>
                      <a:r>
                        <a:rPr lang="en-US" altLang="ko-KR" sz="800" b="0" dirty="0">
                          <a:solidFill>
                            <a:schemeClr val="tx1"/>
                          </a:solidFill>
                          <a:latin typeface="LG스마트체 Regular" panose="020B0600000101010101" pitchFamily="50" charset="-127"/>
                          <a:ea typeface="LG스마트체 Regular" panose="020B0600000101010101" pitchFamily="50" charset="-127"/>
                        </a:rPr>
                        <a:t>release</a:t>
                      </a:r>
                    </a:p>
                  </a:txBody>
                  <a:tcPr anchor="ctr"/>
                </a:tc>
                <a:tc>
                  <a:txBody>
                    <a:bodyPr/>
                    <a:lstStyle/>
                    <a:p>
                      <a:pPr latinLnBrk="1"/>
                      <a:r>
                        <a:rPr lang="en-US" altLang="ko-KR" sz="800" dirty="0">
                          <a:solidFill>
                            <a:schemeClr val="tx1"/>
                          </a:solidFill>
                          <a:latin typeface="LG스마트체 Regular" panose="020B0600000101010101" pitchFamily="50" charset="-127"/>
                          <a:ea typeface="LG스마트체 Regular" panose="020B0600000101010101" pitchFamily="50" charset="-127"/>
                        </a:rPr>
                        <a:t>Analyze and confirm that the HW </a:t>
                      </a: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design </a:t>
                      </a:r>
                      <a:r>
                        <a:rPr lang="en-US" altLang="ko-KR" sz="800" dirty="0">
                          <a:solidFill>
                            <a:schemeClr val="tx1"/>
                          </a:solidFill>
                          <a:latin typeface="LG스마트체 Regular" panose="020B0600000101010101" pitchFamily="50" charset="-127"/>
                          <a:ea typeface="LG스마트체 Regular" panose="020B0600000101010101" pitchFamily="50" charset="-127"/>
                        </a:rPr>
                        <a:t>is designed to the appropriate level.</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architecture design (HWAD)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detailed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9"/>
                  </a:ext>
                </a:extLst>
              </a:tr>
              <a:tr h="432048">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PA 3-6.</a:t>
                      </a:r>
                      <a:br>
                        <a:rPr lang="en-US" altLang="ko-KR" sz="8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HW Integration Test</a:t>
                      </a:r>
                    </a:p>
                  </a:txBody>
                  <a:tcPr anchor="ctr"/>
                </a:tc>
                <a:tc>
                  <a:txBody>
                    <a:bodyPr/>
                    <a:lstStyle/>
                    <a:p>
                      <a:pPr latinLnBrk="1"/>
                      <a:r>
                        <a:rPr lang="en-US" altLang="ko-KR" sz="800" dirty="0" smtClean="0">
                          <a:solidFill>
                            <a:schemeClr val="tx1"/>
                          </a:solidFill>
                          <a:latin typeface="LG스마트체 Regular" panose="020B0600000101010101" pitchFamily="50" charset="-127"/>
                          <a:ea typeface="LG스마트체 Regular" panose="020B0600000101010101" pitchFamily="50" charset="-127"/>
                        </a:rPr>
                        <a:t>HW DEV performs the Cybersecurity HW Integration Test using the Cybersecurity HW Integration Test Case.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HW Developer</a:t>
                      </a:r>
                      <a:endParaRPr lang="ko-KR" altLang="en-US" sz="800" dirty="0" smtClean="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HW Integration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Integration Test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6"/>
                  </a:ext>
                </a:extLst>
              </a:tr>
              <a:tr h="432048">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PA 3-7. </a:t>
                      </a:r>
                    </a:p>
                    <a:p>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HW Qualification Test Specification</a:t>
                      </a:r>
                      <a:endParaRPr lang="en-US" altLang="ko-KR" sz="8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kern="1200" dirty="0" smtClean="0">
                          <a:solidFill>
                            <a:schemeClr val="tx1"/>
                          </a:solidFill>
                          <a:latin typeface="LG스마트체 Regular" panose="020B0600000101010101" pitchFamily="50" charset="-127"/>
                          <a:ea typeface="LG스마트체 Regular" panose="020B0600000101010101" pitchFamily="50" charset="-127"/>
                          <a:cs typeface="+mn-cs"/>
                        </a:rPr>
                        <a:t>HW Qualification Test Manager prepares cybersecurity HW qualification test specification.</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kern="1200" dirty="0" smtClean="0">
                          <a:solidFill>
                            <a:schemeClr val="tx1"/>
                          </a:solidFill>
                          <a:latin typeface="LG스마트체 Regular" panose="020B0600000101010101" pitchFamily="50" charset="-127"/>
                          <a:ea typeface="LG스마트체 Regular" panose="020B0600000101010101" pitchFamily="50" charset="-127"/>
                          <a:cs typeface="+mn-cs"/>
                        </a:rPr>
                        <a:t>HW Qualification</a:t>
                      </a:r>
                      <a:r>
                        <a:rPr lang="en-US" altLang="ko-KR" sz="8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Test Manager</a:t>
                      </a:r>
                      <a:endParaRPr lang="ko-KR" altLang="en-US" sz="8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Qualification Test Case</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7"/>
                  </a:ext>
                </a:extLst>
              </a:tr>
              <a:tr h="432048">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PA 3-8.</a:t>
                      </a:r>
                      <a:br>
                        <a:rPr lang="en-US" altLang="ko-KR" sz="800" b="1" dirty="0" smtClean="0">
                          <a:solidFill>
                            <a:schemeClr val="tx1"/>
                          </a:solidFill>
                          <a:latin typeface="LG스마트체 Regular" panose="020B0600000101010101" pitchFamily="50" charset="-127"/>
                          <a:ea typeface="LG스마트체 Regular" panose="020B0600000101010101" pitchFamily="50" charset="-127"/>
                        </a:rPr>
                      </a:br>
                      <a:r>
                        <a:rPr lang="en-US" altLang="ko-KR" sz="800" b="0" dirty="0" smtClean="0">
                          <a:solidFill>
                            <a:schemeClr val="tx1"/>
                          </a:solidFill>
                          <a:latin typeface="LG스마트체 Regular" panose="020B0600000101010101" pitchFamily="50" charset="-127"/>
                          <a:ea typeface="LG스마트체 Regular" panose="020B0600000101010101" pitchFamily="50" charset="-127"/>
                        </a:rPr>
                        <a:t>Cybersecurity HW Qualification Test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HW Qualification test using the Test Case approved by the Test Case Review Board.</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kern="1200" dirty="0" smtClean="0">
                          <a:solidFill>
                            <a:schemeClr val="tx1"/>
                          </a:solidFill>
                          <a:latin typeface="LG스마트체 Regular" panose="020B0600000101010101" pitchFamily="50" charset="-127"/>
                          <a:ea typeface="LG스마트체 Regular" panose="020B0600000101010101" pitchFamily="50" charset="-127"/>
                          <a:cs typeface="+mn-cs"/>
                        </a:rPr>
                        <a:t>HW Qualification</a:t>
                      </a:r>
                      <a:r>
                        <a:rPr lang="en-US" altLang="ko-KR" sz="8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Test Manager</a:t>
                      </a:r>
                      <a:endParaRPr lang="ko-KR" altLang="en-US" sz="80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Qualification Test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8"/>
                  </a:ext>
                </a:extLst>
              </a:tr>
              <a:tr h="432048">
                <a:tc>
                  <a:txBody>
                    <a:bodyPr/>
                    <a:lstStyle/>
                    <a:p>
                      <a:pPr algn="ct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800" b="1" dirty="0">
                          <a:solidFill>
                            <a:schemeClr val="tx1"/>
                          </a:solidFill>
                          <a:latin typeface="LG스마트체 Regular" panose="020B0600000101010101" pitchFamily="50" charset="-127"/>
                          <a:ea typeface="LG스마트체 Regular" panose="020B0600000101010101" pitchFamily="50" charset="-127"/>
                        </a:rPr>
                        <a:t>PA </a:t>
                      </a:r>
                      <a:r>
                        <a:rPr lang="en-US" altLang="ko-KR" sz="800" b="1" dirty="0" smtClean="0">
                          <a:solidFill>
                            <a:schemeClr val="tx1"/>
                          </a:solidFill>
                          <a:latin typeface="LG스마트체 Regular" panose="020B0600000101010101" pitchFamily="50" charset="-127"/>
                          <a:ea typeface="LG스마트체 Regular" panose="020B0600000101010101" pitchFamily="50" charset="-127"/>
                        </a:rPr>
                        <a:t>3-9.</a:t>
                      </a:r>
                      <a:endParaRPr lang="en-US" altLang="ko-KR" sz="800" b="1" dirty="0">
                        <a:solidFill>
                          <a:schemeClr val="tx1"/>
                        </a:solidFill>
                        <a:latin typeface="LG스마트체 Regular" panose="020B0600000101010101" pitchFamily="50" charset="-127"/>
                        <a:ea typeface="LG스마트체 Regular" panose="020B0600000101010101" pitchFamily="50" charset="-127"/>
                      </a:endParaRPr>
                    </a:p>
                    <a:p>
                      <a:r>
                        <a:rPr lang="en-US" altLang="ko-KR" sz="800" b="0" dirty="0">
                          <a:solidFill>
                            <a:schemeClr val="tx1"/>
                          </a:solidFill>
                          <a:latin typeface="LG스마트체 Regular" panose="020B0600000101010101" pitchFamily="50" charset="-127"/>
                          <a:ea typeface="LG스마트체 Regular" panose="020B0600000101010101" pitchFamily="50" charset="-127"/>
                        </a:rPr>
                        <a:t>HW release</a:t>
                      </a:r>
                    </a:p>
                  </a:txBody>
                  <a:tcPr anchor="ctr"/>
                </a:tc>
                <a:tc>
                  <a:txBody>
                    <a:bodyPr/>
                    <a:lstStyle/>
                    <a:p>
                      <a:pPr latinLnBrk="1"/>
                      <a:r>
                        <a:rPr lang="en-US" altLang="ko-KR" sz="800" dirty="0">
                          <a:latin typeface="LG스마트체 Regular" panose="020B0600000101010101" pitchFamily="50" charset="-127"/>
                          <a:ea typeface="LG스마트체 Regular" panose="020B0600000101010101" pitchFamily="50" charset="-127"/>
                        </a:rPr>
                        <a:t>confirm and release of HW version.</a:t>
                      </a: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latin typeface="LG스마트체 Regular" panose="020B0600000101010101" pitchFamily="50" charset="-127"/>
                          <a:ea typeface="LG스마트체 Regular" panose="020B0600000101010101" pitchFamily="50" charset="-127"/>
                        </a:rPr>
                        <a:t>Cybersecurity Manager</a:t>
                      </a:r>
                      <a:endParaRPr lang="ko-KR" altLang="en-US" sz="8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HW release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8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lvl="0" algn="l" fontAlgn="auto">
                        <a:spcBef>
                          <a:spcPts val="0"/>
                        </a:spcBef>
                        <a:spcAft>
                          <a:spcPts val="0"/>
                        </a:spcAft>
                        <a:defRPr/>
                      </a:pPr>
                      <a:r>
                        <a:rPr kumimoji="0" lang="en-US" altLang="ko-KR" sz="8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8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12"/>
                  </a:ext>
                </a:extLst>
              </a:tr>
            </a:tbl>
          </a:graphicData>
        </a:graphic>
      </p:graphicFrame>
      <p:sp>
        <p:nvSpPr>
          <p:cNvPr id="10" name="모서리가 둥근 직사각형 9"/>
          <p:cNvSpPr/>
          <p:nvPr/>
        </p:nvSpPr>
        <p:spPr>
          <a:xfrm>
            <a:off x="247739" y="134886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1" name="모서리가 둥근 직사각형 10"/>
          <p:cNvSpPr/>
          <p:nvPr/>
        </p:nvSpPr>
        <p:spPr>
          <a:xfrm>
            <a:off x="247739" y="1805868"/>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2" name="모서리가 둥근 직사각형 11"/>
          <p:cNvSpPr/>
          <p:nvPr/>
        </p:nvSpPr>
        <p:spPr>
          <a:xfrm>
            <a:off x="247739" y="2403245"/>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3" name="모서리가 둥근 직사각형 12"/>
          <p:cNvSpPr/>
          <p:nvPr/>
        </p:nvSpPr>
        <p:spPr>
          <a:xfrm>
            <a:off x="247739" y="5688002"/>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4" name="모서리가 둥근 직사각형 13"/>
          <p:cNvSpPr/>
          <p:nvPr/>
        </p:nvSpPr>
        <p:spPr>
          <a:xfrm>
            <a:off x="247739" y="3032150"/>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6" name="모서리가 둥근 직사각형 15"/>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18" name="직사각형 17"/>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19" name="직사각형 18"/>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22" name="모서리가 둥근 직사각형 21"/>
          <p:cNvSpPr/>
          <p:nvPr/>
        </p:nvSpPr>
        <p:spPr>
          <a:xfrm>
            <a:off x="247739" y="5230994"/>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0" name="모서리가 둥근 직사각형 19"/>
          <p:cNvSpPr/>
          <p:nvPr/>
        </p:nvSpPr>
        <p:spPr>
          <a:xfrm>
            <a:off x="247739" y="3684251"/>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1" name="모서리가 둥근 직사각형 20"/>
          <p:cNvSpPr/>
          <p:nvPr/>
        </p:nvSpPr>
        <p:spPr>
          <a:xfrm>
            <a:off x="247739" y="4191870"/>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모서리가 둥근 직사각형 25"/>
          <p:cNvSpPr/>
          <p:nvPr/>
        </p:nvSpPr>
        <p:spPr>
          <a:xfrm>
            <a:off x="247739" y="4749062"/>
            <a:ext cx="432048" cy="17010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8557013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HW development(1/2)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rPr>
              <a:t>Page  :  </a:t>
            </a:r>
            <a:fld id="{68D2173B-8517-4FE9-BE5B-560209F3466C}" type="slidenum">
              <a:rPr lang="ko-KR" altLang="en-US" smtClean="0">
                <a:solidFill>
                  <a:srgbClr val="000000"/>
                </a:solidFill>
              </a:rPr>
              <a:pPr>
                <a:defRPr/>
              </a:pPr>
              <a:t>67</a:t>
            </a:fld>
            <a:endParaRPr lang="en-US" altLang="ko-KR" dirty="0">
              <a:solidFill>
                <a:srgbClr val="000000"/>
              </a:solidFill>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rPr>
              <a:t>LGE Internal Use Only</a:t>
            </a:r>
          </a:p>
        </p:txBody>
      </p:sp>
      <p:sp>
        <p:nvSpPr>
          <p:cNvPr id="9" name="직사각형 8"/>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graphicFrame>
        <p:nvGraphicFramePr>
          <p:cNvPr id="11" name="표 10"/>
          <p:cNvGraphicFramePr>
            <a:graphicFrameLocks noGrp="1"/>
          </p:cNvGraphicFramePr>
          <p:nvPr>
            <p:extLst>
              <p:ext uri="{D42A27DB-BD31-4B8C-83A1-F6EECF244321}">
                <p14:modId xmlns:p14="http://schemas.microsoft.com/office/powerpoint/2010/main" val="3847209759"/>
              </p:ext>
            </p:extLst>
          </p:nvPr>
        </p:nvGraphicFramePr>
        <p:xfrm>
          <a:off x="141453" y="908721"/>
          <a:ext cx="9167155" cy="5669280"/>
        </p:xfrm>
        <a:graphic>
          <a:graphicData uri="http://schemas.openxmlformats.org/drawingml/2006/table">
            <a:tbl>
              <a:tblPr firstRow="1" bandRow="1">
                <a:tableStyleId>{5940675A-B579-460E-94D1-54222C63F5DA}</a:tableStyleId>
              </a:tblPr>
              <a:tblGrid>
                <a:gridCol w="1234596">
                  <a:extLst>
                    <a:ext uri="{9D8B030D-6E8A-4147-A177-3AD203B41FA5}">
                      <a16:colId xmlns:a16="http://schemas.microsoft.com/office/drawing/2014/main" xmlns="" val="20000"/>
                    </a:ext>
                  </a:extLst>
                </a:gridCol>
                <a:gridCol w="1471505">
                  <a:extLst>
                    <a:ext uri="{9D8B030D-6E8A-4147-A177-3AD203B41FA5}">
                      <a16:colId xmlns:a16="http://schemas.microsoft.com/office/drawing/2014/main" xmlns="" val="20001"/>
                    </a:ext>
                  </a:extLst>
                </a:gridCol>
                <a:gridCol w="438295">
                  <a:extLst>
                    <a:ext uri="{9D8B030D-6E8A-4147-A177-3AD203B41FA5}">
                      <a16:colId xmlns:a16="http://schemas.microsoft.com/office/drawing/2014/main" xmlns="" val="20002"/>
                    </a:ext>
                  </a:extLst>
                </a:gridCol>
                <a:gridCol w="415242">
                  <a:extLst>
                    <a:ext uri="{9D8B030D-6E8A-4147-A177-3AD203B41FA5}">
                      <a16:colId xmlns:a16="http://schemas.microsoft.com/office/drawing/2014/main" xmlns="" val="20004"/>
                    </a:ext>
                  </a:extLst>
                </a:gridCol>
                <a:gridCol w="449821">
                  <a:extLst>
                    <a:ext uri="{9D8B030D-6E8A-4147-A177-3AD203B41FA5}">
                      <a16:colId xmlns:a16="http://schemas.microsoft.com/office/drawing/2014/main" xmlns="" val="20005"/>
                    </a:ext>
                  </a:extLst>
                </a:gridCol>
                <a:gridCol w="474315">
                  <a:extLst>
                    <a:ext uri="{9D8B030D-6E8A-4147-A177-3AD203B41FA5}">
                      <a16:colId xmlns:a16="http://schemas.microsoft.com/office/drawing/2014/main" xmlns="" val="20006"/>
                    </a:ext>
                  </a:extLst>
                </a:gridCol>
                <a:gridCol w="428209">
                  <a:extLst>
                    <a:ext uri="{9D8B030D-6E8A-4147-A177-3AD203B41FA5}">
                      <a16:colId xmlns:a16="http://schemas.microsoft.com/office/drawing/2014/main" xmlns="" val="20009"/>
                    </a:ext>
                  </a:extLst>
                </a:gridCol>
                <a:gridCol w="518980">
                  <a:extLst>
                    <a:ext uri="{9D8B030D-6E8A-4147-A177-3AD203B41FA5}">
                      <a16:colId xmlns:a16="http://schemas.microsoft.com/office/drawing/2014/main" xmlns="" val="20008"/>
                    </a:ext>
                  </a:extLst>
                </a:gridCol>
                <a:gridCol w="647212">
                  <a:extLst>
                    <a:ext uri="{9D8B030D-6E8A-4147-A177-3AD203B41FA5}">
                      <a16:colId xmlns:a16="http://schemas.microsoft.com/office/drawing/2014/main" xmlns="" val="20010"/>
                    </a:ext>
                  </a:extLst>
                </a:gridCol>
                <a:gridCol w="647212">
                  <a:extLst>
                    <a:ext uri="{9D8B030D-6E8A-4147-A177-3AD203B41FA5}">
                      <a16:colId xmlns:a16="http://schemas.microsoft.com/office/drawing/2014/main" xmlns="" val="20011"/>
                    </a:ext>
                  </a:extLst>
                </a:gridCol>
                <a:gridCol w="651706">
                  <a:extLst>
                    <a:ext uri="{9D8B030D-6E8A-4147-A177-3AD203B41FA5}">
                      <a16:colId xmlns:a16="http://schemas.microsoft.com/office/drawing/2014/main" xmlns="" val="20012"/>
                    </a:ext>
                  </a:extLst>
                </a:gridCol>
                <a:gridCol w="1019930">
                  <a:extLst>
                    <a:ext uri="{9D8B030D-6E8A-4147-A177-3AD203B41FA5}">
                      <a16:colId xmlns:a16="http://schemas.microsoft.com/office/drawing/2014/main" xmlns="" val="20007"/>
                    </a:ext>
                  </a:extLst>
                </a:gridCol>
                <a:gridCol w="770132">
                  <a:extLst>
                    <a:ext uri="{9D8B030D-6E8A-4147-A177-3AD203B41FA5}">
                      <a16:colId xmlns:a16="http://schemas.microsoft.com/office/drawing/2014/main" xmlns="" val="20013"/>
                    </a:ext>
                  </a:extLst>
                </a:gridCol>
              </a:tblGrid>
              <a:tr h="341903">
                <a:tc>
                  <a:txBody>
                    <a:bodyPr/>
                    <a:lstStyle/>
                    <a:p>
                      <a:pPr algn="ctr" latinLnBrk="1"/>
                      <a:r>
                        <a:rPr lang="en-US" altLang="ko-KR" sz="1000" dirty="0">
                          <a:latin typeface="LG스마트체 Regular" panose="020B0600000101010101" pitchFamily="50" charset="-127"/>
                          <a:ea typeface="LG스마트체 Regular" panose="020B0600000101010101" pitchFamily="50" charset="-127"/>
                        </a:rPr>
                        <a:t>Process Area</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CSM</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CSA</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err="1">
                          <a:solidFill>
                            <a:schemeClr val="tx1"/>
                          </a:solidFill>
                          <a:latin typeface="LG스마트체 Regular" panose="020B0600000101010101" pitchFamily="50" charset="-127"/>
                          <a:ea typeface="LG스마트체 Regular" panose="020B0600000101010101" pitchFamily="50" charset="-127"/>
                        </a:rPr>
                        <a:t>SysA</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HWA</a:t>
                      </a: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 </a:t>
                      </a:r>
                    </a:p>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Dev</a:t>
                      </a:r>
                    </a:p>
                  </a:txBody>
                  <a:tcPr anchor="ctr">
                    <a:solidFill>
                      <a:schemeClr val="bg1">
                        <a:lumMod val="85000"/>
                      </a:schemeClr>
                    </a:solidFill>
                  </a:tcPr>
                </a:tc>
                <a:tc>
                  <a:txBody>
                    <a:bodyPr/>
                    <a:lstStyle/>
                    <a:p>
                      <a:pPr algn="ctr" latinLnBrk="1"/>
                      <a:r>
                        <a:rPr lang="en-US" altLang="ko-KR" sz="1000" dirty="0" smtClean="0">
                          <a:solidFill>
                            <a:srgbClr val="FF0000"/>
                          </a:solidFill>
                          <a:latin typeface="LG스마트체 Regular" panose="020B0600000101010101" pitchFamily="50" charset="-127"/>
                          <a:ea typeface="LG스마트체 Regular" panose="020B0600000101010101" pitchFamily="50" charset="-127"/>
                        </a:rPr>
                        <a:t>CSVTM</a:t>
                      </a:r>
                      <a:endParaRPr lang="en-US" altLang="ko-KR" sz="10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HWQT</a:t>
                      </a:r>
                      <a:endParaRPr lang="en-US" altLang="ko-KR" sz="1000" baseline="0" dirty="0">
                        <a:solidFill>
                          <a:schemeClr val="tx1"/>
                        </a:solidFill>
                        <a:latin typeface="LG스마트체 Regular" panose="020B0600000101010101" pitchFamily="50" charset="-127"/>
                        <a:ea typeface="LG스마트체 Regular" panose="020B0600000101010101" pitchFamily="50" charset="-127"/>
                      </a:endParaRPr>
                    </a:p>
                    <a:p>
                      <a:pPr algn="ctr" latinLnBrk="1"/>
                      <a:r>
                        <a:rPr lang="en-US" altLang="ko-KR" sz="1000" baseline="0" dirty="0">
                          <a:solidFill>
                            <a:schemeClr val="tx1"/>
                          </a:solidFill>
                          <a:latin typeface="LG스마트체 Regular" panose="020B0600000101010101" pitchFamily="50" charset="-127"/>
                          <a:ea typeface="LG스마트체 Regular" panose="020B0600000101010101" pitchFamily="50" charset="-127"/>
                        </a:rPr>
                        <a:t>Manager</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err="1">
                          <a:latin typeface="LG스마트체 Regular" panose="020B0600000101010101" pitchFamily="50" charset="-127"/>
                          <a:ea typeface="LG스마트체 Regular" panose="020B0600000101010101" pitchFamily="50" charset="-127"/>
                        </a:rPr>
                        <a:t>SysIT</a:t>
                      </a:r>
                      <a:r>
                        <a:rPr lang="en-US" altLang="ko-KR" sz="1000" baseline="0" dirty="0">
                          <a:latin typeface="LG스마트체 Regular" panose="020B0600000101010101" pitchFamily="50" charset="-127"/>
                          <a:ea typeface="LG스마트체 Regular"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aseline="0" dirty="0">
                          <a:latin typeface="LG스마트체 Regular" panose="020B0600000101010101" pitchFamily="50" charset="-127"/>
                          <a:ea typeface="LG스마트체 Regular" panose="020B0600000101010101" pitchFamily="50" charset="-127"/>
                        </a:rPr>
                        <a:t>Manager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err="1">
                          <a:latin typeface="LG스마트체 Regular" panose="020B0600000101010101" pitchFamily="50" charset="-127"/>
                          <a:ea typeface="LG스마트체 Regular" panose="020B0600000101010101" pitchFamily="50" charset="-127"/>
                        </a:rPr>
                        <a:t>SysQT</a:t>
                      </a:r>
                      <a:r>
                        <a:rPr lang="en-US" altLang="ko-KR" sz="1000" baseline="0" dirty="0">
                          <a:latin typeface="LG스마트체 Regular" panose="020B0600000101010101" pitchFamily="50" charset="-127"/>
                          <a:ea typeface="LG스마트체 Regular"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aseline="0" dirty="0">
                          <a:latin typeface="LG스마트체 Regular" panose="020B0600000101010101" pitchFamily="50" charset="-127"/>
                          <a:ea typeface="LG스마트체 Regular" panose="020B0600000101010101" pitchFamily="50" charset="-127"/>
                        </a:rPr>
                        <a:t>Manager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latin typeface="LG스마트체 Regular" panose="020B0600000101010101" pitchFamily="50" charset="-127"/>
                          <a:ea typeface="LG스마트체 Regular" panose="020B0600000101010101" pitchFamily="50" charset="-127"/>
                        </a:rPr>
                        <a:t>Cybersecurity</a:t>
                      </a:r>
                    </a:p>
                    <a:p>
                      <a:pPr algn="ctr" latinLnBrk="1"/>
                      <a:r>
                        <a:rPr lang="en-US" altLang="ko-KR" sz="1000" dirty="0">
                          <a:latin typeface="LG스마트체 Regular" panose="020B0600000101010101" pitchFamily="50" charset="-127"/>
                          <a:ea typeface="LG스마트체 Regular" panose="020B0600000101010101" pitchFamily="50" charset="-127"/>
                        </a:rPr>
                        <a:t>Assessor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latin typeface="LG스마트체 Regular" panose="020B0600000101010101" pitchFamily="50" charset="-127"/>
                          <a:ea typeface="LG스마트체 Regular" panose="020B0600000101010101" pitchFamily="50" charset="-127"/>
                        </a:rPr>
                        <a:t>HW</a:t>
                      </a:r>
                      <a:r>
                        <a:rPr lang="en-US" altLang="ko-KR" sz="1000" baseline="0" dirty="0">
                          <a:latin typeface="LG스마트체 Regular" panose="020B0600000101010101" pitchFamily="50" charset="-127"/>
                          <a:ea typeface="LG스마트체 Regular" panose="020B0600000101010101" pitchFamily="50" charset="-127"/>
                        </a:rPr>
                        <a:t> PL/PL</a:t>
                      </a:r>
                      <a:endParaRPr lang="ko-KR" altLang="en-US" sz="100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470117">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3-1. </a:t>
                      </a:r>
                      <a:r>
                        <a:rPr lang="en-US" altLang="ko-KR" sz="900" b="0" dirty="0">
                          <a:solidFill>
                            <a:schemeClr val="tx1"/>
                          </a:solidFill>
                          <a:latin typeface="LG스마트체 Regular" panose="020B0600000101010101" pitchFamily="50" charset="-127"/>
                          <a:ea typeface="LG스마트체 Regular" panose="020B0600000101010101" pitchFamily="50" charset="-127"/>
                        </a:rPr>
                        <a:t>Initiation of HW development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verification review plan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test plan</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1"/>
                  </a:ext>
                </a:extLst>
              </a:tr>
              <a:tr h="36630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3-2. </a:t>
                      </a:r>
                      <a:r>
                        <a:rPr lang="en-US" altLang="ko-KR" sz="900" b="0" dirty="0">
                          <a:solidFill>
                            <a:schemeClr val="tx1"/>
                          </a:solidFill>
                          <a:latin typeface="LG스마트체 Regular" panose="020B0600000101010101" pitchFamily="50" charset="-127"/>
                          <a:ea typeface="LG스마트체 Regular" panose="020B0600000101010101" pitchFamily="50" charset="-127"/>
                        </a:rPr>
                        <a:t>(HW) cybersecurity requirements specification</a:t>
                      </a:r>
                      <a:endParaRPr lang="ko-KR" altLang="en-US"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requirements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 </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2"/>
                  </a:ext>
                </a:extLst>
              </a:tr>
              <a:tr h="36630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3-3. </a:t>
                      </a:r>
                      <a:r>
                        <a:rPr lang="en-US" altLang="ko-KR" sz="900" b="0" dirty="0">
                          <a:solidFill>
                            <a:schemeClr val="tx1"/>
                          </a:solidFill>
                          <a:latin typeface="LG스마트체 Regular" panose="020B0600000101010101" pitchFamily="50" charset="-127"/>
                          <a:ea typeface="LG스마트체 Regular" panose="020B0600000101010101" pitchFamily="50" charset="-127"/>
                        </a:rPr>
                        <a:t>Release of (HW) cybersecurity requirements</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requirements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-HWCSR)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3"/>
                  </a:ext>
                </a:extLst>
              </a:tr>
              <a:tr h="470117">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3-4. </a:t>
                      </a:r>
                      <a:r>
                        <a:rPr lang="en-US" altLang="ko-KR" sz="900" b="0" dirty="0">
                          <a:solidFill>
                            <a:schemeClr val="tx1"/>
                          </a:solidFill>
                          <a:latin typeface="LG스마트체 Regular" panose="020B0600000101010101" pitchFamily="50" charset="-127"/>
                          <a:ea typeface="LG스마트체 Regular" panose="020B0600000101010101" pitchFamily="50" charset="-127"/>
                        </a:rPr>
                        <a:t>HW (cybersecurity) architecture design</a:t>
                      </a:r>
                      <a:endParaRPr lang="ko-KR" altLang="en-US" sz="900" b="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architecture (</a:t>
                      </a:r>
                      <a:r>
                        <a:rPr kumimoji="0" lang="en-US" altLang="ko-KR" sz="9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HwAD</a:t>
                      </a: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(HWAD)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(HWCSR-HWAD)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(HSI)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4"/>
                  </a:ext>
                </a:extLst>
              </a:tr>
              <a:tr h="3663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solidFill>
                          <a:latin typeface="LG스마트체 Regular" panose="020B0600000101010101" pitchFamily="50" charset="-127"/>
                          <a:ea typeface="LG스마트체 Regular" panose="020B0600000101010101" pitchFamily="50" charset="-127"/>
                        </a:rPr>
                        <a:t>PA 3-5. </a:t>
                      </a:r>
                      <a:r>
                        <a:rPr lang="en-US" altLang="ko-KR" sz="900" b="0" dirty="0">
                          <a:solidFill>
                            <a:schemeClr val="tx1"/>
                          </a:solidFill>
                          <a:latin typeface="LG스마트체 Regular" panose="020B0600000101010101" pitchFamily="50" charset="-127"/>
                          <a:ea typeface="LG스마트체 Regular" panose="020B0600000101010101" pitchFamily="50" charset="-127"/>
                        </a:rPr>
                        <a:t>HW (cybersecurity) design release</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(cybersecurity) architecture design (HWAD)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detailed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656742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HW development(2/2)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rPr>
              <a:t>Page  :  </a:t>
            </a:r>
            <a:fld id="{68D2173B-8517-4FE9-BE5B-560209F3466C}" type="slidenum">
              <a:rPr lang="ko-KR" altLang="en-US" smtClean="0">
                <a:solidFill>
                  <a:srgbClr val="000000"/>
                </a:solidFill>
              </a:rPr>
              <a:pPr>
                <a:defRPr/>
              </a:pPr>
              <a:t>68</a:t>
            </a:fld>
            <a:endParaRPr lang="en-US" altLang="ko-KR" dirty="0">
              <a:solidFill>
                <a:srgbClr val="000000"/>
              </a:solidFill>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rPr>
              <a:t>LGE Internal Use Only</a:t>
            </a:r>
          </a:p>
        </p:txBody>
      </p:sp>
      <p:sp>
        <p:nvSpPr>
          <p:cNvPr id="9" name="직사각형 8"/>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 name="직사각형 9"/>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graphicFrame>
        <p:nvGraphicFramePr>
          <p:cNvPr id="11" name="표 10"/>
          <p:cNvGraphicFramePr>
            <a:graphicFrameLocks noGrp="1"/>
          </p:cNvGraphicFramePr>
          <p:nvPr>
            <p:extLst>
              <p:ext uri="{D42A27DB-BD31-4B8C-83A1-F6EECF244321}">
                <p14:modId xmlns:p14="http://schemas.microsoft.com/office/powerpoint/2010/main" val="869466571"/>
              </p:ext>
            </p:extLst>
          </p:nvPr>
        </p:nvGraphicFramePr>
        <p:xfrm>
          <a:off x="141453" y="908721"/>
          <a:ext cx="9167155" cy="2834640"/>
        </p:xfrm>
        <a:graphic>
          <a:graphicData uri="http://schemas.openxmlformats.org/drawingml/2006/table">
            <a:tbl>
              <a:tblPr firstRow="1" bandRow="1">
                <a:tableStyleId>{5940675A-B579-460E-94D1-54222C63F5DA}</a:tableStyleId>
              </a:tblPr>
              <a:tblGrid>
                <a:gridCol w="1234596">
                  <a:extLst>
                    <a:ext uri="{9D8B030D-6E8A-4147-A177-3AD203B41FA5}">
                      <a16:colId xmlns:a16="http://schemas.microsoft.com/office/drawing/2014/main" xmlns="" val="20000"/>
                    </a:ext>
                  </a:extLst>
                </a:gridCol>
                <a:gridCol w="1471505">
                  <a:extLst>
                    <a:ext uri="{9D8B030D-6E8A-4147-A177-3AD203B41FA5}">
                      <a16:colId xmlns:a16="http://schemas.microsoft.com/office/drawing/2014/main" xmlns="" val="20001"/>
                    </a:ext>
                  </a:extLst>
                </a:gridCol>
                <a:gridCol w="438295">
                  <a:extLst>
                    <a:ext uri="{9D8B030D-6E8A-4147-A177-3AD203B41FA5}">
                      <a16:colId xmlns:a16="http://schemas.microsoft.com/office/drawing/2014/main" xmlns="" val="20002"/>
                    </a:ext>
                  </a:extLst>
                </a:gridCol>
                <a:gridCol w="415242">
                  <a:extLst>
                    <a:ext uri="{9D8B030D-6E8A-4147-A177-3AD203B41FA5}">
                      <a16:colId xmlns:a16="http://schemas.microsoft.com/office/drawing/2014/main" xmlns="" val="20004"/>
                    </a:ext>
                  </a:extLst>
                </a:gridCol>
                <a:gridCol w="449821">
                  <a:extLst>
                    <a:ext uri="{9D8B030D-6E8A-4147-A177-3AD203B41FA5}">
                      <a16:colId xmlns:a16="http://schemas.microsoft.com/office/drawing/2014/main" xmlns="" val="20005"/>
                    </a:ext>
                  </a:extLst>
                </a:gridCol>
                <a:gridCol w="474315">
                  <a:extLst>
                    <a:ext uri="{9D8B030D-6E8A-4147-A177-3AD203B41FA5}">
                      <a16:colId xmlns:a16="http://schemas.microsoft.com/office/drawing/2014/main" xmlns="" val="20006"/>
                    </a:ext>
                  </a:extLst>
                </a:gridCol>
                <a:gridCol w="428209">
                  <a:extLst>
                    <a:ext uri="{9D8B030D-6E8A-4147-A177-3AD203B41FA5}">
                      <a16:colId xmlns:a16="http://schemas.microsoft.com/office/drawing/2014/main" xmlns="" val="20009"/>
                    </a:ext>
                  </a:extLst>
                </a:gridCol>
                <a:gridCol w="518980">
                  <a:extLst>
                    <a:ext uri="{9D8B030D-6E8A-4147-A177-3AD203B41FA5}">
                      <a16:colId xmlns:a16="http://schemas.microsoft.com/office/drawing/2014/main" xmlns="" val="20008"/>
                    </a:ext>
                  </a:extLst>
                </a:gridCol>
                <a:gridCol w="647212">
                  <a:extLst>
                    <a:ext uri="{9D8B030D-6E8A-4147-A177-3AD203B41FA5}">
                      <a16:colId xmlns:a16="http://schemas.microsoft.com/office/drawing/2014/main" xmlns="" val="20010"/>
                    </a:ext>
                  </a:extLst>
                </a:gridCol>
                <a:gridCol w="647212">
                  <a:extLst>
                    <a:ext uri="{9D8B030D-6E8A-4147-A177-3AD203B41FA5}">
                      <a16:colId xmlns:a16="http://schemas.microsoft.com/office/drawing/2014/main" xmlns="" val="20011"/>
                    </a:ext>
                  </a:extLst>
                </a:gridCol>
                <a:gridCol w="651706">
                  <a:extLst>
                    <a:ext uri="{9D8B030D-6E8A-4147-A177-3AD203B41FA5}">
                      <a16:colId xmlns:a16="http://schemas.microsoft.com/office/drawing/2014/main" xmlns="" val="20012"/>
                    </a:ext>
                  </a:extLst>
                </a:gridCol>
                <a:gridCol w="1019930">
                  <a:extLst>
                    <a:ext uri="{9D8B030D-6E8A-4147-A177-3AD203B41FA5}">
                      <a16:colId xmlns:a16="http://schemas.microsoft.com/office/drawing/2014/main" xmlns="" val="20007"/>
                    </a:ext>
                  </a:extLst>
                </a:gridCol>
                <a:gridCol w="770132">
                  <a:extLst>
                    <a:ext uri="{9D8B030D-6E8A-4147-A177-3AD203B41FA5}">
                      <a16:colId xmlns:a16="http://schemas.microsoft.com/office/drawing/2014/main" xmlns="" val="20013"/>
                    </a:ext>
                  </a:extLst>
                </a:gridCol>
              </a:tblGrid>
              <a:tr h="341903">
                <a:tc>
                  <a:txBody>
                    <a:bodyPr/>
                    <a:lstStyle/>
                    <a:p>
                      <a:pPr algn="ctr" latinLnBrk="1"/>
                      <a:r>
                        <a:rPr lang="en-US" altLang="ko-KR" sz="1000" dirty="0">
                          <a:latin typeface="LG스마트체 Regular" panose="020B0600000101010101" pitchFamily="50" charset="-127"/>
                          <a:ea typeface="LG스마트체 Regular" panose="020B0600000101010101" pitchFamily="50" charset="-127"/>
                        </a:rPr>
                        <a:t>Process Area</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CSM</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CSA</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err="1">
                          <a:solidFill>
                            <a:schemeClr val="tx1"/>
                          </a:solidFill>
                          <a:latin typeface="LG스마트체 Regular" panose="020B0600000101010101" pitchFamily="50" charset="-127"/>
                          <a:ea typeface="LG스마트체 Regular" panose="020B0600000101010101" pitchFamily="50" charset="-127"/>
                        </a:rPr>
                        <a:t>SysA</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HWA</a:t>
                      </a: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 </a:t>
                      </a:r>
                    </a:p>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Dev</a:t>
                      </a:r>
                    </a:p>
                  </a:txBody>
                  <a:tcPr anchor="ctr">
                    <a:solidFill>
                      <a:schemeClr val="bg1">
                        <a:lumMod val="85000"/>
                      </a:schemeClr>
                    </a:solidFill>
                  </a:tcPr>
                </a:tc>
                <a:tc>
                  <a:txBody>
                    <a:bodyPr/>
                    <a:lstStyle/>
                    <a:p>
                      <a:pPr algn="ctr" latinLnBrk="1"/>
                      <a:r>
                        <a:rPr lang="en-US" altLang="ko-KR" sz="1000" dirty="0" smtClean="0">
                          <a:solidFill>
                            <a:srgbClr val="FF0000"/>
                          </a:solidFill>
                          <a:latin typeface="LG스마트체 Regular" panose="020B0600000101010101" pitchFamily="50" charset="-127"/>
                          <a:ea typeface="LG스마트체 Regular" panose="020B0600000101010101" pitchFamily="50" charset="-127"/>
                        </a:rPr>
                        <a:t>CSVTM</a:t>
                      </a:r>
                      <a:endParaRPr lang="en-US" altLang="ko-KR" sz="10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solidFill>
                            <a:schemeClr val="tx1"/>
                          </a:solidFill>
                          <a:latin typeface="LG스마트체 Regular" panose="020B0600000101010101" pitchFamily="50" charset="-127"/>
                          <a:ea typeface="LG스마트체 Regular" panose="020B0600000101010101" pitchFamily="50" charset="-127"/>
                        </a:rPr>
                        <a:t>HWQT</a:t>
                      </a:r>
                      <a:endParaRPr lang="en-US" altLang="ko-KR" sz="1000" baseline="0" dirty="0">
                        <a:solidFill>
                          <a:schemeClr val="tx1"/>
                        </a:solidFill>
                        <a:latin typeface="LG스마트체 Regular" panose="020B0600000101010101" pitchFamily="50" charset="-127"/>
                        <a:ea typeface="LG스마트체 Regular" panose="020B0600000101010101" pitchFamily="50" charset="-127"/>
                      </a:endParaRPr>
                    </a:p>
                    <a:p>
                      <a:pPr algn="ctr" latinLnBrk="1"/>
                      <a:r>
                        <a:rPr lang="en-US" altLang="ko-KR" sz="1000" baseline="0" dirty="0">
                          <a:solidFill>
                            <a:schemeClr val="tx1"/>
                          </a:solidFill>
                          <a:latin typeface="LG스마트체 Regular" panose="020B0600000101010101" pitchFamily="50" charset="-127"/>
                          <a:ea typeface="LG스마트체 Regular" panose="020B0600000101010101" pitchFamily="50" charset="-127"/>
                        </a:rPr>
                        <a:t>Manager</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err="1">
                          <a:latin typeface="LG스마트체 Regular" panose="020B0600000101010101" pitchFamily="50" charset="-127"/>
                          <a:ea typeface="LG스마트체 Regular" panose="020B0600000101010101" pitchFamily="50" charset="-127"/>
                        </a:rPr>
                        <a:t>SysIT</a:t>
                      </a:r>
                      <a:r>
                        <a:rPr lang="en-US" altLang="ko-KR" sz="1000" baseline="0" dirty="0">
                          <a:latin typeface="LG스마트체 Regular" panose="020B0600000101010101" pitchFamily="50" charset="-127"/>
                          <a:ea typeface="LG스마트체 Regular"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aseline="0" dirty="0">
                          <a:latin typeface="LG스마트체 Regular" panose="020B0600000101010101" pitchFamily="50" charset="-127"/>
                          <a:ea typeface="LG스마트체 Regular" panose="020B0600000101010101" pitchFamily="50" charset="-127"/>
                        </a:rPr>
                        <a:t>Manager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err="1">
                          <a:latin typeface="LG스마트체 Regular" panose="020B0600000101010101" pitchFamily="50" charset="-127"/>
                          <a:ea typeface="LG스마트체 Regular" panose="020B0600000101010101" pitchFamily="50" charset="-127"/>
                        </a:rPr>
                        <a:t>SysQT</a:t>
                      </a:r>
                      <a:r>
                        <a:rPr lang="en-US" altLang="ko-KR" sz="1000" baseline="0" dirty="0">
                          <a:latin typeface="LG스마트체 Regular" panose="020B0600000101010101" pitchFamily="50" charset="-127"/>
                          <a:ea typeface="LG스마트체 Regular"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aseline="0" dirty="0">
                          <a:latin typeface="LG스마트체 Regular" panose="020B0600000101010101" pitchFamily="50" charset="-127"/>
                          <a:ea typeface="LG스마트체 Regular" panose="020B0600000101010101" pitchFamily="50" charset="-127"/>
                        </a:rPr>
                        <a:t>Manager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latin typeface="LG스마트체 Regular" panose="020B0600000101010101" pitchFamily="50" charset="-127"/>
                          <a:ea typeface="LG스마트체 Regular" panose="020B0600000101010101" pitchFamily="50" charset="-127"/>
                        </a:rPr>
                        <a:t>Cybersecurity</a:t>
                      </a:r>
                    </a:p>
                    <a:p>
                      <a:pPr algn="ctr" latinLnBrk="1"/>
                      <a:r>
                        <a:rPr lang="en-US" altLang="ko-KR" sz="1000" dirty="0">
                          <a:latin typeface="LG스마트체 Regular" panose="020B0600000101010101" pitchFamily="50" charset="-127"/>
                          <a:ea typeface="LG스마트체 Regular" panose="020B0600000101010101" pitchFamily="50" charset="-127"/>
                        </a:rPr>
                        <a:t>Assessor</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00" dirty="0">
                          <a:latin typeface="LG스마트체 Regular" panose="020B0600000101010101" pitchFamily="50" charset="-127"/>
                          <a:ea typeface="LG스마트체 Regular" panose="020B0600000101010101" pitchFamily="50" charset="-127"/>
                        </a:rPr>
                        <a:t>HW</a:t>
                      </a:r>
                      <a:r>
                        <a:rPr lang="en-US" altLang="ko-KR" sz="1000" baseline="0" dirty="0">
                          <a:latin typeface="LG스마트체 Regular" panose="020B0600000101010101" pitchFamily="50" charset="-127"/>
                          <a:ea typeface="LG스마트체 Regular" panose="020B0600000101010101" pitchFamily="50" charset="-127"/>
                        </a:rPr>
                        <a:t> PL/PL</a:t>
                      </a:r>
                      <a:endParaRPr lang="ko-KR" altLang="en-US" sz="1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36630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3-6</a:t>
                      </a:r>
                      <a:r>
                        <a:rPr lang="en-US" altLang="ko-KR" sz="900" b="0" dirty="0">
                          <a:solidFill>
                            <a:schemeClr val="tx1"/>
                          </a:solidFill>
                          <a:latin typeface="LG스마트체 Regular" panose="020B0600000101010101" pitchFamily="50" charset="-127"/>
                          <a:ea typeface="LG스마트체 Regular" panose="020B0600000101010101" pitchFamily="50" charset="-127"/>
                        </a:rPr>
                        <a:t>. Cybersecurity HW Integration Test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HW Integration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Integration Test Report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latin typeface="LG스마트체 Regular" panose="020B0600000101010101" pitchFamily="50" charset="-127"/>
                          <a:ea typeface="LG스마트체 Regular" panose="020B0600000101010101" pitchFamily="50" charset="-127"/>
                        </a:rPr>
                        <a:t>-</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06"/>
                  </a:ext>
                </a:extLst>
              </a:tr>
              <a:tr h="36630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3-7</a:t>
                      </a:r>
                      <a:r>
                        <a:rPr lang="en-US" altLang="ko-KR" sz="900" b="0" dirty="0">
                          <a:solidFill>
                            <a:schemeClr val="tx1"/>
                          </a:solidFill>
                          <a:latin typeface="LG스마트체 Regular" panose="020B0600000101010101" pitchFamily="50" charset="-127"/>
                          <a:ea typeface="LG스마트체 Regular" panose="020B0600000101010101" pitchFamily="50" charset="-127"/>
                        </a:rPr>
                        <a:t>. Cybersecurity HW Qualification Test Specification</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Qualification Test Case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latin typeface="LG스마트체 Regular" panose="020B0600000101010101" pitchFamily="50" charset="-127"/>
                          <a:ea typeface="LG스마트체 Regular" panose="020B0600000101010101" pitchFamily="50" charset="-127"/>
                        </a:rPr>
                        <a:t>-</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7"/>
                  </a:ext>
                </a:extLst>
              </a:tr>
              <a:tr h="366300">
                <a:tc>
                  <a:txBody>
                    <a:bodyPr/>
                    <a:lstStyle/>
                    <a:p>
                      <a:r>
                        <a:rPr lang="en-US" altLang="ko-KR" sz="900" b="0" dirty="0">
                          <a:solidFill>
                            <a:schemeClr val="tx1"/>
                          </a:solidFill>
                          <a:latin typeface="LG스마트체 Regular" panose="020B0600000101010101" pitchFamily="50" charset="-127"/>
                          <a:ea typeface="LG스마트체 Regular" panose="020B0600000101010101" pitchFamily="50" charset="-127"/>
                        </a:rPr>
                        <a:t>PA 3-8.</a:t>
                      </a:r>
                      <a:r>
                        <a:rPr lang="en-US" altLang="ko-KR" sz="900" b="0"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b="0" dirty="0">
                          <a:solidFill>
                            <a:schemeClr val="tx1"/>
                          </a:solidFill>
                          <a:latin typeface="LG스마트체 Regular" panose="020B0600000101010101" pitchFamily="50" charset="-127"/>
                          <a:ea typeface="LG스마트체 Regular" panose="020B0600000101010101" pitchFamily="50" charset="-127"/>
                        </a:rPr>
                        <a:t>Cybersecurity HW Qualification Test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Qualification Test Report</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latin typeface="LG스마트체 Regular" panose="020B0600000101010101" pitchFamily="50" charset="-127"/>
                          <a:ea typeface="LG스마트체 Regular" panose="020B0600000101010101" pitchFamily="50" charset="-127"/>
                        </a:rPr>
                        <a:t>-</a:t>
                      </a:r>
                      <a:endParaRPr lang="en-US" altLang="ko-KR" sz="900" baseline="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08"/>
                  </a:ext>
                </a:extLst>
              </a:tr>
              <a:tr h="36630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3-9. </a:t>
                      </a:r>
                      <a:r>
                        <a:rPr lang="en-US" altLang="ko-KR" sz="900" b="0" dirty="0">
                          <a:solidFill>
                            <a:schemeClr val="tx1"/>
                          </a:solidFill>
                          <a:latin typeface="LG스마트체 Regular" panose="020B0600000101010101" pitchFamily="50" charset="-127"/>
                          <a:ea typeface="LG스마트체 Regular" panose="020B0600000101010101" pitchFamily="50" charset="-127"/>
                        </a:rPr>
                        <a:t>HW release</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 release report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en-US" altLang="ko-KR" sz="900" baseline="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3493652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295352" y="419071"/>
            <a:ext cx="7845038" cy="368300"/>
          </a:xfrm>
          <a:prstGeom prst="rect">
            <a:avLst/>
          </a:prstGeom>
          <a:noFill/>
        </p:spPr>
        <p:txBody>
          <a:bodyPr/>
          <a:lstStyle/>
          <a:p>
            <a:pPr indent="0"/>
            <a:r>
              <a:rPr lang="en-US" altLang="ko-KR" dirty="0" smtClean="0">
                <a:solidFill>
                  <a:schemeClr val="tx1"/>
                </a:solidFill>
                <a:latin typeface="LG스마트체 Bold" panose="020B0600000101010101" pitchFamily="50" charset="-127"/>
                <a:ea typeface="LG스마트체 Bold" panose="020B0600000101010101" pitchFamily="50" charset="-127"/>
              </a:rPr>
              <a:t>Related standard</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475389166"/>
              </p:ext>
            </p:extLst>
          </p:nvPr>
        </p:nvGraphicFramePr>
        <p:xfrm>
          <a:off x="560512" y="1268760"/>
          <a:ext cx="8831220" cy="2769366"/>
        </p:xfrm>
        <a:graphic>
          <a:graphicData uri="http://schemas.openxmlformats.org/drawingml/2006/table">
            <a:tbl>
              <a:tblPr/>
              <a:tblGrid>
                <a:gridCol w="3960440">
                  <a:extLst>
                    <a:ext uri="{9D8B030D-6E8A-4147-A177-3AD203B41FA5}">
                      <a16:colId xmlns="" xmlns:a16="http://schemas.microsoft.com/office/drawing/2014/main" val="20000"/>
                    </a:ext>
                  </a:extLst>
                </a:gridCol>
                <a:gridCol w="1440160">
                  <a:extLst>
                    <a:ext uri="{9D8B030D-6E8A-4147-A177-3AD203B41FA5}">
                      <a16:colId xmlns="" xmlns:a16="http://schemas.microsoft.com/office/drawing/2014/main" val="20001"/>
                    </a:ext>
                  </a:extLst>
                </a:gridCol>
                <a:gridCol w="1368152">
                  <a:extLst>
                    <a:ext uri="{9D8B030D-6E8A-4147-A177-3AD203B41FA5}">
                      <a16:colId xmlns="" xmlns:a16="http://schemas.microsoft.com/office/drawing/2014/main" val="20002"/>
                    </a:ext>
                  </a:extLst>
                </a:gridCol>
                <a:gridCol w="2062468">
                  <a:extLst>
                    <a:ext uri="{9D8B030D-6E8A-4147-A177-3AD203B41FA5}">
                      <a16:colId xmlns="" xmlns:a16="http://schemas.microsoft.com/office/drawing/2014/main" val="20003"/>
                    </a:ext>
                  </a:extLst>
                </a:gridCol>
              </a:tblGrid>
              <a:tr h="302482">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Standard name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Revision</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Enactment date</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200" b="1"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Author</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DDDDDD"/>
                    </a:solidFill>
                  </a:tcPr>
                </a:tc>
                <a:extLst>
                  <a:ext uri="{0D108BD9-81ED-4DB2-BD59-A6C34878D82A}">
                    <a16:rowId xmlns="" xmlns:a16="http://schemas.microsoft.com/office/drawing/2014/main" val="10000"/>
                  </a:ext>
                </a:extLst>
              </a:tr>
              <a:tr h="302482">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ISO/SAE 21434 (Road vehicles - Cybersecurity engineering )</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 1.0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2021.08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INTERNATIONAL STANDARD</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02482">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[LG(10)-A-9117] LGE SW Product Security Activities (LG-SDL) Standard </a:t>
                      </a:r>
                      <a:endParaRPr kumimoji="1" lang="ko-KR" altLang="en-US" sz="1000" b="0" i="0" u="none" strike="noStrike" cap="none" normalizeH="0" baseline="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 3.5</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2021.03.08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Software Center</a:t>
                      </a:r>
                      <a:b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b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Software Engineering R&amp;D Lab. </a:t>
                      </a:r>
                      <a:b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b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Security Task</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02482">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LG(35)-A-5907] Smart Division SW Development Standard Process Regulation </a:t>
                      </a:r>
                      <a:endParaRPr kumimoji="1" lang="ko-KR" altLang="en-US" sz="1000" b="0" i="0" u="none" strike="noStrike" kern="1200" cap="none" normalizeH="0" baseline="0" smtClean="0">
                        <a:ln>
                          <a:noFill/>
                        </a:ln>
                        <a:solidFill>
                          <a:schemeClr val="tx1"/>
                        </a:solidFill>
                        <a:effectLst/>
                        <a:latin typeface="LG스마트체 Regular" panose="020B0600000101010101" pitchFamily="50" charset="-127"/>
                        <a:ea typeface="LG스마트체 Regular" panose="020B0600000101010101" pitchFamily="50" charset="-127"/>
                        <a:cs typeface="+mn-cs"/>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 2.2</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2020-05-11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VS Smart SW Development Division </a:t>
                      </a:r>
                      <a:b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b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Process Unit</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02482">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[LG(10)-A-5012] LGE Regulation of the SW Development Standard Process </a:t>
                      </a:r>
                      <a:endParaRPr kumimoji="1" lang="ko-KR" altLang="en-US" sz="1000" b="0" i="0" u="none" strike="noStrike" kern="1200" cap="none" normalizeH="0" baseline="0" smtClean="0">
                        <a:ln>
                          <a:noFill/>
                        </a:ln>
                        <a:solidFill>
                          <a:schemeClr val="tx1"/>
                        </a:solidFill>
                        <a:effectLst/>
                        <a:latin typeface="LG스마트체 Regular" panose="020B0600000101010101" pitchFamily="50" charset="-127"/>
                        <a:ea typeface="LG스마트체 Regular" panose="020B0600000101010101" pitchFamily="50" charset="-127"/>
                        <a:cs typeface="+mn-cs"/>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 10.0</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2021-02-18</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Quality Management Center </a:t>
                      </a:r>
                      <a:b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b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SW Development Quality Evaluation Task</a:t>
                      </a:r>
                      <a:endParaRPr kumimoji="1" lang="ko-KR" altLang="en-US" sz="1000" b="0" i="0" u="none" strike="noStrike" cap="none" normalizeH="0" baseline="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02482">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rPr>
                        <a:t>LGE VS One Q Process</a:t>
                      </a:r>
                      <a:endParaRPr kumimoji="1" lang="ko-KR" altLang="en-US" sz="1000" b="0" i="0" u="none" strike="noStrike" kern="1200"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cs typeface="+mn-cs"/>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30000"/>
                        </a:spcBef>
                        <a:spcAft>
                          <a:spcPct val="0"/>
                        </a:spcAft>
                        <a:buClr>
                          <a:srgbClr val="0000CC"/>
                        </a:buClr>
                        <a:buSzTx/>
                        <a:buFont typeface="Wingdings" pitchFamily="2" charset="2"/>
                        <a:buNone/>
                        <a:tabLst/>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2021-02-01</a:t>
                      </a: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20000"/>
                        </a:lnSpc>
                        <a:spcBef>
                          <a:spcPct val="30000"/>
                        </a:spcBef>
                        <a:spcAft>
                          <a:spcPct val="0"/>
                        </a:spcAft>
                        <a:buClr>
                          <a:srgbClr val="0000CC"/>
                        </a:buClr>
                        <a:buSzTx/>
                        <a:buFont typeface="Wingdings" pitchFamily="2" charset="2"/>
                        <a:buNone/>
                        <a:tabLst/>
                        <a:defRPr/>
                      </a:pPr>
                      <a:r>
                        <a:rPr kumimoji="1" lang="en-US" altLang="ko-KR"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rPr>
                        <a:t>VS One Q Standard Process Task</a:t>
                      </a:r>
                      <a:endParaRPr kumimoji="1" lang="ko-KR" altLang="en-US" sz="1000" b="0" i="0" u="none" strike="noStrike" cap="none" normalizeH="0" baseline="0" dirty="0" smtClean="0">
                        <a:ln>
                          <a:noFill/>
                        </a:ln>
                        <a:solidFill>
                          <a:schemeClr val="tx1"/>
                        </a:solidFill>
                        <a:effectLst/>
                        <a:latin typeface="LG스마트체 Regular" panose="020B0600000101010101" pitchFamily="50" charset="-127"/>
                        <a:ea typeface="LG스마트체 Regular" panose="020B0600000101010101" pitchFamily="50" charset="-127"/>
                      </a:endParaRPr>
                    </a:p>
                  </a:txBody>
                  <a:tcPr marL="91434" marR="91434" marT="36000" marB="36000" anchor="ct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9" name="직사각형 8"/>
          <p:cNvSpPr/>
          <p:nvPr/>
        </p:nvSpPr>
        <p:spPr>
          <a:xfrm>
            <a:off x="295352" y="836730"/>
            <a:ext cx="9375553" cy="276999"/>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smtClean="0">
                <a:latin typeface="LG스마트체 Regular" panose="020B0600000101010101" pitchFamily="50" charset="-127"/>
                <a:ea typeface="LG스마트체 Regular" panose="020B0600000101010101" pitchFamily="50" charset="-127"/>
              </a:rPr>
              <a:t>VS CSMS </a:t>
            </a:r>
            <a:r>
              <a:rPr lang="en-US" altLang="ko-KR" dirty="0">
                <a:latin typeface="LG스마트체 Regular" panose="020B0600000101010101" pitchFamily="50" charset="-127"/>
                <a:ea typeface="LG스마트체 Regular" panose="020B0600000101010101" pitchFamily="50" charset="-127"/>
              </a:rPr>
              <a:t>standard defines the activities necessary to develop </a:t>
            </a:r>
            <a:r>
              <a:rPr lang="en-US" altLang="ko-KR" dirty="0" smtClean="0">
                <a:latin typeface="LG스마트체 Regular" panose="020B0600000101010101" pitchFamily="50" charset="-127"/>
                <a:ea typeface="LG스마트체 Regular" panose="020B0600000101010101" pitchFamily="50" charset="-127"/>
              </a:rPr>
              <a:t>cybersecurity </a:t>
            </a:r>
            <a:r>
              <a:rPr lang="en-US" altLang="ko-KR" dirty="0">
                <a:latin typeface="LG스마트체 Regular" panose="020B0600000101010101" pitchFamily="50" charset="-127"/>
                <a:ea typeface="LG스마트체 Regular" panose="020B0600000101010101" pitchFamily="50" charset="-127"/>
              </a:rPr>
              <a:t>items based on the following standard documents</a:t>
            </a:r>
            <a:r>
              <a:rPr lang="en-US" altLang="ko-KR" dirty="0" smtClean="0">
                <a:latin typeface="LG스마트체 Regular" panose="020B0600000101010101" pitchFamily="50" charset="-127"/>
                <a:ea typeface="LG스마트체 Regular" panose="020B0600000101010101" pitchFamily="50" charset="-127"/>
              </a:rPr>
              <a:t>.</a:t>
            </a:r>
            <a:endParaRPr lang="en-US" altLang="ko-KR" dirty="0">
              <a:latin typeface="LG스마트체 Regular" panose="020B0600000101010101" pitchFamily="50" charset="-127"/>
              <a:ea typeface="LG스마트체 Regular" panose="020B0600000101010101" pitchFamily="50" charset="-127"/>
            </a:endParaRPr>
          </a:p>
        </p:txBody>
      </p:sp>
      <p:sp>
        <p:nvSpPr>
          <p:cNvPr id="6" name="제목 1"/>
          <p:cNvSpPr txBox="1">
            <a:spLocks/>
          </p:cNvSpPr>
          <p:nvPr/>
        </p:nvSpPr>
        <p:spPr>
          <a:xfrm>
            <a:off x="272480" y="4437112"/>
            <a:ext cx="7845038" cy="368300"/>
          </a:xfrm>
          <a:prstGeom prst="rect">
            <a:avLst/>
          </a:prstGeom>
          <a:noFill/>
        </p:spPr>
        <p:txBody>
          <a:bodyPr/>
          <a:lstStyle>
            <a:lvl1pPr algn="l" defTabSz="762000" rtl="0" eaLnBrk="0" fontAlgn="base" latinLnBrk="1" hangingPunct="0">
              <a:spcBef>
                <a:spcPct val="0"/>
              </a:spcBef>
              <a:spcAft>
                <a:spcPct val="0"/>
              </a:spcAft>
              <a:defRPr kumimoji="1" b="1">
                <a:solidFill>
                  <a:schemeClr val="tx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latin typeface="LG스마트체 Bold" panose="020B0600000101010101" pitchFamily="50" charset="-127"/>
                <a:ea typeface="LG스마트체 Bold" panose="020B0600000101010101" pitchFamily="50" charset="-127"/>
              </a:rPr>
              <a:t>VS</a:t>
            </a:r>
            <a:r>
              <a:rPr lang="ko-KR" altLang="en-US" sz="1800" kern="0" smtClean="0">
                <a:latin typeface="LG스마트체 Bold" panose="020B0600000101010101" pitchFamily="50" charset="-127"/>
                <a:ea typeface="LG스마트체 Bold" panose="020B0600000101010101" pitchFamily="50" charset="-127"/>
              </a:rPr>
              <a:t> </a:t>
            </a:r>
            <a:r>
              <a:rPr lang="en-US" altLang="ko-KR" sz="1800" kern="0" dirty="0" smtClean="0">
                <a:latin typeface="LG스마트체 Bold" panose="020B0600000101010101" pitchFamily="50" charset="-127"/>
                <a:ea typeface="LG스마트체 Bold" panose="020B0600000101010101" pitchFamily="50" charset="-127"/>
              </a:rPr>
              <a:t>CSMS</a:t>
            </a:r>
            <a:r>
              <a:rPr lang="ko-KR" altLang="en-US" sz="1800" kern="0" smtClean="0">
                <a:latin typeface="LG스마트체 Bold" panose="020B0600000101010101" pitchFamily="50" charset="-127"/>
                <a:ea typeface="LG스마트체 Bold" panose="020B0600000101010101" pitchFamily="50" charset="-127"/>
              </a:rPr>
              <a:t> </a:t>
            </a:r>
            <a:r>
              <a:rPr lang="en-US" altLang="ko-KR" sz="1800" kern="0" dirty="0" smtClean="0">
                <a:latin typeface="LG스마트체 Bold" panose="020B0600000101010101" pitchFamily="50" charset="-127"/>
                <a:ea typeface="LG스마트체 Bold" panose="020B0600000101010101" pitchFamily="50" charset="-127"/>
              </a:rPr>
              <a:t>standard application</a:t>
            </a:r>
            <a:endParaRPr lang="ko-KR" altLang="en-US" sz="1800" kern="0" dirty="0">
              <a:latin typeface="LG스마트체 Bold" panose="020B0600000101010101" pitchFamily="50" charset="-127"/>
              <a:ea typeface="LG스마트체 Bold" panose="020B0600000101010101" pitchFamily="50" charset="-127"/>
            </a:endParaRPr>
          </a:p>
        </p:txBody>
      </p:sp>
      <p:sp>
        <p:nvSpPr>
          <p:cNvPr id="8" name="직사각형 7"/>
          <p:cNvSpPr/>
          <p:nvPr/>
        </p:nvSpPr>
        <p:spPr>
          <a:xfrm>
            <a:off x="272480" y="4854771"/>
            <a:ext cx="9375553" cy="800219"/>
          </a:xfrm>
          <a:prstGeom prst="rect">
            <a:avLst/>
          </a:prstGeom>
        </p:spPr>
        <p:txBody>
          <a:bodyPr wrap="square">
            <a:spAutoFit/>
          </a:bodyPr>
          <a:lstStyle/>
          <a:p>
            <a:pPr marL="171450" indent="-171450" algn="l">
              <a:spcAft>
                <a:spcPts val="600"/>
              </a:spcAft>
              <a:buFont typeface="Arial" panose="020B0604020202020204" pitchFamily="34" charset="0"/>
              <a:buChar char="•"/>
            </a:pPr>
            <a:r>
              <a:rPr lang="en-US" altLang="ko-KR" dirty="0" smtClean="0">
                <a:solidFill>
                  <a:schemeClr val="tx1"/>
                </a:solidFill>
                <a:latin typeface="LG스마트체 Regular" panose="020B0600000101010101" pitchFamily="50" charset="-127"/>
                <a:ea typeface="LG스마트체 Regular" panose="020B0600000101010101" pitchFamily="50" charset="-127"/>
              </a:rPr>
              <a:t>VS CSMS </a:t>
            </a:r>
            <a:r>
              <a:rPr lang="en-US" altLang="ko-KR" dirty="0">
                <a:solidFill>
                  <a:schemeClr val="tx1"/>
                </a:solidFill>
                <a:latin typeface="LG스마트체 Regular" panose="020B0600000101010101" pitchFamily="50" charset="-127"/>
                <a:ea typeface="LG스마트체 Regular" panose="020B0600000101010101" pitchFamily="50" charset="-127"/>
              </a:rPr>
              <a:t>standard is applied to </a:t>
            </a:r>
            <a:r>
              <a:rPr lang="en-US" altLang="ko-KR"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dirty="0">
                <a:solidFill>
                  <a:schemeClr val="tx1"/>
                </a:solidFill>
                <a:latin typeface="LG스마트체 Regular" panose="020B0600000101010101" pitchFamily="50" charset="-127"/>
                <a:ea typeface="LG스마트체 Regular" panose="020B0600000101010101" pitchFamily="50" charset="-127"/>
              </a:rPr>
              <a:t>items following LG Electronics' </a:t>
            </a:r>
            <a:r>
              <a:rPr lang="en-US" altLang="ko-KR" dirty="0" smtClean="0">
                <a:solidFill>
                  <a:schemeClr val="tx1"/>
                </a:solidFill>
                <a:latin typeface="LG스마트체 Regular" panose="020B0600000101010101" pitchFamily="50" charset="-127"/>
                <a:ea typeface="LG스마트체 Regular" panose="020B0600000101010101" pitchFamily="50" charset="-127"/>
              </a:rPr>
              <a:t>VS Smart </a:t>
            </a:r>
            <a:r>
              <a:rPr lang="en-US" altLang="ko-KR" dirty="0">
                <a:solidFill>
                  <a:schemeClr val="tx1"/>
                </a:solidFill>
                <a:latin typeface="LG스마트체 Regular" panose="020B0600000101010101" pitchFamily="50" charset="-127"/>
                <a:ea typeface="LG스마트체 Regular" panose="020B0600000101010101" pitchFamily="50" charset="-127"/>
              </a:rPr>
              <a:t>product development process since </a:t>
            </a:r>
            <a:r>
              <a:rPr lang="en-US" altLang="ko-KR" dirty="0" smtClean="0">
                <a:solidFill>
                  <a:schemeClr val="tx1"/>
                </a:solidFill>
                <a:latin typeface="LG스마트체 Regular" panose="020B0600000101010101" pitchFamily="50" charset="-127"/>
                <a:ea typeface="LG스마트체 Regular" panose="020B0600000101010101" pitchFamily="50" charset="-127"/>
              </a:rPr>
              <a:t>June, `21.</a:t>
            </a:r>
          </a:p>
          <a:p>
            <a:pPr marL="171450" indent="-171450" algn="l">
              <a:spcAft>
                <a:spcPts val="600"/>
              </a:spcAft>
              <a:buFont typeface="Arial" panose="020B0604020202020204" pitchFamily="34" charset="0"/>
              <a:buChar char="•"/>
            </a:pPr>
            <a:r>
              <a:rPr lang="en-US" altLang="ko-KR" dirty="0" smtClean="0">
                <a:solidFill>
                  <a:schemeClr val="tx1"/>
                </a:solidFill>
                <a:latin typeface="LG스마트체 Regular" panose="020B0600000101010101" pitchFamily="50" charset="-127"/>
                <a:ea typeface="LG스마트체 Regular" panose="020B0600000101010101" pitchFamily="50" charset="-127"/>
              </a:rPr>
              <a:t>CSMS VTA (Vehicle Type Approval) Projects are subject to VS CSMS standard.</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a:p>
            <a:pPr marL="171450" indent="-171450" algn="l">
              <a:spcAft>
                <a:spcPts val="600"/>
              </a:spcAft>
              <a:buFont typeface="Arial" panose="020B0604020202020204" pitchFamily="34" charset="0"/>
              <a:buChar char="•"/>
            </a:pPr>
            <a:r>
              <a:rPr lang="en-US" altLang="ko-KR" dirty="0" smtClean="0">
                <a:solidFill>
                  <a:schemeClr val="tx1"/>
                </a:solidFill>
                <a:latin typeface="LG스마트체 Regular" panose="020B0600000101010101" pitchFamily="50" charset="-127"/>
                <a:ea typeface="LG스마트체 Regular" panose="020B0600000101010101" pitchFamily="50" charset="-127"/>
              </a:rPr>
              <a:t>CAL (Cybersecurity Assurance Level) within 1 to 4 is assigned to CSMS VTA Project</a:t>
            </a:r>
          </a:p>
        </p:txBody>
      </p:sp>
    </p:spTree>
    <p:extLst>
      <p:ext uri="{BB962C8B-B14F-4D97-AF65-F5344CB8AC3E}">
        <p14:creationId xmlns:p14="http://schemas.microsoft.com/office/powerpoint/2010/main" val="10378927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a:t>
            </a:r>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69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 Initiation of HW development</a:t>
            </a: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7149639" y="476672"/>
            <a:ext cx="2771913"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7" name="모서리가 둥근 직사각형 10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Cybersecurity Manager </a:t>
            </a:r>
            <a:r>
              <a:rPr kumimoji="0" lang="en-US" altLang="ko-KR" b="1" dirty="0">
                <a:latin typeface="LG스마트체 Regular" panose="020B0600000101010101" pitchFamily="50" charset="-127"/>
                <a:ea typeface="LG스마트체 Regular" panose="020B0600000101010101" pitchFamily="50" charset="-127"/>
              </a:rPr>
              <a:t>determines and plans the </a:t>
            </a:r>
            <a:r>
              <a:rPr kumimoji="0" lang="en-US" altLang="ko-KR" b="1" dirty="0" smtClean="0">
                <a:latin typeface="LG스마트체 Regular" panose="020B0600000101010101" pitchFamily="50" charset="-127"/>
                <a:ea typeface="LG스마트체 Regular" panose="020B0600000101010101" pitchFamily="50" charset="-127"/>
              </a:rPr>
              <a:t>cybersecurity activities </a:t>
            </a:r>
            <a:r>
              <a:rPr kumimoji="0" lang="en-US" altLang="ko-KR" b="1" dirty="0">
                <a:latin typeface="LG스마트체 Regular" panose="020B0600000101010101" pitchFamily="50" charset="-127"/>
                <a:ea typeface="LG스마트체 Regular" panose="020B0600000101010101" pitchFamily="50" charset="-127"/>
              </a:rPr>
              <a:t>to be performed during the HW development phase.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800872" y="1700808"/>
            <a:ext cx="4392216" cy="2400657"/>
          </a:xfrm>
          <a:prstGeom prst="rect">
            <a:avLst/>
          </a:prstGeom>
        </p:spPr>
        <p:txBody>
          <a:bodyPr wrap="square">
            <a:spAutoFit/>
          </a:bodyPr>
          <a:lstStyle/>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Before developing HW, Cybersecurity Manager decides and plans the cybersecurity activities required for development.</a:t>
            </a:r>
          </a:p>
          <a:p>
            <a:pPr lvl="0" algn="l" fontAlgn="auto">
              <a:spcBef>
                <a:spcPts val="0"/>
              </a:spcBef>
              <a:spcAft>
                <a:spcPts val="0"/>
              </a:spcAft>
              <a:defRPr/>
            </a:pP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Manager analyzes the project plan and establishes the HW development plan by tailoring the standard process to the project situation.</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Manager establishes a VR plan for the HW development phase output and updates the cybersecurity plan.</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Manager develops the HW test plan and updates the test plan.</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Manager identifies the reusable HW components and establishes a qualification plan for the HW components / parts. </a:t>
            </a:r>
          </a:p>
          <a:p>
            <a:pPr marL="171450" lvl="0" indent="-171450" algn="l" fontAlgn="auto">
              <a:spcBef>
                <a:spcPts val="0"/>
              </a:spcBef>
              <a:spcAft>
                <a:spcPts val="0"/>
              </a:spcAft>
              <a:buFont typeface="Arial" pitchFamily="34" charset="0"/>
              <a:buChar char="•"/>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Cybersecurity Manager updates the HW development plan based on the reuse and qualification plan of the HW component.</a:t>
            </a:r>
          </a:p>
        </p:txBody>
      </p:sp>
      <p:sp>
        <p:nvSpPr>
          <p:cNvPr id="47" name="직사각형 46"/>
          <p:cNvSpPr/>
          <p:nvPr/>
        </p:nvSpPr>
        <p:spPr>
          <a:xfrm>
            <a:off x="1280592" y="1166555"/>
            <a:ext cx="6293711"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System development has been completed and the system </a:t>
            </a:r>
            <a:r>
              <a:rPr kumimoji="0" lang="en-US" altLang="ko-KR" sz="1000" dirty="0" smtClean="0">
                <a:latin typeface="LG스마트체 Regular" panose="020B0600000101010101" pitchFamily="50" charset="-127"/>
                <a:ea typeface="LG스마트체 Regular" panose="020B0600000101010101" pitchFamily="50" charset="-127"/>
              </a:rPr>
              <a:t>cybersecurity activity </a:t>
            </a:r>
            <a:r>
              <a:rPr kumimoji="0" lang="en-US" altLang="ko-KR" sz="1000" dirty="0">
                <a:latin typeface="LG스마트체 Regular" panose="020B0600000101010101" pitchFamily="50" charset="-127"/>
                <a:ea typeface="LG스마트체 Regular" panose="020B0600000101010101" pitchFamily="50" charset="-127"/>
              </a:rPr>
              <a:t>plan should be completed.</a:t>
            </a:r>
          </a:p>
        </p:txBody>
      </p:sp>
      <p:sp>
        <p:nvSpPr>
          <p:cNvPr id="49" name="직사각형 48"/>
          <p:cNvSpPr/>
          <p:nvPr/>
        </p:nvSpPr>
        <p:spPr>
          <a:xfrm>
            <a:off x="1151691" y="6021288"/>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All HW development plans should be reflected in the output of PA 3-1.</a:t>
            </a:r>
          </a:p>
        </p:txBody>
      </p:sp>
      <p:sp>
        <p:nvSpPr>
          <p:cNvPr id="51" name="직사각형 50"/>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2" name="직선 연결선 51"/>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59575" y="1830016"/>
            <a:ext cx="211788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3-1. </a:t>
            </a:r>
            <a:r>
              <a:rPr lang="en-US" altLang="ko-KR" sz="900" dirty="0">
                <a:latin typeface="LG스마트체 Regular" panose="020B0600000101010101" pitchFamily="50" charset="-127"/>
                <a:ea typeface="LG스마트체 Regular" panose="020B0600000101010101" pitchFamily="50" charset="-127"/>
              </a:rPr>
              <a:t>Initiation of HW development</a:t>
            </a:r>
            <a:endParaRPr lang="ko-KR" altLang="en-US" sz="900" dirty="0">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397735" y="2079989"/>
            <a:ext cx="113524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1728262" y="2079989"/>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TextBox 59"/>
          <p:cNvSpPr txBox="1"/>
          <p:nvPr/>
        </p:nvSpPr>
        <p:spPr>
          <a:xfrm>
            <a:off x="2916101" y="2079989"/>
            <a:ext cx="425117"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61" name="직선 연결선 60"/>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직사각형 62"/>
          <p:cNvSpPr/>
          <p:nvPr/>
        </p:nvSpPr>
        <p:spPr>
          <a:xfrm>
            <a:off x="454548" y="236596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454548" y="4905600"/>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Project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5" name="직선 화살표 연결선 32"/>
          <p:cNvCxnSpPr>
            <a:stCxn id="63" idx="2"/>
            <a:endCxn id="64" idx="0"/>
          </p:cNvCxnSpPr>
          <p:nvPr/>
        </p:nvCxnSpPr>
        <p:spPr>
          <a:xfrm>
            <a:off x="944598" y="2726006"/>
            <a:ext cx="0" cy="217959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1546626" y="5373216"/>
            <a:ext cx="980100" cy="45936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3-2</a:t>
            </a:r>
          </a:p>
          <a:p>
            <a:r>
              <a:rPr lang="en-US" altLang="ko-KR" sz="700" dirty="0">
                <a:solidFill>
                  <a:schemeClr val="tx1"/>
                </a:solidFill>
                <a:latin typeface="LG스마트체 Regular" panose="020B0600000101010101" pitchFamily="50" charset="-127"/>
                <a:ea typeface="LG스마트체 Regular" panose="020B0600000101010101" pitchFamily="50" charset="-127"/>
              </a:rPr>
              <a:t>HW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67" name="직사각형 66"/>
          <p:cNvSpPr/>
          <p:nvPr/>
        </p:nvSpPr>
        <p:spPr>
          <a:xfrm>
            <a:off x="8155016" y="5010511"/>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8" name="직사각형 67"/>
          <p:cNvSpPr/>
          <p:nvPr/>
        </p:nvSpPr>
        <p:spPr>
          <a:xfrm>
            <a:off x="2619617" y="490332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2619617" y="287271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 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2619617" y="338037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test</a:t>
            </a:r>
          </a:p>
          <a:p>
            <a:r>
              <a:rPr lang="en-US" altLang="ko-KR" sz="700" dirty="0">
                <a:solidFill>
                  <a:schemeClr val="tx1"/>
                </a:solidFill>
                <a:latin typeface="LG스마트체 Regular" panose="020B0600000101010101" pitchFamily="50" charset="-127"/>
                <a:ea typeface="LG스마트체 Regular" panose="020B0600000101010101" pitchFamily="50" charset="-127"/>
              </a:rPr>
              <a:t>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2619617" y="388802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Reused</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HW </a:t>
            </a:r>
          </a:p>
          <a:p>
            <a:r>
              <a:rPr lang="en-US" altLang="ko-KR" sz="700" dirty="0">
                <a:solidFill>
                  <a:schemeClr val="tx1"/>
                </a:solidFill>
                <a:latin typeface="LG스마트체 Regular" panose="020B0600000101010101" pitchFamily="50" charset="-127"/>
                <a:ea typeface="LG스마트체 Regular" panose="020B0600000101010101" pitchFamily="50" charset="-127"/>
              </a:rPr>
              <a:t>identification</a:t>
            </a:r>
          </a:p>
        </p:txBody>
      </p:sp>
      <p:cxnSp>
        <p:nvCxnSpPr>
          <p:cNvPr id="72" name="직선 화살표 연결선 32"/>
          <p:cNvCxnSpPr>
            <a:stCxn id="69" idx="2"/>
            <a:endCxn id="70" idx="0"/>
          </p:cNvCxnSpPr>
          <p:nvPr/>
        </p:nvCxnSpPr>
        <p:spPr>
          <a:xfrm>
            <a:off x="3109667" y="3232757"/>
            <a:ext cx="0" cy="147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32"/>
          <p:cNvCxnSpPr>
            <a:stCxn id="70" idx="2"/>
            <a:endCxn id="71" idx="0"/>
          </p:cNvCxnSpPr>
          <p:nvPr/>
        </p:nvCxnSpPr>
        <p:spPr>
          <a:xfrm>
            <a:off x="3109667" y="3740410"/>
            <a:ext cx="0" cy="147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32"/>
          <p:cNvCxnSpPr>
            <a:stCxn id="71" idx="2"/>
            <a:endCxn id="85" idx="0"/>
          </p:cNvCxnSpPr>
          <p:nvPr/>
        </p:nvCxnSpPr>
        <p:spPr>
          <a:xfrm>
            <a:off x="3109667" y="4248063"/>
            <a:ext cx="0" cy="147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619617" y="236506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design</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project 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화살표 연결선 32"/>
          <p:cNvCxnSpPr>
            <a:stCxn id="77" idx="2"/>
            <a:endCxn id="69" idx="0"/>
          </p:cNvCxnSpPr>
          <p:nvPr/>
        </p:nvCxnSpPr>
        <p:spPr>
          <a:xfrm>
            <a:off x="3109667" y="2725104"/>
            <a:ext cx="0" cy="147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32"/>
          <p:cNvCxnSpPr>
            <a:stCxn id="68" idx="2"/>
            <a:endCxn id="66" idx="3"/>
          </p:cNvCxnSpPr>
          <p:nvPr/>
        </p:nvCxnSpPr>
        <p:spPr>
          <a:xfrm rot="5400000">
            <a:off x="2648432" y="5141664"/>
            <a:ext cx="339530" cy="582941"/>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2619617" y="43956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component</a:t>
            </a:r>
          </a:p>
          <a:p>
            <a:r>
              <a:rPr lang="en-US" altLang="ko-KR" sz="700" dirty="0">
                <a:solidFill>
                  <a:schemeClr val="tx1"/>
                </a:solidFill>
                <a:latin typeface="LG스마트체 Regular" panose="020B0600000101010101" pitchFamily="50" charset="-127"/>
                <a:ea typeface="LG스마트체 Regular" panose="020B0600000101010101" pitchFamily="50" charset="-127"/>
              </a:rPr>
              <a:t>qualification planning</a:t>
            </a:r>
          </a:p>
        </p:txBody>
      </p:sp>
      <p:cxnSp>
        <p:nvCxnSpPr>
          <p:cNvPr id="86" name="직선 화살표 연결선 32"/>
          <p:cNvCxnSpPr>
            <a:stCxn id="85" idx="2"/>
            <a:endCxn id="68" idx="0"/>
          </p:cNvCxnSpPr>
          <p:nvPr/>
        </p:nvCxnSpPr>
        <p:spPr>
          <a:xfrm>
            <a:off x="3109667" y="4755716"/>
            <a:ext cx="0" cy="147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32"/>
          <p:cNvCxnSpPr>
            <a:stCxn id="63" idx="3"/>
            <a:endCxn id="77" idx="1"/>
          </p:cNvCxnSpPr>
          <p:nvPr/>
        </p:nvCxnSpPr>
        <p:spPr>
          <a:xfrm flipV="1">
            <a:off x="1434648" y="2545084"/>
            <a:ext cx="1184969" cy="90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32"/>
          <p:cNvCxnSpPr>
            <a:stCxn id="68" idx="1"/>
            <a:endCxn id="64" idx="3"/>
          </p:cNvCxnSpPr>
          <p:nvPr/>
        </p:nvCxnSpPr>
        <p:spPr>
          <a:xfrm flipH="1">
            <a:off x="1434648" y="5083349"/>
            <a:ext cx="1184969" cy="227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8113510" y="3284984"/>
            <a:ext cx="1520010" cy="861774"/>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Cybersecurity plan [refined]</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verification review plan</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14" name="직사각형 113"/>
          <p:cNvSpPr/>
          <p:nvPr/>
        </p:nvSpPr>
        <p:spPr>
          <a:xfrm>
            <a:off x="8113510" y="1700808"/>
            <a:ext cx="1592018" cy="1015663"/>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Project plan</a:t>
            </a: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Cybersecurity plan</a:t>
            </a:r>
            <a:endParaRPr kumimoji="0" lang="en-US" altLang="ko-KR" sz="1000" dirty="0">
              <a:latin typeface="LG스마트체 Regular" panose="020B0600000101010101" pitchFamily="50" charset="-127"/>
              <a:ea typeface="LG스마트체 Regular" panose="020B0600000101010101" pitchFamily="50" charset="-127"/>
              <a:cs typeface="Times New Roman" pitchFamily="18" charset="0"/>
            </a:endParaRPr>
          </a:p>
          <a:p>
            <a:pPr marL="92075" lvl="0" indent="-92075"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 Test plan(System integration test, System </a:t>
            </a:r>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qualification test</a:t>
            </a:r>
            <a:r>
              <a:rPr kumimoji="0" lang="en-US" altLang="ko-KR" sz="1000" dirty="0">
                <a:latin typeface="LG스마트체 Regular" panose="020B0600000101010101" pitchFamily="50" charset="-127"/>
                <a:ea typeface="LG스마트체 Regular" panose="020B0600000101010101" pitchFamily="50" charset="-127"/>
                <a:cs typeface="Times New Roman" pitchFamily="18" charset="0"/>
              </a:rPr>
              <a:t>)</a:t>
            </a:r>
          </a:p>
        </p:txBody>
      </p:sp>
    </p:spTree>
    <p:extLst>
      <p:ext uri="{BB962C8B-B14F-4D97-AF65-F5344CB8AC3E}">
        <p14:creationId xmlns:p14="http://schemas.microsoft.com/office/powerpoint/2010/main" val="30570991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2. (HW) cybersecurity requirements specification</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60" name="직사각형 59"/>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104" name="모서리가 둥근 직사각형 10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05" name="직사각형 104"/>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HW Developer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specifies the (HW)cybersecurity requirements allocated to the HW.</a:t>
            </a:r>
          </a:p>
        </p:txBody>
      </p:sp>
      <p:sp>
        <p:nvSpPr>
          <p:cNvPr id="58" name="직사각형 57"/>
          <p:cNvSpPr/>
          <p:nvPr/>
        </p:nvSpPr>
        <p:spPr>
          <a:xfrm>
            <a:off x="3800872" y="1700808"/>
            <a:ext cx="4392216" cy="4247317"/>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HW Developer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performs the following activities on the cybersecurity requirements allocated to hardware during the system development phase.</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identifies HW level considerations by analyzing the cybersecurity requirements allocated to the hardware within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whether there are any conflicts between the HW requirements specification and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the Cybersecurity Manager to request a change request for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when there are requirements that are difficult to accommodate from the viewpoint of the HW among the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allocated to the HW.</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HW architecture design and assigns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to HW element.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HW cybersecurity requirements on the basis of HW element.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considers and update the cybersecurity implications of post-development phase during the refinement of cybersecurity requirements.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and allocates to the relevant entities of the operational environment if specific procedures are required to ensure cybersecurity in post-development phases.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performs a verification review of specified HW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(if applicable</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cybersecurity plan, taking into account the derived HW cybersecurity requirements.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9" name="직사각형 58"/>
          <p:cNvSpPr/>
          <p:nvPr/>
        </p:nvSpPr>
        <p:spPr>
          <a:xfrm>
            <a:off x="1280592" y="1166555"/>
            <a:ext cx="6664004"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Verification review should be completed for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(system)cybersecurity requirement derived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from the system phase.</a:t>
            </a:r>
          </a:p>
        </p:txBody>
      </p:sp>
      <p:sp>
        <p:nvSpPr>
          <p:cNvPr id="63" name="직사각형 62"/>
          <p:cNvSpPr/>
          <p:nvPr/>
        </p:nvSpPr>
        <p:spPr>
          <a:xfrm>
            <a:off x="1180002" y="5973556"/>
            <a:ext cx="8237494"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For all (system) cybersecurity requirement allocated by the system to the hardware, it shall be specified as (HW) cybersecurity requirements and shall pass VR criteria.</a:t>
            </a:r>
          </a:p>
        </p:txBody>
      </p:sp>
      <p:sp>
        <p:nvSpPr>
          <p:cNvPr id="64" name="직사각형 63"/>
          <p:cNvSpPr/>
          <p:nvPr/>
        </p:nvSpPr>
        <p:spPr>
          <a:xfrm>
            <a:off x="8124514" y="5013176"/>
            <a:ext cx="1509005"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09" name="직사각형 108"/>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0" name="직선 연결선 109"/>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530769" y="1830016"/>
            <a:ext cx="297549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3-2.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cybersecurity requirements </a:t>
            </a:r>
            <a:r>
              <a:rPr lang="en-US" altLang="ko-KR" sz="900"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113" name="TextBox 112"/>
          <p:cNvSpPr txBox="1"/>
          <p:nvPr/>
        </p:nvSpPr>
        <p:spPr>
          <a:xfrm>
            <a:off x="395328" y="2079989"/>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TextBox 113"/>
          <p:cNvSpPr txBox="1"/>
          <p:nvPr/>
        </p:nvSpPr>
        <p:spPr>
          <a:xfrm>
            <a:off x="1728263" y="2079989"/>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15" name="TextBox 114"/>
          <p:cNvSpPr txBox="1"/>
          <p:nvPr/>
        </p:nvSpPr>
        <p:spPr>
          <a:xfrm>
            <a:off x="2916096"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6" name="직선 연결선 115"/>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직사각형 117"/>
          <p:cNvSpPr/>
          <p:nvPr/>
        </p:nvSpPr>
        <p:spPr>
          <a:xfrm>
            <a:off x="454548" y="2382021"/>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454548" y="3590793"/>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0" name="직선 화살표 연결선 32"/>
          <p:cNvCxnSpPr>
            <a:stCxn id="118" idx="2"/>
            <a:endCxn id="119" idx="0"/>
          </p:cNvCxnSpPr>
          <p:nvPr/>
        </p:nvCxnSpPr>
        <p:spPr>
          <a:xfrm>
            <a:off x="944598" y="2742061"/>
            <a:ext cx="0" cy="8487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32"/>
          <p:cNvCxnSpPr>
            <a:stCxn id="118" idx="3"/>
            <a:endCxn id="123" idx="1"/>
          </p:cNvCxnSpPr>
          <p:nvPr/>
        </p:nvCxnSpPr>
        <p:spPr>
          <a:xfrm flipV="1">
            <a:off x="1434648" y="2545986"/>
            <a:ext cx="100020" cy="1605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2" name="직사각형 121"/>
          <p:cNvSpPr/>
          <p:nvPr/>
        </p:nvSpPr>
        <p:spPr>
          <a:xfrm>
            <a:off x="2635071" y="551723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3-3</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requirement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3" name="직사각형 122"/>
          <p:cNvSpPr/>
          <p:nvPr/>
        </p:nvSpPr>
        <p:spPr>
          <a:xfrm>
            <a:off x="1534668" y="236596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4" name="직사각형 123"/>
          <p:cNvSpPr/>
          <p:nvPr/>
        </p:nvSpPr>
        <p:spPr>
          <a:xfrm>
            <a:off x="1534668" y="359079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5" name="직사각형 124"/>
          <p:cNvSpPr/>
          <p:nvPr/>
        </p:nvSpPr>
        <p:spPr>
          <a:xfrm>
            <a:off x="1534668" y="416685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6" name="직선 화살표 연결선 32"/>
          <p:cNvCxnSpPr>
            <a:stCxn id="119" idx="3"/>
            <a:endCxn id="124" idx="1"/>
          </p:cNvCxnSpPr>
          <p:nvPr/>
        </p:nvCxnSpPr>
        <p:spPr>
          <a:xfrm>
            <a:off x="1434648" y="3770813"/>
            <a:ext cx="10002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32"/>
          <p:cNvCxnSpPr>
            <a:stCxn id="123" idx="2"/>
            <a:endCxn id="135" idx="0"/>
          </p:cNvCxnSpPr>
          <p:nvPr/>
        </p:nvCxnSpPr>
        <p:spPr>
          <a:xfrm>
            <a:off x="2024718" y="2726006"/>
            <a:ext cx="0" cy="20197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32"/>
          <p:cNvCxnSpPr>
            <a:stCxn id="124" idx="2"/>
            <a:endCxn id="125" idx="0"/>
          </p:cNvCxnSpPr>
          <p:nvPr/>
        </p:nvCxnSpPr>
        <p:spPr>
          <a:xfrm>
            <a:off x="2024718" y="3950833"/>
            <a:ext cx="0" cy="21602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32"/>
          <p:cNvCxnSpPr>
            <a:stCxn id="125" idx="2"/>
            <a:endCxn id="132" idx="0"/>
          </p:cNvCxnSpPr>
          <p:nvPr/>
        </p:nvCxnSpPr>
        <p:spPr>
          <a:xfrm>
            <a:off x="2024718" y="4526897"/>
            <a:ext cx="0" cy="17884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2626872" y="2359015"/>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2-3 </a:t>
            </a:r>
            <a:r>
              <a:rPr lang="en-US" altLang="ko-KR" sz="700" dirty="0">
                <a:solidFill>
                  <a:schemeClr val="tx1"/>
                </a:solidFill>
                <a:latin typeface="LG스마트체 Regular" panose="020B0600000101010101" pitchFamily="50" charset="-127"/>
                <a:ea typeface="LG스마트체 Regular" panose="020B0600000101010101" pitchFamily="50" charset="-127"/>
              </a:rPr>
              <a:t>Release of (system)cybersecurity requirements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1" name="직선 화살표 연결선 32"/>
          <p:cNvCxnSpPr>
            <a:stCxn id="130" idx="1"/>
            <a:endCxn id="123" idx="3"/>
          </p:cNvCxnSpPr>
          <p:nvPr/>
        </p:nvCxnSpPr>
        <p:spPr>
          <a:xfrm flipH="1">
            <a:off x="2514768" y="2539035"/>
            <a:ext cx="112104" cy="695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2" name="다이아몬드 131"/>
          <p:cNvSpPr/>
          <p:nvPr/>
        </p:nvSpPr>
        <p:spPr>
          <a:xfrm>
            <a:off x="1534668" y="4705743"/>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3" name="직선 화살표 연결선 32"/>
          <p:cNvCxnSpPr>
            <a:stCxn id="132" idx="3"/>
            <a:endCxn id="124" idx="3"/>
          </p:cNvCxnSpPr>
          <p:nvPr/>
        </p:nvCxnSpPr>
        <p:spPr>
          <a:xfrm flipV="1">
            <a:off x="2514768" y="3770813"/>
            <a:ext cx="12700" cy="1133517"/>
          </a:xfrm>
          <a:prstGeom prst="bentConnector3">
            <a:avLst>
              <a:gd name="adj1" fmla="val 498584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1424608" y="4768519"/>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sp>
        <p:nvSpPr>
          <p:cNvPr id="135" name="다이아몬드 134"/>
          <p:cNvSpPr/>
          <p:nvPr/>
        </p:nvSpPr>
        <p:spPr>
          <a:xfrm>
            <a:off x="1534668" y="2927978"/>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6" name="직선 화살표 연결선 32"/>
          <p:cNvCxnSpPr>
            <a:stCxn id="135" idx="2"/>
            <a:endCxn id="124" idx="0"/>
          </p:cNvCxnSpPr>
          <p:nvPr/>
        </p:nvCxnSpPr>
        <p:spPr>
          <a:xfrm>
            <a:off x="2024718" y="3325152"/>
            <a:ext cx="0" cy="26564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7" name="직사각형 136"/>
          <p:cNvSpPr/>
          <p:nvPr/>
        </p:nvSpPr>
        <p:spPr>
          <a:xfrm>
            <a:off x="2625952" y="294654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Change request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change request)</a:t>
            </a:r>
          </a:p>
        </p:txBody>
      </p:sp>
      <p:sp>
        <p:nvSpPr>
          <p:cNvPr id="138" name="직사각형 137"/>
          <p:cNvSpPr/>
          <p:nvPr/>
        </p:nvSpPr>
        <p:spPr>
          <a:xfrm>
            <a:off x="1622024" y="2967628"/>
            <a:ext cx="792088" cy="307777"/>
          </a:xfrm>
          <a:prstGeom prst="rect">
            <a:avLst/>
          </a:prstGeom>
        </p:spPr>
        <p:txBody>
          <a:bodyPr wrap="square">
            <a:spAutoFit/>
          </a:bodyPr>
          <a:lstStyle/>
          <a:p>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is </a:t>
            </a:r>
            <a:r>
              <a:rPr lang="en-US" altLang="ko-KR" sz="700" dirty="0">
                <a:solidFill>
                  <a:schemeClr val="tx1"/>
                </a:solidFill>
                <a:latin typeface="LG스마트체 Regular" panose="020B0600000101010101" pitchFamily="50" charset="-127"/>
                <a:ea typeface="LG스마트체 Regular" panose="020B0600000101010101" pitchFamily="50" charset="-127"/>
              </a:rPr>
              <a:t>updated</a:t>
            </a:r>
          </a:p>
        </p:txBody>
      </p:sp>
      <p:cxnSp>
        <p:nvCxnSpPr>
          <p:cNvPr id="139" name="직선 화살표 연결선 32"/>
          <p:cNvCxnSpPr>
            <a:stCxn id="137" idx="0"/>
            <a:endCxn id="130" idx="2"/>
          </p:cNvCxnSpPr>
          <p:nvPr/>
        </p:nvCxnSpPr>
        <p:spPr>
          <a:xfrm flipV="1">
            <a:off x="3116002" y="2719055"/>
            <a:ext cx="920" cy="22749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32"/>
          <p:cNvCxnSpPr>
            <a:stCxn id="135" idx="3"/>
            <a:endCxn id="137" idx="1"/>
          </p:cNvCxnSpPr>
          <p:nvPr/>
        </p:nvCxnSpPr>
        <p:spPr>
          <a:xfrm>
            <a:off x="2514768" y="3126565"/>
            <a:ext cx="111184"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1" name="직사각형 140"/>
          <p:cNvSpPr/>
          <p:nvPr/>
        </p:nvSpPr>
        <p:spPr>
          <a:xfrm>
            <a:off x="1861815" y="3359738"/>
            <a:ext cx="674121" cy="200055"/>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No</a:t>
            </a:r>
          </a:p>
        </p:txBody>
      </p:sp>
      <p:sp>
        <p:nvSpPr>
          <p:cNvPr id="142" name="직사각형 141"/>
          <p:cNvSpPr/>
          <p:nvPr/>
        </p:nvSpPr>
        <p:spPr>
          <a:xfrm>
            <a:off x="2121301" y="2869122"/>
            <a:ext cx="674121" cy="200055"/>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Yes</a:t>
            </a:r>
          </a:p>
        </p:txBody>
      </p:sp>
      <p:sp>
        <p:nvSpPr>
          <p:cNvPr id="147" name="직사각형 146"/>
          <p:cNvSpPr/>
          <p:nvPr/>
        </p:nvSpPr>
        <p:spPr>
          <a:xfrm>
            <a:off x="8113510" y="3284984"/>
            <a:ext cx="1520010" cy="1169551"/>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a:t>
            </a:r>
            <a:r>
              <a:rPr lang="en-US" altLang="ko-KR" sz="1000" kern="0" dirty="0" smtClean="0">
                <a:solidFill>
                  <a:schemeClr val="tx1"/>
                </a:solidFill>
                <a:latin typeface="LG스마트체 Regular" panose="020B0600000101010101" pitchFamily="50" charset="-127"/>
                <a:ea typeface="LG스마트체 Regular" panose="020B0600000101010101" pitchFamily="50" charset="-127"/>
              </a:rPr>
              <a:t> cybersecurity requirements</a:t>
            </a:r>
            <a:r>
              <a:rPr kumimoji="0" lang="ko-KR" altLang="en-US" sz="100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 (</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-HWCSR)</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r>
              <a:rPr kumimoji="0" lang="ko-KR" altLang="en-US" sz="100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48" name="직사각형 147"/>
          <p:cNvSpPr/>
          <p:nvPr/>
        </p:nvSpPr>
        <p:spPr>
          <a:xfrm>
            <a:off x="8113510" y="1700808"/>
            <a:ext cx="1664026" cy="1015663"/>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(System)cybersecurity requirement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 (SyAD)</a:t>
            </a:r>
          </a:p>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HW-SW interface (HSI)</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architecture design</a:t>
            </a:r>
          </a:p>
        </p:txBody>
      </p:sp>
      <p:sp>
        <p:nvSpPr>
          <p:cNvPr id="62" name="TextBox 61"/>
          <p:cNvSpPr txBox="1"/>
          <p:nvPr/>
        </p:nvSpPr>
        <p:spPr>
          <a:xfrm>
            <a:off x="2548656" y="4661426"/>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TextBox 64"/>
          <p:cNvSpPr txBox="1"/>
          <p:nvPr/>
        </p:nvSpPr>
        <p:spPr>
          <a:xfrm>
            <a:off x="2024718" y="506006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 name="꺾인 연결선 5"/>
          <p:cNvCxnSpPr>
            <a:stCxn id="132" idx="2"/>
            <a:endCxn id="66" idx="1"/>
          </p:cNvCxnSpPr>
          <p:nvPr/>
        </p:nvCxnSpPr>
        <p:spPr>
          <a:xfrm rot="16200000" flipH="1">
            <a:off x="2267821" y="4859813"/>
            <a:ext cx="124147" cy="6103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2635071" y="504704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 name="직선 화살표 연결선 11"/>
          <p:cNvCxnSpPr>
            <a:stCxn id="66" idx="2"/>
            <a:endCxn id="122" idx="0"/>
          </p:cNvCxnSpPr>
          <p:nvPr/>
        </p:nvCxnSpPr>
        <p:spPr>
          <a:xfrm>
            <a:off x="3125121" y="5407084"/>
            <a:ext cx="0" cy="110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052405" y="4571142"/>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2798273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a:t>
            </a:r>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3. Release of (HW) cybersecurity requirements</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56" name="직사각형 55"/>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121" name="모서리가 둥근 직사각형 120"/>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reviews specified (HW)cybersecurity requirements and Cybersecurity Manager confirms and releases them.</a:t>
            </a:r>
          </a:p>
        </p:txBody>
      </p:sp>
      <p:sp>
        <p:nvSpPr>
          <p:cNvPr id="54" name="직사각형 53"/>
          <p:cNvSpPr/>
          <p:nvPr/>
        </p:nvSpPr>
        <p:spPr>
          <a:xfrm>
            <a:off x="3800872" y="1700808"/>
            <a:ext cx="4437586" cy="2092881"/>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 reviews the completion of the (system)cybersecurity requirements and cybersecurity manager confirms them.</a:t>
            </a:r>
          </a:p>
          <a:p>
            <a:pPr lvl="0"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reviews all (s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ystem) cybersecurity requirement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allocated to the HW as (HW) cybersecurity requirements.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should review whether all (HW) cybersecurity requirements is clearly allocated to the HW element.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reviews whether traceability is correctly established between System and (HW) cybersecurity requirement.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assigns the version to the (HW) cybersecurity requirements and releases it to the document management system.</a:t>
            </a:r>
          </a:p>
        </p:txBody>
      </p:sp>
      <p:sp>
        <p:nvSpPr>
          <p:cNvPr id="57" name="직사각형 56"/>
          <p:cNvSpPr/>
          <p:nvPr/>
        </p:nvSpPr>
        <p:spPr>
          <a:xfrm>
            <a:off x="8121352" y="3284984"/>
            <a:ext cx="1584176" cy="1631216"/>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Traceability matrix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-HWCSR) [refined]</a:t>
            </a:r>
          </a:p>
          <a:p>
            <a:pPr marL="92075"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case [refined]</a:t>
            </a:r>
          </a:p>
          <a:p>
            <a:pPr marL="92075" lvl="0" indent="-92075"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8" name="직사각형 57"/>
          <p:cNvSpPr/>
          <p:nvPr/>
        </p:nvSpPr>
        <p:spPr>
          <a:xfrm>
            <a:off x="1280592" y="1166555"/>
            <a:ext cx="5025735"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 should pass the verification review criteria.</a:t>
            </a:r>
          </a:p>
        </p:txBody>
      </p:sp>
      <p:sp>
        <p:nvSpPr>
          <p:cNvPr id="59" name="직사각형 58"/>
          <p:cNvSpPr/>
          <p:nvPr/>
        </p:nvSpPr>
        <p:spPr>
          <a:xfrm>
            <a:off x="1136576" y="6021288"/>
            <a:ext cx="8625845"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Manager] </a:t>
            </a:r>
            <a:r>
              <a:rPr kumimoji="0" lang="en-US" altLang="ko-KR" sz="1000" dirty="0" smtClean="0">
                <a:latin typeface="LG스마트체 Regular" panose="020B0600000101010101" pitchFamily="50" charset="-127"/>
                <a:ea typeface="LG스마트체 Regular" panose="020B0600000101010101" pitchFamily="50" charset="-127"/>
              </a:rPr>
              <a:t>Cybersecurity </a:t>
            </a:r>
            <a:r>
              <a:rPr kumimoji="0" lang="en-US" altLang="ko-KR" sz="1000" dirty="0">
                <a:latin typeface="LG스마트체 Regular" panose="020B0600000101010101" pitchFamily="50" charset="-127"/>
                <a:ea typeface="LG스마트체 Regular" panose="020B0600000101010101" pitchFamily="50" charset="-127"/>
              </a:rPr>
              <a:t>Manager assigns the version to the (</a:t>
            </a:r>
            <a:r>
              <a:rPr kumimoji="0" lang="en-US" altLang="ko-KR" sz="1000" dirty="0" smtClean="0">
                <a:latin typeface="LG스마트체 Regular" panose="020B0600000101010101" pitchFamily="50" charset="-127"/>
                <a:ea typeface="LG스마트체 Regular" panose="020B0600000101010101" pitchFamily="50" charset="-127"/>
              </a:rPr>
              <a:t>HW) cybersecurity requirements </a:t>
            </a:r>
            <a:r>
              <a:rPr kumimoji="0" lang="en-US" altLang="ko-KR" sz="1000" dirty="0">
                <a:latin typeface="LG스마트체 Regular" panose="020B0600000101010101" pitchFamily="50" charset="-127"/>
                <a:ea typeface="LG스마트체 Regular" panose="020B0600000101010101" pitchFamily="50" charset="-127"/>
              </a:rPr>
              <a:t>and releases it to the document management system.</a:t>
            </a:r>
          </a:p>
        </p:txBody>
      </p:sp>
      <p:sp>
        <p:nvSpPr>
          <p:cNvPr id="60" name="직사각형 59"/>
          <p:cNvSpPr/>
          <p:nvPr/>
        </p:nvSpPr>
        <p:spPr>
          <a:xfrm>
            <a:off x="416496" y="1859632"/>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61" name="직선 연결선 60"/>
          <p:cNvCxnSpPr/>
          <p:nvPr/>
        </p:nvCxnSpPr>
        <p:spPr>
          <a:xfrm>
            <a:off x="416496" y="2075656"/>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a:off x="416496" y="2291680"/>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85268" y="1844824"/>
            <a:ext cx="286649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3-3. </a:t>
            </a:r>
            <a:r>
              <a:rPr lang="en-US" altLang="ko-KR" sz="900" kern="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900" kern="0" dirty="0" smtClean="0">
                <a:solidFill>
                  <a:schemeClr val="tx1"/>
                </a:solidFill>
                <a:latin typeface="LG스마트체 Regular" panose="020B0600000101010101" pitchFamily="50" charset="-127"/>
                <a:ea typeface="LG스마트체 Regular" panose="020B0600000101010101" pitchFamily="50" charset="-127"/>
              </a:rPr>
              <a:t>HW) cybersecurity requirements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TextBox 64"/>
          <p:cNvSpPr txBox="1"/>
          <p:nvPr/>
        </p:nvSpPr>
        <p:spPr>
          <a:xfrm>
            <a:off x="396130" y="2094797"/>
            <a:ext cx="113845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TextBox 65"/>
          <p:cNvSpPr txBox="1"/>
          <p:nvPr/>
        </p:nvSpPr>
        <p:spPr>
          <a:xfrm>
            <a:off x="1728262" y="2094797"/>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2916101" y="2094797"/>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8" name="직선 연결선 67"/>
          <p:cNvCxnSpPr/>
          <p:nvPr/>
        </p:nvCxnSpPr>
        <p:spPr>
          <a:xfrm>
            <a:off x="2576736" y="2069754"/>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p:nvPr/>
        </p:nvCxnSpPr>
        <p:spPr>
          <a:xfrm>
            <a:off x="1496616" y="2075656"/>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2636005" y="2363688"/>
            <a:ext cx="976627"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HWCSR coverage </a:t>
            </a:r>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cxnSp>
        <p:nvCxnSpPr>
          <p:cNvPr id="71" name="직선 화살표 연결선 32"/>
          <p:cNvCxnSpPr>
            <a:stCxn id="74" idx="3"/>
            <a:endCxn id="70" idx="1"/>
          </p:cNvCxnSpPr>
          <p:nvPr/>
        </p:nvCxnSpPr>
        <p:spPr>
          <a:xfrm>
            <a:off x="2524146" y="2543708"/>
            <a:ext cx="11185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32"/>
          <p:cNvCxnSpPr>
            <a:stCxn id="81" idx="1"/>
            <a:endCxn id="82" idx="3"/>
          </p:cNvCxnSpPr>
          <p:nvPr/>
        </p:nvCxnSpPr>
        <p:spPr>
          <a:xfrm rot="10800000" flipV="1">
            <a:off x="2524147" y="5229376"/>
            <a:ext cx="111859" cy="4710"/>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1548546" y="2363688"/>
            <a:ext cx="9756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3-2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cybersecurity requirement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2636005" y="2889582"/>
            <a:ext cx="976627"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whether to assign to HW element</a:t>
            </a:r>
          </a:p>
        </p:txBody>
      </p:sp>
      <p:sp>
        <p:nvSpPr>
          <p:cNvPr id="80" name="직사각형 79"/>
          <p:cNvSpPr/>
          <p:nvPr/>
        </p:nvSpPr>
        <p:spPr>
          <a:xfrm>
            <a:off x="2636005" y="3494514"/>
            <a:ext cx="976627"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Traceability review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HWCSR)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2636005" y="5049356"/>
            <a:ext cx="976627"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2" name="직사각형 81"/>
          <p:cNvSpPr/>
          <p:nvPr/>
        </p:nvSpPr>
        <p:spPr>
          <a:xfrm>
            <a:off x="1548546" y="5054066"/>
            <a:ext cx="9756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3-4</a:t>
            </a:r>
          </a:p>
          <a:p>
            <a:r>
              <a:rPr lang="en-US" altLang="ko-KR" sz="700" dirty="0">
                <a:solidFill>
                  <a:schemeClr val="tx1"/>
                </a:solidFill>
                <a:latin typeface="LG스마트체 Regular" panose="020B0600000101010101" pitchFamily="50" charset="-127"/>
                <a:ea typeface="LG스마트체 Regular" panose="020B0600000101010101" pitchFamily="50" charset="-127"/>
              </a:rPr>
              <a:t>HW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3" name="직선 화살표 연결선 32"/>
          <p:cNvCxnSpPr>
            <a:stCxn id="80" idx="2"/>
            <a:endCxn id="84" idx="0"/>
          </p:cNvCxnSpPr>
          <p:nvPr/>
        </p:nvCxnSpPr>
        <p:spPr>
          <a:xfrm flipH="1">
            <a:off x="3123375" y="3854554"/>
            <a:ext cx="944" cy="16585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다이아몬드 83"/>
          <p:cNvSpPr/>
          <p:nvPr/>
        </p:nvSpPr>
        <p:spPr>
          <a:xfrm>
            <a:off x="2635073" y="4020408"/>
            <a:ext cx="976604"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5" name="직사각형 84"/>
          <p:cNvSpPr/>
          <p:nvPr/>
        </p:nvSpPr>
        <p:spPr>
          <a:xfrm>
            <a:off x="2518401" y="4042519"/>
            <a:ext cx="1210463"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6" name="직선 화살표 연결선 32"/>
          <p:cNvCxnSpPr>
            <a:stCxn id="70" idx="2"/>
            <a:endCxn id="75" idx="0"/>
          </p:cNvCxnSpPr>
          <p:nvPr/>
        </p:nvCxnSpPr>
        <p:spPr>
          <a:xfrm>
            <a:off x="3124319" y="2723728"/>
            <a:ext cx="0" cy="16585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32"/>
          <p:cNvCxnSpPr>
            <a:stCxn id="75" idx="2"/>
            <a:endCxn id="80" idx="0"/>
          </p:cNvCxnSpPr>
          <p:nvPr/>
        </p:nvCxnSpPr>
        <p:spPr>
          <a:xfrm>
            <a:off x="3124319" y="3249622"/>
            <a:ext cx="0" cy="2448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32"/>
          <p:cNvCxnSpPr>
            <a:stCxn id="84" idx="2"/>
          </p:cNvCxnSpPr>
          <p:nvPr/>
        </p:nvCxnSpPr>
        <p:spPr>
          <a:xfrm>
            <a:off x="3123375" y="4357608"/>
            <a:ext cx="944" cy="16585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32"/>
          <p:cNvCxnSpPr>
            <a:stCxn id="84" idx="1"/>
          </p:cNvCxnSpPr>
          <p:nvPr/>
        </p:nvCxnSpPr>
        <p:spPr>
          <a:xfrm rot="10800000">
            <a:off x="2000673" y="2780928"/>
            <a:ext cx="634401" cy="1408080"/>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7" name="직사각형 126"/>
          <p:cNvSpPr/>
          <p:nvPr/>
        </p:nvSpPr>
        <p:spPr>
          <a:xfrm>
            <a:off x="463819" y="236163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8" name="직사각형 127"/>
          <p:cNvSpPr/>
          <p:nvPr/>
        </p:nvSpPr>
        <p:spPr>
          <a:xfrm>
            <a:off x="463819" y="5057191"/>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9" name="직선 화살표 연결선 32"/>
          <p:cNvCxnSpPr>
            <a:stCxn id="127" idx="2"/>
            <a:endCxn id="128" idx="0"/>
          </p:cNvCxnSpPr>
          <p:nvPr/>
        </p:nvCxnSpPr>
        <p:spPr>
          <a:xfrm>
            <a:off x="953419" y="2721672"/>
            <a:ext cx="0" cy="233551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32"/>
          <p:cNvCxnSpPr>
            <a:stCxn id="128" idx="3"/>
            <a:endCxn id="82" idx="1"/>
          </p:cNvCxnSpPr>
          <p:nvPr/>
        </p:nvCxnSpPr>
        <p:spPr>
          <a:xfrm flipV="1">
            <a:off x="1443019" y="5234086"/>
            <a:ext cx="105527" cy="3125"/>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32"/>
          <p:cNvCxnSpPr>
            <a:stCxn id="127" idx="3"/>
            <a:endCxn id="74" idx="1"/>
          </p:cNvCxnSpPr>
          <p:nvPr/>
        </p:nvCxnSpPr>
        <p:spPr>
          <a:xfrm>
            <a:off x="1443019" y="2541652"/>
            <a:ext cx="105527" cy="205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2" name="직사각형 131"/>
          <p:cNvSpPr/>
          <p:nvPr/>
        </p:nvSpPr>
        <p:spPr>
          <a:xfrm>
            <a:off x="2636005" y="4523462"/>
            <a:ext cx="976627"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 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3" name="직선 화살표 연결선 32"/>
          <p:cNvCxnSpPr>
            <a:stCxn id="132" idx="2"/>
          </p:cNvCxnSpPr>
          <p:nvPr/>
        </p:nvCxnSpPr>
        <p:spPr>
          <a:xfrm>
            <a:off x="3124319" y="4883502"/>
            <a:ext cx="0" cy="15669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8124514" y="5013176"/>
            <a:ext cx="1509005"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6" name="직사각형 135"/>
          <p:cNvSpPr/>
          <p:nvPr/>
        </p:nvSpPr>
        <p:spPr>
          <a:xfrm>
            <a:off x="8113510" y="1700808"/>
            <a:ext cx="1592018" cy="1015663"/>
          </a:xfrm>
          <a:prstGeom prst="rect">
            <a:avLst/>
          </a:prstGeom>
        </p:spPr>
        <p:txBody>
          <a:bodyPr wrap="square">
            <a:spAutoFit/>
          </a:bodyPr>
          <a:lstStyle/>
          <a:p>
            <a:pPr marL="92075"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cybersecurity requirements</a:t>
            </a:r>
          </a:p>
          <a:p>
            <a:pPr marL="92075" lvl="0"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Traceability matrix (</a:t>
            </a:r>
            <a:r>
              <a:rPr kumimoji="0" lang="en-US" altLang="ko-KR" sz="10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-HWCSR)</a:t>
            </a:r>
          </a:p>
        </p:txBody>
      </p:sp>
      <p:sp>
        <p:nvSpPr>
          <p:cNvPr id="55" name="TextBox 54"/>
          <p:cNvSpPr txBox="1"/>
          <p:nvPr/>
        </p:nvSpPr>
        <p:spPr>
          <a:xfrm>
            <a:off x="2273782" y="3957242"/>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TextBox 61"/>
          <p:cNvSpPr txBox="1"/>
          <p:nvPr/>
        </p:nvSpPr>
        <p:spPr>
          <a:xfrm>
            <a:off x="3151937" y="4299251"/>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7" name="TextBox 76"/>
          <p:cNvSpPr txBox="1"/>
          <p:nvPr/>
        </p:nvSpPr>
        <p:spPr>
          <a:xfrm>
            <a:off x="3270828" y="270130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520397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a:t>
            </a:r>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4. HW (cybersecurity) architecture design</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50" name="직사각형 49"/>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69" name="모서리가 둥근 직사각형 68"/>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Architect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designs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the HW architecture to meet (HW) cybersecurity requirements.</a:t>
            </a:r>
          </a:p>
        </p:txBody>
      </p:sp>
      <p:sp>
        <p:nvSpPr>
          <p:cNvPr id="52" name="직사각형 51"/>
          <p:cNvSpPr/>
          <p:nvPr/>
        </p:nvSpPr>
        <p:spPr>
          <a:xfrm>
            <a:off x="3800872" y="1700808"/>
            <a:ext cx="4392216" cy="3016210"/>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cybersecurity architecture to achieve established (HW) cybersecurity requirements.</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analyzes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established (HW) cybersecurity requirements to understand the objectives and functions that the HW should achieve.</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the HW architecture design and reviews for any required architecture changes to meet CSR.</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allocates the defined cybersecurity requirements to components of the architectural design.</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designs HW architecture from a cybersecurity point of view to satisfy (HW) cybersecurity requirements.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updates the HW-SW interface (HSI) from the HW point of view.</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to reflect the HW cybersecurity design in the HW architecture.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performs the verification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review for HW (cybersecurity) architecture design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lvl="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p:txBody>
      </p:sp>
      <p:sp>
        <p:nvSpPr>
          <p:cNvPr id="53" name="직사각형 52"/>
          <p:cNvSpPr/>
          <p:nvPr/>
        </p:nvSpPr>
        <p:spPr>
          <a:xfrm>
            <a:off x="1280592" y="1166555"/>
            <a:ext cx="3825086"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 cybersecurity requirements shall be finalized and released.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1136576" y="6046165"/>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HWA</a:t>
            </a:r>
            <a:r>
              <a:rPr kumimoji="0" lang="en-US" altLang="ko-KR" sz="1000" dirty="0" smtClean="0">
                <a:latin typeface="LG스마트체 Regular" panose="020B0600000101010101" pitchFamily="50" charset="-127"/>
                <a:ea typeface="LG스마트체 Regular" panose="020B0600000101010101" pitchFamily="50" charset="-127"/>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HW architecture design should reflect all of the HW cybersecurity design..</a:t>
            </a:r>
          </a:p>
        </p:txBody>
      </p:sp>
      <p:sp>
        <p:nvSpPr>
          <p:cNvPr id="63" name="직사각형 62"/>
          <p:cNvSpPr/>
          <p:nvPr/>
        </p:nvSpPr>
        <p:spPr>
          <a:xfrm>
            <a:off x="416496" y="185916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660991" y="1844824"/>
            <a:ext cx="2751369" cy="369332"/>
          </a:xfrm>
          <a:prstGeom prst="rect">
            <a:avLst/>
          </a:prstGeom>
          <a:noFill/>
          <a:ln>
            <a:noFill/>
          </a:ln>
        </p:spPr>
        <p:txBody>
          <a:bodyPr wrap="squar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3-4. </a:t>
            </a:r>
            <a:r>
              <a:rPr lang="en-US" altLang="ko-KR" sz="900" kern="0" dirty="0">
                <a:solidFill>
                  <a:schemeClr val="tx1"/>
                </a:solidFill>
                <a:latin typeface="LG스마트체 Regular" panose="020B0600000101010101" pitchFamily="50" charset="-127"/>
                <a:ea typeface="LG스마트체 Regular" panose="020B0600000101010101" pitchFamily="50" charset="-127"/>
              </a:rPr>
              <a:t>HW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kern="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900" kern="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p>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TextBox 65"/>
          <p:cNvSpPr txBox="1"/>
          <p:nvPr/>
        </p:nvSpPr>
        <p:spPr>
          <a:xfrm>
            <a:off x="412778" y="2049153"/>
            <a:ext cx="113845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8124514" y="5013176"/>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7" name="직사각형 96"/>
          <p:cNvSpPr/>
          <p:nvPr/>
        </p:nvSpPr>
        <p:spPr>
          <a:xfrm>
            <a:off x="8121352" y="3284984"/>
            <a:ext cx="1584176" cy="147732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architecture</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 </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HWCSR-HWAD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interface (HSI) [refined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indent="-92075"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8" name="직사각형 97"/>
          <p:cNvSpPr/>
          <p:nvPr/>
        </p:nvSpPr>
        <p:spPr>
          <a:xfrm>
            <a:off x="8113510" y="1700808"/>
            <a:ext cx="1592018" cy="861774"/>
          </a:xfrm>
          <a:prstGeom prst="rect">
            <a:avLst/>
          </a:prstGeom>
        </p:spPr>
        <p:txBody>
          <a:bodyPr wrap="square">
            <a:spAutoFit/>
          </a:bodyPr>
          <a:lstStyle/>
          <a:p>
            <a:pPr marL="92075"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(HSI)</a:t>
            </a:r>
          </a:p>
        </p:txBody>
      </p:sp>
      <p:sp>
        <p:nvSpPr>
          <p:cNvPr id="99" name="직사각형 98"/>
          <p:cNvSpPr/>
          <p:nvPr/>
        </p:nvSpPr>
        <p:spPr>
          <a:xfrm>
            <a:off x="462696" y="299695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0" name="꺾인 연결선 61"/>
          <p:cNvCxnSpPr>
            <a:stCxn id="99" idx="3"/>
            <a:endCxn id="101" idx="1"/>
          </p:cNvCxnSpPr>
          <p:nvPr/>
        </p:nvCxnSpPr>
        <p:spPr>
          <a:xfrm flipV="1">
            <a:off x="1441896" y="3175483"/>
            <a:ext cx="80121" cy="148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1" name="직사각형 100"/>
          <p:cNvSpPr/>
          <p:nvPr/>
        </p:nvSpPr>
        <p:spPr>
          <a:xfrm>
            <a:off x="1522017" y="2995463"/>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2" name="직사각형 101"/>
          <p:cNvSpPr/>
          <p:nvPr/>
        </p:nvSpPr>
        <p:spPr>
          <a:xfrm>
            <a:off x="1522018" y="2394365"/>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requirement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3" name="직사각형 102"/>
          <p:cNvSpPr/>
          <p:nvPr/>
        </p:nvSpPr>
        <p:spPr>
          <a:xfrm>
            <a:off x="1522017" y="378904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(cybersecurity</a:t>
            </a:r>
            <a:r>
              <a:rPr lang="en-US" altLang="ko-KR"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4" name="꺾인 연결선 61"/>
          <p:cNvCxnSpPr>
            <a:stCxn id="113" idx="3"/>
            <a:endCxn id="102" idx="3"/>
          </p:cNvCxnSpPr>
          <p:nvPr/>
        </p:nvCxnSpPr>
        <p:spPr>
          <a:xfrm flipH="1" flipV="1">
            <a:off x="2501218" y="2574385"/>
            <a:ext cx="4780" cy="2157541"/>
          </a:xfrm>
          <a:prstGeom prst="bentConnector3">
            <a:avLst>
              <a:gd name="adj1" fmla="val -478242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32"/>
          <p:cNvCxnSpPr>
            <a:stCxn id="102" idx="2"/>
            <a:endCxn id="101" idx="0"/>
          </p:cNvCxnSpPr>
          <p:nvPr/>
        </p:nvCxnSpPr>
        <p:spPr>
          <a:xfrm flipH="1">
            <a:off x="2011617" y="2754405"/>
            <a:ext cx="1" cy="24105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32"/>
          <p:cNvCxnSpPr>
            <a:stCxn id="101" idx="2"/>
            <a:endCxn id="103" idx="0"/>
          </p:cNvCxnSpPr>
          <p:nvPr/>
        </p:nvCxnSpPr>
        <p:spPr>
          <a:xfrm>
            <a:off x="2011617" y="3355503"/>
            <a:ext cx="0" cy="433537"/>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32"/>
          <p:cNvCxnSpPr>
            <a:stCxn id="103" idx="2"/>
            <a:endCxn id="113" idx="0"/>
          </p:cNvCxnSpPr>
          <p:nvPr/>
        </p:nvCxnSpPr>
        <p:spPr>
          <a:xfrm>
            <a:off x="2011617" y="4149080"/>
            <a:ext cx="4781" cy="38425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462696" y="455142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Architecture/ HSI</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3" name="다이아몬드 112"/>
          <p:cNvSpPr/>
          <p:nvPr/>
        </p:nvSpPr>
        <p:spPr>
          <a:xfrm>
            <a:off x="1526798" y="4533338"/>
            <a:ext cx="979200" cy="397176"/>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1605499" y="4584664"/>
            <a:ext cx="820316"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6" name="직사각형 115"/>
          <p:cNvSpPr/>
          <p:nvPr/>
        </p:nvSpPr>
        <p:spPr>
          <a:xfrm>
            <a:off x="462696" y="239223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7" name="직선 화살표 연결선 116"/>
          <p:cNvCxnSpPr>
            <a:stCxn id="116" idx="2"/>
            <a:endCxn id="99" idx="0"/>
          </p:cNvCxnSpPr>
          <p:nvPr/>
        </p:nvCxnSpPr>
        <p:spPr>
          <a:xfrm>
            <a:off x="952296" y="2752272"/>
            <a:ext cx="0" cy="24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p:cNvCxnSpPr>
            <a:stCxn id="113" idx="1"/>
            <a:endCxn id="112" idx="3"/>
          </p:cNvCxnSpPr>
          <p:nvPr/>
        </p:nvCxnSpPr>
        <p:spPr>
          <a:xfrm flipH="1" flipV="1">
            <a:off x="1441896" y="4731444"/>
            <a:ext cx="84902" cy="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416496" y="207518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63254" y="450912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TextBox 45"/>
          <p:cNvSpPr txBox="1"/>
          <p:nvPr/>
        </p:nvSpPr>
        <p:spPr>
          <a:xfrm>
            <a:off x="1496616" y="4509781"/>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a:off x="2916096" y="2079989"/>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연결선 61"/>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2635071" y="551723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HW (cybersecurity) design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2635071" y="50131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TextBox 72"/>
          <p:cNvSpPr txBox="1"/>
          <p:nvPr/>
        </p:nvSpPr>
        <p:spPr>
          <a:xfrm>
            <a:off x="1814023" y="2094797"/>
            <a:ext cx="46038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4" name="직선 연결선 73"/>
          <p:cNvCxnSpPr/>
          <p:nvPr/>
        </p:nvCxnSpPr>
        <p:spPr>
          <a:xfrm>
            <a:off x="1496616" y="2075656"/>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꺾인 연결선 6"/>
          <p:cNvCxnSpPr>
            <a:stCxn id="112" idx="2"/>
            <a:endCxn id="72" idx="1"/>
          </p:cNvCxnSpPr>
          <p:nvPr/>
        </p:nvCxnSpPr>
        <p:spPr>
          <a:xfrm rot="16200000" flipH="1">
            <a:off x="1652817" y="4210942"/>
            <a:ext cx="281732" cy="16827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72" idx="2"/>
            <a:endCxn id="65" idx="0"/>
          </p:cNvCxnSpPr>
          <p:nvPr/>
        </p:nvCxnSpPr>
        <p:spPr>
          <a:xfrm>
            <a:off x="3125121" y="5373216"/>
            <a:ext cx="0" cy="144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099158" y="4419016"/>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1667986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5</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HW (cybersecurity) design release</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78" name="직사각형 77"/>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7" name="직사각형 46"/>
          <p:cNvSpPr/>
          <p:nvPr/>
        </p:nvSpPr>
        <p:spPr>
          <a:xfrm>
            <a:off x="7149639" y="476672"/>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56" name="모서리가 둥근 직사각형 5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reviews the HW (cybersecurity) architecture design and Cybersecurity Manager confirms and releases them</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3800872" y="1700808"/>
            <a:ext cx="4392216" cy="2246769"/>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confirms cybersecurity design by reviewing to achieve cybersecurity target.</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 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whether the cybersecurity design covers all the requirements of the (HW) cybersecurity requirements.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determines if the output is at release level.</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reflects the HW cybersecurity design content into the cybersecurity case.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requests to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HWA 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reflect any changes made in cybersecurity into the HW architecture design.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assigns a version to the HW detailed design reflecting the HW cybersecurity design and releases it through the document management system.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5" name="직사각형 74"/>
          <p:cNvSpPr/>
          <p:nvPr/>
        </p:nvSpPr>
        <p:spPr>
          <a:xfrm>
            <a:off x="8121352" y="3284984"/>
            <a:ext cx="1584176" cy="100796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(cybersecurity) architecture design</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 </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detailed design</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case [refined]</a:t>
            </a:r>
          </a:p>
        </p:txBody>
      </p:sp>
      <p:sp>
        <p:nvSpPr>
          <p:cNvPr id="77" name="직사각형 76"/>
          <p:cNvSpPr/>
          <p:nvPr/>
        </p:nvSpPr>
        <p:spPr>
          <a:xfrm>
            <a:off x="1280592" y="1166555"/>
            <a:ext cx="2908168"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analysis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completed.</a:t>
            </a:r>
          </a:p>
        </p:txBody>
      </p:sp>
      <p:sp>
        <p:nvSpPr>
          <p:cNvPr id="90" name="직사각형 89"/>
          <p:cNvSpPr/>
          <p:nvPr/>
        </p:nvSpPr>
        <p:spPr>
          <a:xfrm>
            <a:off x="1136576" y="6021288"/>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HW detailed design should be given a version and released to the document management system.</a:t>
            </a:r>
          </a:p>
        </p:txBody>
      </p:sp>
      <p:sp>
        <p:nvSpPr>
          <p:cNvPr id="91" name="직사각형 90"/>
          <p:cNvSpPr/>
          <p:nvPr/>
        </p:nvSpPr>
        <p:spPr>
          <a:xfrm>
            <a:off x="8121352" y="1700808"/>
            <a:ext cx="1584176" cy="530915"/>
          </a:xfrm>
          <a:prstGeom prst="rect">
            <a:avLst/>
          </a:prstGeom>
        </p:spPr>
        <p:txBody>
          <a:bodyPr wrap="square">
            <a:spAutoFit/>
          </a:bodyPr>
          <a:lstStyle/>
          <a:p>
            <a:pPr marL="92075" lvl="0" indent="-92075" algn="l" fontAlgn="auto">
              <a:spcBef>
                <a:spcPts val="0"/>
              </a:spcBef>
              <a:spcAft>
                <a:spcPts val="0"/>
              </a:spcAft>
              <a:defRPr/>
            </a:pPr>
            <a:r>
              <a:rPr kumimoji="0" lang="en-US" altLang="ko-KR" sz="9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t>
            </a:r>
            <a:r>
              <a:rPr kumimoji="0" lang="en-US" altLang="ko-KR" sz="95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a:t>
            </a:r>
            <a:r>
              <a:rPr kumimoji="0" lang="en-US" altLang="ko-KR" sz="9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r>
              <a:rPr kumimoji="0" lang="ko-KR" altLang="en-US" sz="9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95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a:t>
            </a:r>
            <a:r>
              <a:rPr kumimoji="0" lang="en-US" altLang="ko-KR" sz="95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p>
        </p:txBody>
      </p:sp>
      <p:sp>
        <p:nvSpPr>
          <p:cNvPr id="92" name="직사각형 91"/>
          <p:cNvSpPr/>
          <p:nvPr/>
        </p:nvSpPr>
        <p:spPr>
          <a:xfrm>
            <a:off x="8124514" y="5013176"/>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93" name="직사각형 92"/>
          <p:cNvSpPr/>
          <p:nvPr/>
        </p:nvSpPr>
        <p:spPr>
          <a:xfrm>
            <a:off x="416496" y="1794480"/>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94" name="직선 연결선 93"/>
          <p:cNvCxnSpPr/>
          <p:nvPr/>
        </p:nvCxnSpPr>
        <p:spPr>
          <a:xfrm>
            <a:off x="416496" y="201050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1754" y="1779672"/>
            <a:ext cx="2353529"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3-5</a:t>
            </a:r>
            <a:r>
              <a:rPr lang="en-US" altLang="ko-KR" sz="900" dirty="0">
                <a:solidFill>
                  <a:schemeClr val="tx1"/>
                </a:solidFill>
                <a:latin typeface="LG스마트체 Regular" panose="020B0600000101010101" pitchFamily="50" charset="-127"/>
                <a:ea typeface="LG스마트체 Regular" panose="020B0600000101010101" pitchFamily="50" charset="-127"/>
              </a:rPr>
              <a:t>. HW (cybersecurity) design release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96" name="TextBox 95"/>
          <p:cNvSpPr txBox="1"/>
          <p:nvPr/>
        </p:nvSpPr>
        <p:spPr>
          <a:xfrm>
            <a:off x="395325" y="2029645"/>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97" name="TextBox 96"/>
          <p:cNvSpPr txBox="1"/>
          <p:nvPr/>
        </p:nvSpPr>
        <p:spPr>
          <a:xfrm>
            <a:off x="1814025" y="2029645"/>
            <a:ext cx="46038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98" name="TextBox 97"/>
          <p:cNvSpPr txBox="1"/>
          <p:nvPr/>
        </p:nvSpPr>
        <p:spPr>
          <a:xfrm>
            <a:off x="2916096" y="2029645"/>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9" name="직선 연결선 98"/>
          <p:cNvCxnSpPr/>
          <p:nvPr/>
        </p:nvCxnSpPr>
        <p:spPr>
          <a:xfrm>
            <a:off x="2576736" y="2004602"/>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1496616" y="2010504"/>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직사각형 100"/>
          <p:cNvSpPr/>
          <p:nvPr/>
        </p:nvSpPr>
        <p:spPr>
          <a:xfrm>
            <a:off x="2631110" y="3290535"/>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a:t>
            </a:r>
            <a:r>
              <a:rPr lang="en-US" altLang="ko-KR" sz="700" dirty="0">
                <a:solidFill>
                  <a:schemeClr val="tx1"/>
                </a:solidFill>
                <a:latin typeface="LG스마트체 Regular" panose="020B0600000101010101" pitchFamily="50" charset="-127"/>
                <a:ea typeface="LG스마트체 Regular" panose="020B0600000101010101" pitchFamily="50" charset="-127"/>
              </a:rPr>
              <a:t>work product</a:t>
            </a:r>
          </a:p>
          <a:p>
            <a:r>
              <a:rPr lang="en-US" altLang="ko-KR" sz="700" dirty="0">
                <a:solidFill>
                  <a:schemeClr val="tx1"/>
                </a:solidFill>
                <a:latin typeface="LG스마트체 Regular" panose="020B0600000101010101" pitchFamily="50" charset="-127"/>
                <a:ea typeface="LG스마트체 Regular" panose="020B0600000101010101" pitchFamily="50" charset="-127"/>
              </a:rPr>
              <a:t>conformity</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cxnSp>
        <p:nvCxnSpPr>
          <p:cNvPr id="102" name="직선 화살표 연결선 32"/>
          <p:cNvCxnSpPr>
            <a:stCxn id="101" idx="2"/>
            <a:endCxn id="111" idx="0"/>
          </p:cNvCxnSpPr>
          <p:nvPr/>
        </p:nvCxnSpPr>
        <p:spPr>
          <a:xfrm>
            <a:off x="3120710" y="3650575"/>
            <a:ext cx="0" cy="16117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32"/>
          <p:cNvCxnSpPr/>
          <p:nvPr/>
        </p:nvCxnSpPr>
        <p:spPr>
          <a:xfrm>
            <a:off x="3120710" y="4670167"/>
            <a:ext cx="0" cy="16117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꺾인 연결선 61"/>
          <p:cNvCxnSpPr>
            <a:stCxn id="118" idx="3"/>
            <a:endCxn id="106" idx="3"/>
          </p:cNvCxnSpPr>
          <p:nvPr/>
        </p:nvCxnSpPr>
        <p:spPr>
          <a:xfrm flipH="1" flipV="1">
            <a:off x="2522728" y="2457254"/>
            <a:ext cx="1106679" cy="2554685"/>
          </a:xfrm>
          <a:prstGeom prst="bentConnector3">
            <a:avLst>
              <a:gd name="adj1" fmla="val -9945"/>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1543528" y="227723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3-4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(cybersecurity) architecture</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7" name="직사각형 106"/>
          <p:cNvSpPr/>
          <p:nvPr/>
        </p:nvSpPr>
        <p:spPr>
          <a:xfrm>
            <a:off x="463151" y="227723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463043" y="534150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a:t>
            </a:r>
            <a:r>
              <a:rPr lang="en-US" altLang="ko-KR" sz="700" dirty="0">
                <a:solidFill>
                  <a:schemeClr val="tx1"/>
                </a:solidFill>
                <a:latin typeface="LG스마트체 Regular" panose="020B0600000101010101" pitchFamily="50" charset="-127"/>
                <a:ea typeface="LG스마트체 Regular" panose="020B0600000101010101" pitchFamily="50" charset="-127"/>
              </a:rPr>
              <a:t>detailed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9" name="직선 화살표 연결선 32"/>
          <p:cNvCxnSpPr>
            <a:stCxn id="107" idx="2"/>
            <a:endCxn id="108" idx="0"/>
          </p:cNvCxnSpPr>
          <p:nvPr/>
        </p:nvCxnSpPr>
        <p:spPr>
          <a:xfrm flipH="1">
            <a:off x="952643" y="2637274"/>
            <a:ext cx="108" cy="270422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32"/>
          <p:cNvCxnSpPr>
            <a:stCxn id="107" idx="3"/>
            <a:endCxn id="106" idx="1"/>
          </p:cNvCxnSpPr>
          <p:nvPr/>
        </p:nvCxnSpPr>
        <p:spPr>
          <a:xfrm>
            <a:off x="1442351" y="2457254"/>
            <a:ext cx="10117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2631110" y="381175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confirm</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2" name="직선 화살표 연결선 32"/>
          <p:cNvCxnSpPr>
            <a:stCxn id="111" idx="2"/>
          </p:cNvCxnSpPr>
          <p:nvPr/>
        </p:nvCxnSpPr>
        <p:spPr>
          <a:xfrm>
            <a:off x="3120710" y="4171791"/>
            <a:ext cx="0" cy="16117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2631110" y="535256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architecture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4" name="직선 화살표 연결선 32"/>
          <p:cNvCxnSpPr>
            <a:endCxn id="113" idx="0"/>
          </p:cNvCxnSpPr>
          <p:nvPr/>
        </p:nvCxnSpPr>
        <p:spPr>
          <a:xfrm>
            <a:off x="3120710" y="5191383"/>
            <a:ext cx="0" cy="16117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2640682" y="2435076"/>
            <a:ext cx="819401" cy="276999"/>
          </a:xfrm>
          <a:prstGeom prst="rect">
            <a:avLst/>
          </a:prstGeom>
        </p:spPr>
        <p:txBody>
          <a:bodyPr wrap="square">
            <a:spAutoFit/>
          </a:bodyPr>
          <a:lstStyle/>
          <a:p>
            <a:r>
              <a:rPr lang="en-US" altLang="ko-KR" sz="600" dirty="0">
                <a:solidFill>
                  <a:schemeClr val="tx1"/>
                </a:solidFill>
                <a:latin typeface="LG스마트체 Regular" panose="020B0600000101010101" pitchFamily="50" charset="-127"/>
                <a:ea typeface="LG스마트체 Regular" panose="020B0600000101010101" pitchFamily="50" charset="-127"/>
              </a:rPr>
              <a:t>Dissatisfaction </a:t>
            </a:r>
          </a:p>
          <a:p>
            <a:r>
              <a:rPr lang="en-US" altLang="ko-KR" sz="600" dirty="0">
                <a:solidFill>
                  <a:schemeClr val="tx1"/>
                </a:solidFill>
                <a:latin typeface="LG스마트체 Regular" panose="020B0600000101010101" pitchFamily="50" charset="-127"/>
                <a:ea typeface="LG스마트체 Regular" panose="020B0600000101010101" pitchFamily="50" charset="-127"/>
              </a:rPr>
              <a:t>of criteria</a:t>
            </a:r>
          </a:p>
        </p:txBody>
      </p:sp>
      <p:sp>
        <p:nvSpPr>
          <p:cNvPr id="117" name="직사각형 116"/>
          <p:cNvSpPr/>
          <p:nvPr/>
        </p:nvSpPr>
        <p:spPr>
          <a:xfrm>
            <a:off x="2623391" y="433459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case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update</a:t>
            </a:r>
          </a:p>
        </p:txBody>
      </p:sp>
      <p:sp>
        <p:nvSpPr>
          <p:cNvPr id="118" name="다이아몬드 117"/>
          <p:cNvSpPr/>
          <p:nvPr/>
        </p:nvSpPr>
        <p:spPr>
          <a:xfrm>
            <a:off x="2650207" y="4843339"/>
            <a:ext cx="979200"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9" name="직사각형 118"/>
          <p:cNvSpPr/>
          <p:nvPr/>
        </p:nvSpPr>
        <p:spPr>
          <a:xfrm>
            <a:off x="2546521" y="4849130"/>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1" name="꺾인 연결선 120"/>
          <p:cNvCxnSpPr>
            <a:stCxn id="106" idx="2"/>
            <a:endCxn id="101" idx="0"/>
          </p:cNvCxnSpPr>
          <p:nvPr/>
        </p:nvCxnSpPr>
        <p:spPr>
          <a:xfrm rot="16200000" flipH="1">
            <a:off x="2250289" y="2420113"/>
            <a:ext cx="653261" cy="108758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444535" y="4786638"/>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3112991" y="516750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Tree>
    <p:extLst>
      <p:ext uri="{BB962C8B-B14F-4D97-AF65-F5344CB8AC3E}">
        <p14:creationId xmlns:p14="http://schemas.microsoft.com/office/powerpoint/2010/main" val="7249565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6</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HW Integration Test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7170478" y="476000"/>
            <a:ext cx="2771913"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a:t>
            </a:r>
            <a:r>
              <a:rPr lang="en-US" altLang="ko-KR" b="1" kern="0" dirty="0" smtClean="0">
                <a:solidFill>
                  <a:schemeClr val="bg1"/>
                </a:solidFill>
                <a:latin typeface="LG스마트체 Regular" panose="020B0600000101010101" pitchFamily="50" charset="-127"/>
                <a:ea typeface="LG스마트체 Regular" panose="020B0600000101010101" pitchFamily="50" charset="-127"/>
              </a:rPr>
              <a:t>HW </a:t>
            </a:r>
            <a:r>
              <a:rPr lang="en-US" altLang="ko-KR" b="1" kern="0" dirty="0">
                <a:solidFill>
                  <a:schemeClr val="bg1"/>
                </a:solidFill>
                <a:latin typeface="LG스마트체 Regular" panose="020B0600000101010101" pitchFamily="50" charset="-127"/>
                <a:ea typeface="LG스마트체 Regular" panose="020B0600000101010101" pitchFamily="50" charset="-127"/>
              </a:rPr>
              <a:t>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HW Developer(HW DEV)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performs the Cybersecurity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Integration Test using the Cybersecurity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Integration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Test Case.</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3800872" y="1772816"/>
            <a:ext cx="4392216" cy="3785652"/>
          </a:xfrm>
          <a:prstGeom prst="rect">
            <a:avLst/>
          </a:prstGeom>
        </p:spPr>
        <p:txBody>
          <a:bodyPr wrap="square">
            <a:spAutoFit/>
          </a:bodyPr>
          <a:lstStyle/>
          <a:p>
            <a:pPr algn="l" fontAlgn="auto">
              <a:spcBef>
                <a:spcPts val="0"/>
              </a:spcBef>
              <a:spcAft>
                <a:spcPts val="0"/>
              </a:spcAft>
              <a:defRPr/>
            </a:pP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HW DEV prepare the test case of the </a:t>
            </a:r>
            <a:r>
              <a:rPr lang="en-US" altLang="ko-KR" sz="1000" b="1"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1000" b="1" dirty="0">
                <a:solidFill>
                  <a:schemeClr val="tx1"/>
                </a:solidFill>
                <a:latin typeface="LG스마트체 Regular" panose="020B0600000101010101" pitchFamily="50" charset="-127"/>
                <a:ea typeface="LG스마트체 Regular" panose="020B0600000101010101" pitchFamily="50" charset="-127"/>
              </a:rPr>
              <a:t>Integration Test and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perform the </a:t>
            </a:r>
            <a:r>
              <a:rPr lang="en-US" altLang="ko-KR" sz="1000" b="1"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1000" b="1" dirty="0">
                <a:solidFill>
                  <a:schemeClr val="tx1"/>
                </a:solidFill>
                <a:latin typeface="LG스마트체 Regular" panose="020B0600000101010101" pitchFamily="50" charset="-127"/>
                <a:ea typeface="LG스마트체 Regular" panose="020B0600000101010101" pitchFamily="50" charset="-127"/>
              </a:rPr>
              <a:t>Integration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 version at the time of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Define the scope of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testing in accordance with the test strategy described in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 Plan.</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Send the results of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 to the CSM and request approval</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Cybersecurity HW 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method</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5" name="직사각형 54"/>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HW Integration Test Plan</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design</a:t>
            </a:r>
          </a:p>
        </p:txBody>
      </p:sp>
      <p:sp>
        <p:nvSpPr>
          <p:cNvPr id="56" name="직사각형 55"/>
          <p:cNvSpPr/>
          <p:nvPr/>
        </p:nvSpPr>
        <p:spPr>
          <a:xfrm>
            <a:off x="1312325" y="1158317"/>
            <a:ext cx="8329524"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 the preparation of the system requirements statement. Complete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test environment construction and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test case development.</a:t>
            </a:r>
          </a:p>
        </p:txBody>
      </p:sp>
      <p:sp>
        <p:nvSpPr>
          <p:cNvPr id="59" name="TextBox 58"/>
          <p:cNvSpPr txBox="1"/>
          <p:nvPr/>
        </p:nvSpPr>
        <p:spPr>
          <a:xfrm>
            <a:off x="941154" y="1830016"/>
            <a:ext cx="215475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3-6.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Integration </a:t>
            </a:r>
            <a:r>
              <a:rPr lang="en-US" altLang="ko-KR" sz="900" dirty="0">
                <a:solidFill>
                  <a:schemeClr val="tx1"/>
                </a:solidFill>
                <a:latin typeface="LG스마트체 Regular" panose="020B0600000101010101" pitchFamily="50" charset="-127"/>
                <a:ea typeface="LG스마트체 Regular" panose="020B0600000101010101" pitchFamily="50" charset="-127"/>
              </a:rPr>
              <a:t>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8164118" y="4979878"/>
            <a:ext cx="1581013"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21434-10:v1.0</a:t>
            </a:r>
          </a:p>
        </p:txBody>
      </p:sp>
      <p:sp>
        <p:nvSpPr>
          <p:cNvPr id="70" name="직사각형 69"/>
          <p:cNvSpPr/>
          <p:nvPr/>
        </p:nvSpPr>
        <p:spPr>
          <a:xfrm>
            <a:off x="8164118" y="3272530"/>
            <a:ext cx="1469402" cy="861774"/>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cases</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p:txBody>
      </p:sp>
      <p:sp>
        <p:nvSpPr>
          <p:cNvPr id="39" name="직사각형 38"/>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[HW DEV]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test result is met with the test criteria and has covered all H</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W architecture designs.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7" name="직선 연결선 36"/>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87365" y="4293096"/>
            <a:ext cx="505267" cy="215444"/>
          </a:xfrm>
          <a:prstGeom prst="rect">
            <a:avLst/>
          </a:prstGeom>
          <a:noFill/>
          <a:ln>
            <a:noFill/>
          </a:ln>
        </p:spPr>
        <p:txBody>
          <a:bodyPr wrap="none" rtlCol="0">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H</a:t>
            </a:r>
            <a:r>
              <a:rPr lang="en-US" altLang="ko-KR" sz="800" dirty="0" smtClean="0">
                <a:solidFill>
                  <a:schemeClr val="tx1"/>
                </a:solidFill>
                <a:latin typeface="LG스마트체 Regular" panose="020B0600000101010101" pitchFamily="50" charset="-127"/>
                <a:ea typeface="LG스마트체 Regular" panose="020B0600000101010101" pitchFamily="50" charset="-127"/>
              </a:rPr>
              <a:t>W PL</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1551196" y="2996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Prepare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HW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440653" y="3645024"/>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p>
        </p:txBody>
      </p:sp>
      <p:sp>
        <p:nvSpPr>
          <p:cNvPr id="61" name="직사각형 60"/>
          <p:cNvSpPr/>
          <p:nvPr/>
        </p:nvSpPr>
        <p:spPr>
          <a:xfrm>
            <a:off x="440653" y="2516609"/>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W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화살표 연결선 32"/>
          <p:cNvCxnSpPr>
            <a:stCxn id="61" idx="3"/>
            <a:endCxn id="57" idx="0"/>
          </p:cNvCxnSpPr>
          <p:nvPr/>
        </p:nvCxnSpPr>
        <p:spPr>
          <a:xfrm>
            <a:off x="1420753" y="2696629"/>
            <a:ext cx="620493" cy="300323"/>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440653" y="537321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700" dirty="0">
                <a:solidFill>
                  <a:schemeClr val="tx1"/>
                </a:solidFill>
                <a:latin typeface="LG스마트체 Regular" panose="020B0600000101010101" pitchFamily="50" charset="-127"/>
                <a:ea typeface="LG스마트체 Regular" panose="020B0600000101010101" pitchFamily="50" charset="-127"/>
              </a:rPr>
              <a:t>Integration Test</a:t>
            </a:r>
          </a:p>
        </p:txBody>
      </p:sp>
      <p:sp>
        <p:nvSpPr>
          <p:cNvPr id="65" name="다이아몬드 64"/>
          <p:cNvSpPr/>
          <p:nvPr/>
        </p:nvSpPr>
        <p:spPr>
          <a:xfrm>
            <a:off x="440653" y="4488954"/>
            <a:ext cx="980100" cy="397174"/>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920552" y="495713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TextBox 67"/>
          <p:cNvSpPr txBox="1"/>
          <p:nvPr/>
        </p:nvSpPr>
        <p:spPr>
          <a:xfrm>
            <a:off x="1496616" y="4488954"/>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254797" y="4539075"/>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꺾인 연결선 71"/>
          <p:cNvCxnSpPr>
            <a:stCxn id="57" idx="2"/>
            <a:endCxn id="60" idx="0"/>
          </p:cNvCxnSpPr>
          <p:nvPr/>
        </p:nvCxnSpPr>
        <p:spPr>
          <a:xfrm rot="5400000">
            <a:off x="1341959" y="2945737"/>
            <a:ext cx="288032" cy="11105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1736" y="204103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TextBox 73"/>
          <p:cNvSpPr txBox="1"/>
          <p:nvPr/>
        </p:nvSpPr>
        <p:spPr>
          <a:xfrm>
            <a:off x="1736431" y="2041030"/>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연결선 75"/>
          <p:cNvCxnSpPr/>
          <p:nvPr/>
        </p:nvCxnSpPr>
        <p:spPr>
          <a:xfrm>
            <a:off x="1496616" y="20218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a:stCxn id="60" idx="2"/>
            <a:endCxn id="65" idx="0"/>
          </p:cNvCxnSpPr>
          <p:nvPr/>
        </p:nvCxnSpPr>
        <p:spPr>
          <a:xfrm>
            <a:off x="930703" y="4005064"/>
            <a:ext cx="0" cy="48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65" idx="2"/>
            <a:endCxn id="64" idx="0"/>
          </p:cNvCxnSpPr>
          <p:nvPr/>
        </p:nvCxnSpPr>
        <p:spPr>
          <a:xfrm>
            <a:off x="930703" y="4886128"/>
            <a:ext cx="0" cy="487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꺾인 연결선 83"/>
          <p:cNvCxnSpPr>
            <a:stCxn id="65" idx="3"/>
            <a:endCxn id="60" idx="3"/>
          </p:cNvCxnSpPr>
          <p:nvPr/>
        </p:nvCxnSpPr>
        <p:spPr>
          <a:xfrm flipV="1">
            <a:off x="1420753" y="3825044"/>
            <a:ext cx="12700" cy="862497"/>
          </a:xfrm>
          <a:prstGeom prst="bentConnector3">
            <a:avLst>
              <a:gd name="adj1" fmla="val 34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모서리가 둥근 직사각형 41"/>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0027582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7</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HW Qualification Test Specification</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836712"/>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H</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W Qualification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Test Manager prepares cybersecurity H</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W qualification test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75" name="직사각형 74"/>
          <p:cNvSpPr/>
          <p:nvPr/>
        </p:nvSpPr>
        <p:spPr>
          <a:xfrm>
            <a:off x="3800872" y="1825721"/>
            <a:ext cx="4392216" cy="4093428"/>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H</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test manager prepares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test through the following activities.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[Detail Activities]</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Develop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test case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Establish the environment for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Review test case.</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 develops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case for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 the environment for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for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test case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DEV.</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reviews test cases for cybersecurity</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case.</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method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8164118" y="1753713"/>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HW Requirements Specification</a:t>
            </a:r>
          </a:p>
        </p:txBody>
      </p:sp>
      <p:sp>
        <p:nvSpPr>
          <p:cNvPr id="77" name="직사각형 76"/>
          <p:cNvSpPr/>
          <p:nvPr/>
        </p:nvSpPr>
        <p:spPr>
          <a:xfrm>
            <a:off x="1293150" y="1211222"/>
            <a:ext cx="4283545"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H</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W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of cybersecurity should be existed and confirmed.</a:t>
            </a: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[HW Qualification Test Manager] The verification review of the HW Qualification Test Specification is completed.</a:t>
            </a:r>
          </a:p>
        </p:txBody>
      </p:sp>
      <p:sp>
        <p:nvSpPr>
          <p:cNvPr id="80" name="TextBox 79"/>
          <p:cNvSpPr txBox="1"/>
          <p:nvPr/>
        </p:nvSpPr>
        <p:spPr>
          <a:xfrm>
            <a:off x="448217" y="1882921"/>
            <a:ext cx="31406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3-7.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Qualification </a:t>
            </a:r>
            <a:r>
              <a:rPr lang="en-US" altLang="ko-KR" sz="900" dirty="0">
                <a:solidFill>
                  <a:schemeClr val="tx1"/>
                </a:solidFill>
                <a:latin typeface="LG스마트체 Regular" panose="020B0600000101010101" pitchFamily="50" charset="-127"/>
                <a:ea typeface="LG스마트체 Regular" panose="020B0600000101010101" pitchFamily="50" charset="-127"/>
              </a:rPr>
              <a:t>Test Specification</a:t>
            </a:r>
          </a:p>
        </p:txBody>
      </p:sp>
      <p:cxnSp>
        <p:nvCxnSpPr>
          <p:cNvPr id="84" name="직선 연결선 83"/>
          <p:cNvCxnSpPr/>
          <p:nvPr/>
        </p:nvCxnSpPr>
        <p:spPr>
          <a:xfrm>
            <a:off x="2576736" y="2107851"/>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1496616" y="2113753"/>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95722"/>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107851"/>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5032783"/>
            <a:ext cx="1581013"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p:txBody>
      </p:sp>
      <p:sp>
        <p:nvSpPr>
          <p:cNvPr id="91" name="직사각형 90"/>
          <p:cNvSpPr/>
          <p:nvPr/>
        </p:nvSpPr>
        <p:spPr>
          <a:xfrm>
            <a:off x="8164118" y="3325435"/>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Qualification Test Case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TextBox 68"/>
          <p:cNvSpPr txBox="1"/>
          <p:nvPr/>
        </p:nvSpPr>
        <p:spPr>
          <a:xfrm>
            <a:off x="422587" y="2132894"/>
            <a:ext cx="1085554"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Qualification </a:t>
            </a:r>
            <a:endParaRPr lang="en-US" altLang="ko-KR" sz="9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728267" y="2132894"/>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TextBox 70"/>
          <p:cNvSpPr txBox="1"/>
          <p:nvPr/>
        </p:nvSpPr>
        <p:spPr>
          <a:xfrm>
            <a:off x="2849577" y="2132894"/>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1551196" y="3697929"/>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test cases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442281" y="276182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test specifications for HWQT</a:t>
            </a:r>
          </a:p>
        </p:txBody>
      </p:sp>
      <p:sp>
        <p:nvSpPr>
          <p:cNvPr id="74" name="다이아몬드 73"/>
          <p:cNvSpPr/>
          <p:nvPr/>
        </p:nvSpPr>
        <p:spPr>
          <a:xfrm>
            <a:off x="443545" y="4076937"/>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2" name="직사각형 101"/>
          <p:cNvSpPr/>
          <p:nvPr/>
        </p:nvSpPr>
        <p:spPr>
          <a:xfrm>
            <a:off x="272480" y="4139478"/>
            <a:ext cx="1331509"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3" name="직선 화살표 연결선 102"/>
          <p:cNvCxnSpPr>
            <a:stCxn id="73" idx="2"/>
            <a:endCxn id="74" idx="0"/>
          </p:cNvCxnSpPr>
          <p:nvPr/>
        </p:nvCxnSpPr>
        <p:spPr>
          <a:xfrm>
            <a:off x="932331" y="3121865"/>
            <a:ext cx="1264" cy="955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 104"/>
          <p:cNvCxnSpPr>
            <a:stCxn id="73" idx="3"/>
            <a:endCxn id="40" idx="0"/>
          </p:cNvCxnSpPr>
          <p:nvPr/>
        </p:nvCxnSpPr>
        <p:spPr>
          <a:xfrm>
            <a:off x="1422381" y="2941845"/>
            <a:ext cx="618865" cy="2234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442281" y="527488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Qualification Test</a:t>
            </a:r>
          </a:p>
        </p:txBody>
      </p:sp>
      <p:cxnSp>
        <p:nvCxnSpPr>
          <p:cNvPr id="107" name="직선 화살표 연결선 106"/>
          <p:cNvCxnSpPr>
            <a:stCxn id="74" idx="2"/>
            <a:endCxn id="106" idx="0"/>
          </p:cNvCxnSpPr>
          <p:nvPr/>
        </p:nvCxnSpPr>
        <p:spPr>
          <a:xfrm flipH="1">
            <a:off x="932331" y="4474111"/>
            <a:ext cx="1264" cy="800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꺾인 연결선 107"/>
          <p:cNvCxnSpPr>
            <a:stCxn id="74" idx="1"/>
            <a:endCxn id="73" idx="1"/>
          </p:cNvCxnSpPr>
          <p:nvPr/>
        </p:nvCxnSpPr>
        <p:spPr>
          <a:xfrm rot="10800000">
            <a:off x="442281" y="2941846"/>
            <a:ext cx="1264" cy="1333679"/>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63780" y="4473009"/>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98265" y="4010675"/>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a:t>
            </a: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HW </a:t>
            </a:r>
            <a:r>
              <a:rPr lang="en-US" altLang="ko-KR" b="1" kern="0" dirty="0">
                <a:solidFill>
                  <a:srgbClr val="FFFFFF"/>
                </a:solidFill>
                <a:latin typeface="LG스마트체 Regular" panose="020B0600000101010101" pitchFamily="50" charset="-127"/>
                <a:ea typeface="LG스마트체 Regular" panose="020B0600000101010101" pitchFamily="50" charset="-127"/>
              </a:rPr>
              <a:t>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1551196" y="3165278"/>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test specifications for c</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 name="직선 화살표 연결선 11"/>
          <p:cNvCxnSpPr>
            <a:stCxn id="40" idx="2"/>
            <a:endCxn id="72" idx="0"/>
          </p:cNvCxnSpPr>
          <p:nvPr/>
        </p:nvCxnSpPr>
        <p:spPr>
          <a:xfrm>
            <a:off x="2041246" y="3525318"/>
            <a:ext cx="0" cy="172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직사각형 41"/>
          <p:cNvSpPr/>
          <p:nvPr/>
        </p:nvSpPr>
        <p:spPr>
          <a:xfrm>
            <a:off x="2655642" y="409550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test cases for cybersecurity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 name="꺾인 연결선 5"/>
          <p:cNvCxnSpPr>
            <a:stCxn id="72" idx="3"/>
            <a:endCxn id="42" idx="0"/>
          </p:cNvCxnSpPr>
          <p:nvPr/>
        </p:nvCxnSpPr>
        <p:spPr>
          <a:xfrm>
            <a:off x="2531296" y="3877949"/>
            <a:ext cx="614396" cy="21755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42" idx="1"/>
            <a:endCxn id="74" idx="3"/>
          </p:cNvCxnSpPr>
          <p:nvPr/>
        </p:nvCxnSpPr>
        <p:spPr>
          <a:xfrm flipH="1">
            <a:off x="1423645" y="4275524"/>
            <a:ext cx="12319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44"/>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0641164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HW Qualification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T</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est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HW Qualification Test </a:t>
            </a:r>
            <a:r>
              <a:rPr kumimoji="0" lang="en-US" altLang="ko-KR" b="1" dirty="0">
                <a:latin typeface="LG스마트체 Regular" panose="020B0600000101010101" pitchFamily="50" charset="-127"/>
                <a:ea typeface="LG스마트체 Regular" panose="020B0600000101010101" pitchFamily="50" charset="-127"/>
              </a:rPr>
              <a:t>Manager performs the </a:t>
            </a:r>
            <a:r>
              <a:rPr kumimoji="0" lang="en-US" altLang="ko-KR" b="1" dirty="0" smtClean="0">
                <a:latin typeface="LG스마트체 Regular" panose="020B0600000101010101" pitchFamily="50" charset="-127"/>
                <a:ea typeface="LG스마트체 Regular" panose="020B0600000101010101" pitchFamily="50" charset="-127"/>
              </a:rPr>
              <a:t>HW </a:t>
            </a:r>
            <a:r>
              <a:rPr kumimoji="0" lang="en-US" altLang="ko-KR" b="1" dirty="0">
                <a:latin typeface="LG스마트체 Regular" panose="020B0600000101010101" pitchFamily="50" charset="-127"/>
                <a:ea typeface="LG스마트체 Regular" panose="020B0600000101010101" pitchFamily="50" charset="-127"/>
              </a:rPr>
              <a:t>Qualification </a:t>
            </a:r>
            <a:r>
              <a:rPr kumimoji="0" lang="en-US" altLang="ko-KR" b="1" dirty="0" smtClean="0">
                <a:latin typeface="LG스마트체 Regular" panose="020B0600000101010101" pitchFamily="50" charset="-127"/>
                <a:ea typeface="LG스마트체 Regular" panose="020B0600000101010101" pitchFamily="50" charset="-127"/>
              </a:rPr>
              <a:t>Test</a:t>
            </a:r>
            <a:r>
              <a:rPr kumimoji="0" lang="en-US" altLang="ko-KR" b="1" dirty="0">
                <a:latin typeface="LG스마트체 Regular" panose="020B0600000101010101" pitchFamily="50" charset="-127"/>
                <a:ea typeface="LG스마트체 Regular" panose="020B0600000101010101" pitchFamily="50" charset="-127"/>
              </a:rPr>
              <a: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1772816"/>
            <a:ext cx="4392216" cy="1938992"/>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manager performs 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through the following activities and creates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HW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Qualification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result report.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test cases can be added / modified / deleted based on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 specification in consultation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PL/PL.</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Defects identified in the test run should be traced with related work products.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result should be shared to related departments (dev. team, </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 qualification 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Repeat the test until test result is met the criteria.</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test result for cybersecurity.</a:t>
            </a:r>
          </a:p>
        </p:txBody>
      </p:sp>
      <p:sp>
        <p:nvSpPr>
          <p:cNvPr id="76" name="직사각형 75"/>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Qualification Test Plan</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7" name="직사각형 76"/>
          <p:cNvSpPr/>
          <p:nvPr/>
        </p:nvSpPr>
        <p:spPr>
          <a:xfrm>
            <a:off x="1293150" y="1158317"/>
            <a:ext cx="3373039" cy="246221"/>
          </a:xfrm>
          <a:prstGeom prst="rect">
            <a:avLst/>
          </a:prstGeom>
        </p:spPr>
        <p:txBody>
          <a:bodyPr wrap="none">
            <a:spAutoFit/>
          </a:bodyPr>
          <a:lstStyle/>
          <a:p>
            <a:pPr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The test case for the </a:t>
            </a:r>
            <a:r>
              <a:rPr kumimoji="0" lang="en-US" altLang="ko-KR" sz="1000" dirty="0" smtClean="0">
                <a:latin typeface="LG스마트체 Regular" panose="020B0600000101010101" pitchFamily="50" charset="-127"/>
                <a:ea typeface="LG스마트체 Regular" panose="020B0600000101010101" pitchFamily="50" charset="-127"/>
              </a:rPr>
              <a:t>HW qualification test </a:t>
            </a:r>
            <a:r>
              <a:rPr kumimoji="0" lang="en-US" altLang="ko-KR" sz="1000" dirty="0">
                <a:latin typeface="LG스마트체 Regular" panose="020B0600000101010101" pitchFamily="50" charset="-127"/>
                <a:ea typeface="LG스마트체 Regular" panose="020B0600000101010101" pitchFamily="50" charset="-127"/>
              </a:rPr>
              <a:t>is confirmed.</a:t>
            </a: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[HW Qualification Test </a:t>
            </a:r>
            <a:r>
              <a:rPr kumimoji="0" lang="en-US" altLang="ko-KR" sz="1000" dirty="0">
                <a:latin typeface="LG스마트체 Regular" panose="020B0600000101010101" pitchFamily="50" charset="-127"/>
                <a:ea typeface="LG스마트체 Regular" panose="020B0600000101010101" pitchFamily="50" charset="-127"/>
              </a:rPr>
              <a:t>Manager] The test result is met with the test criteria and has covered all </a:t>
            </a:r>
            <a:r>
              <a:rPr kumimoji="0" lang="en-US" altLang="ko-KR" sz="1000" dirty="0" smtClean="0">
                <a:latin typeface="LG스마트체 Regular" panose="020B0600000101010101" pitchFamily="50" charset="-127"/>
                <a:ea typeface="LG스마트체 Regular" panose="020B0600000101010101" pitchFamily="50" charset="-127"/>
              </a:rPr>
              <a:t>HW </a:t>
            </a:r>
            <a:r>
              <a:rPr kumimoji="0" lang="en-US" altLang="ko-KR" sz="1000" dirty="0">
                <a:latin typeface="LG스마트체 Regular" panose="020B0600000101010101" pitchFamily="50" charset="-127"/>
                <a:ea typeface="LG스마트체 Regular" panose="020B0600000101010101" pitchFamily="50" charset="-127"/>
              </a:rPr>
              <a:t>requirements.</a:t>
            </a:r>
          </a:p>
        </p:txBody>
      </p:sp>
      <p:sp>
        <p:nvSpPr>
          <p:cNvPr id="80" name="TextBox 79"/>
          <p:cNvSpPr txBox="1"/>
          <p:nvPr/>
        </p:nvSpPr>
        <p:spPr>
          <a:xfrm>
            <a:off x="788856" y="1830016"/>
            <a:ext cx="2459328"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3-8.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a:t>
            </a:r>
            <a:r>
              <a:rPr lang="en-US" altLang="ko-KR" sz="900" dirty="0">
                <a:solidFill>
                  <a:schemeClr val="tx1"/>
                </a:solidFill>
                <a:latin typeface="LG스마트체 Regular" panose="020B0600000101010101" pitchFamily="50" charset="-127"/>
                <a:ea typeface="LG스마트체 Regular" panose="020B0600000101010101" pitchFamily="50" charset="-127"/>
              </a:rPr>
              <a:t>Qualification Test</a:t>
            </a:r>
          </a:p>
        </p:txBody>
      </p:sp>
      <p:cxnSp>
        <p:nvCxnSpPr>
          <p:cNvPr id="84" name="직선 연결선 83"/>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4979878"/>
            <a:ext cx="1581013"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9" name="직사각형 38"/>
          <p:cNvSpPr/>
          <p:nvPr/>
        </p:nvSpPr>
        <p:spPr>
          <a:xfrm>
            <a:off x="6915601" y="476672"/>
            <a:ext cx="2771913"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smtClean="0">
                <a:solidFill>
                  <a:srgbClr val="FFFFFF"/>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5" name="TextBox 44"/>
          <p:cNvSpPr txBox="1"/>
          <p:nvPr/>
        </p:nvSpPr>
        <p:spPr>
          <a:xfrm>
            <a:off x="438617" y="2079989"/>
            <a:ext cx="1053494"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Qualification</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TextBox 45"/>
          <p:cNvSpPr txBox="1"/>
          <p:nvPr/>
        </p:nvSpPr>
        <p:spPr>
          <a:xfrm>
            <a:off x="1653729" y="2079989"/>
            <a:ext cx="78098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PL /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2849579" y="2079989"/>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Qualification Test</a:t>
            </a:r>
          </a:p>
        </p:txBody>
      </p:sp>
      <p:sp>
        <p:nvSpPr>
          <p:cNvPr id="49" name="다이아몬드 48"/>
          <p:cNvSpPr/>
          <p:nvPr/>
        </p:nvSpPr>
        <p:spPr>
          <a:xfrm>
            <a:off x="1553524"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377819" y="4057327"/>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2655642" y="5133942"/>
            <a:ext cx="9801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rgbClr val="000000"/>
                </a:solidFill>
                <a:latin typeface="LG스마트체 Regular" panose="020B0600000101010101" pitchFamily="50" charset="-127"/>
                <a:ea typeface="LG스마트체 Regular" panose="020B0600000101010101" pitchFamily="50" charset="-127"/>
              </a:rPr>
              <a:t>PA </a:t>
            </a:r>
            <a:r>
              <a:rPr lang="en-US" altLang="ko-KR" sz="700" dirty="0" smtClean="0">
                <a:solidFill>
                  <a:srgbClr val="000000"/>
                </a:solidFill>
                <a:latin typeface="LG스마트체 Regular" panose="020B0600000101010101" pitchFamily="50" charset="-127"/>
                <a:ea typeface="LG스마트체 Regular" panose="020B0600000101010101" pitchFamily="50" charset="-127"/>
              </a:rPr>
              <a:t>3-9</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HW </a:t>
            </a:r>
            <a:r>
              <a:rPr lang="en-US" altLang="ko-KR" sz="700" dirty="0">
                <a:solidFill>
                  <a:srgbClr val="000000"/>
                </a:solidFill>
                <a:latin typeface="LG스마트체 Regular" panose="020B0600000101010101" pitchFamily="50" charset="-127"/>
                <a:ea typeface="LG스마트체 Regular" panose="020B0600000101010101" pitchFamily="50" charset="-127"/>
              </a:rPr>
              <a:t>Release</a:t>
            </a:r>
          </a:p>
        </p:txBody>
      </p:sp>
      <p:cxnSp>
        <p:nvCxnSpPr>
          <p:cNvPr id="52" name="꺾인 연결선 51"/>
          <p:cNvCxnSpPr>
            <a:stCxn id="49" idx="1"/>
            <a:endCxn id="48" idx="1"/>
          </p:cNvCxnSpPr>
          <p:nvPr/>
        </p:nvCxnSpPr>
        <p:spPr>
          <a:xfrm rot="10800000">
            <a:off x="442282" y="2888941"/>
            <a:ext cx="1111243" cy="1333679"/>
          </a:xfrm>
          <a:prstGeom prst="bentConnector3">
            <a:avLst>
              <a:gd name="adj1" fmla="val 120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010560" y="442020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TextBox 53"/>
          <p:cNvSpPr txBox="1"/>
          <p:nvPr/>
        </p:nvSpPr>
        <p:spPr>
          <a:xfrm>
            <a:off x="1194023" y="4044367"/>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5" name="꺾인 연결선 54"/>
          <p:cNvCxnSpPr>
            <a:stCxn id="48" idx="2"/>
            <a:endCxn id="49" idx="0"/>
          </p:cNvCxnSpPr>
          <p:nvPr/>
        </p:nvCxnSpPr>
        <p:spPr>
          <a:xfrm rot="16200000" flipH="1">
            <a:off x="1010416" y="2990874"/>
            <a:ext cx="955072"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49" idx="2"/>
            <a:endCxn id="51" idx="0"/>
          </p:cNvCxnSpPr>
          <p:nvPr/>
        </p:nvCxnSpPr>
        <p:spPr>
          <a:xfrm rot="16200000" flipH="1">
            <a:off x="2238265" y="4226515"/>
            <a:ext cx="712736" cy="110211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2655642" y="2996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test result &amp; implement for cybersecurity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 name="꺾인 연결선 9"/>
          <p:cNvCxnSpPr>
            <a:endCxn id="36" idx="0"/>
          </p:cNvCxnSpPr>
          <p:nvPr/>
        </p:nvCxnSpPr>
        <p:spPr>
          <a:xfrm>
            <a:off x="1422381" y="2799618"/>
            <a:ext cx="1723311" cy="1973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sp>
        <p:nvSpPr>
          <p:cNvPr id="42" name="TextBox 41"/>
          <p:cNvSpPr txBox="1"/>
          <p:nvPr/>
        </p:nvSpPr>
        <p:spPr>
          <a:xfrm>
            <a:off x="3303748" y="4926360"/>
            <a:ext cx="425116" cy="230832"/>
          </a:xfrm>
          <a:prstGeom prst="rect">
            <a:avLst/>
          </a:prstGeom>
          <a:noFill/>
          <a:ln>
            <a:noFill/>
          </a:ln>
        </p:spPr>
        <p:txBody>
          <a:bodyPr wrap="none" rtlCol="0">
            <a:spAutoFit/>
          </a:bodyPr>
          <a:lstStyle/>
          <a:p>
            <a:r>
              <a:rPr lang="en-US" altLang="ko-KR" sz="900" dirty="0" smtClean="0">
                <a:latin typeface="LG스마트체 Regular" panose="020B0600000101010101" pitchFamily="50" charset="-127"/>
                <a:ea typeface="LG스마트체 Regular" panose="020B0600000101010101" pitchFamily="50" charset="-127"/>
              </a:rPr>
              <a:t>CSM</a:t>
            </a:r>
            <a:endParaRPr lang="ko-KR" altLang="en-US" sz="900" dirty="0">
              <a:latin typeface="LG스마트체 Regular" panose="020B0600000101010101" pitchFamily="50" charset="-127"/>
              <a:ea typeface="LG스마트체 Regular" panose="020B0600000101010101" pitchFamily="50" charset="-127"/>
            </a:endParaRPr>
          </a:p>
        </p:txBody>
      </p:sp>
      <p:cxnSp>
        <p:nvCxnSpPr>
          <p:cNvPr id="43" name="꺾인 연결선 42"/>
          <p:cNvCxnSpPr/>
          <p:nvPr/>
        </p:nvCxnSpPr>
        <p:spPr>
          <a:xfrm rot="5400000">
            <a:off x="2410374" y="3487301"/>
            <a:ext cx="858568" cy="6120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모서리가 둥근 직사각형 43"/>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7888236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9.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HW release</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55" name="직사각형 54"/>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3-</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7149639" y="476672"/>
            <a:ext cx="2771913"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HW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19" name="모서리가 둥근 직사각형 118"/>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Manager reviews the HW cybersecurity work product and releases the HW.</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3800872" y="1700808"/>
            <a:ext cx="4392216" cy="2400657"/>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reviews HW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outputs</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evaluates HW development levels, and releases HW.</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reviews whether the scope of the HW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covers all of the HW cybersecurity requirements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HWCSR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determines if the HW cybersecurity test results are within the release tolerance range.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reflects HW verification results in the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case</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judges whether the cybersecurity requirement coverage and the result of the cybersecurity test are the level required by the OEM.</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Manager assigns version to HW and releases HW.</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6" name="직사각형 55"/>
          <p:cNvSpPr/>
          <p:nvPr/>
        </p:nvSpPr>
        <p:spPr>
          <a:xfrm>
            <a:off x="8085518" y="3284984"/>
            <a:ext cx="1584176" cy="553998"/>
          </a:xfrm>
          <a:prstGeom prst="rect">
            <a:avLst/>
          </a:prstGeom>
        </p:spPr>
        <p:txBody>
          <a:bodyPr wrap="square">
            <a:spAutoFit/>
          </a:bodyPr>
          <a:lstStyle/>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release report</a:t>
            </a:r>
          </a:p>
          <a:p>
            <a:pPr marL="92075" lvl="0" indent="-92075"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p:txBody>
      </p:sp>
      <p:sp>
        <p:nvSpPr>
          <p:cNvPr id="57" name="직사각형 56"/>
          <p:cNvSpPr/>
          <p:nvPr/>
        </p:nvSpPr>
        <p:spPr>
          <a:xfrm>
            <a:off x="1280592" y="1166555"/>
            <a:ext cx="2698175" cy="246221"/>
          </a:xfrm>
          <a:prstGeom prst="rect">
            <a:avLst/>
          </a:prstGeom>
        </p:spPr>
        <p:txBody>
          <a:bodyPr wrap="none">
            <a:spAutoFit/>
          </a:bodyPr>
          <a:lstStyle/>
          <a:p>
            <a:pPr lvl="0" algn="l" fontAlgn="auto">
              <a:spcBef>
                <a:spcPts val="0"/>
              </a:spcBef>
              <a:spcAft>
                <a:spcPts val="0"/>
              </a:spcAft>
            </a:pPr>
            <a:r>
              <a:rPr kumimoji="0" lang="en-US" altLang="ko-KR" sz="1000" dirty="0">
                <a:latin typeface="LG스마트체 Regular" panose="020B0600000101010101" pitchFamily="50" charset="-127"/>
                <a:ea typeface="LG스마트체 Regular" panose="020B0600000101010101" pitchFamily="50" charset="-127"/>
              </a:rPr>
              <a:t>HW </a:t>
            </a:r>
            <a:r>
              <a:rPr kumimoji="0" lang="en-US" altLang="ko-KR" sz="1000" dirty="0" smtClean="0">
                <a:latin typeface="LG스마트체 Regular" panose="020B0600000101010101" pitchFamily="50" charset="-127"/>
                <a:ea typeface="LG스마트체 Regular" panose="020B0600000101010101" pitchFamily="50" charset="-127"/>
              </a:rPr>
              <a:t>cybersecurity test </a:t>
            </a:r>
            <a:r>
              <a:rPr kumimoji="0" lang="en-US" altLang="ko-KR" sz="1000" dirty="0">
                <a:latin typeface="LG스마트체 Regular" panose="020B0600000101010101" pitchFamily="50" charset="-127"/>
                <a:ea typeface="LG스마트체 Regular" panose="020B0600000101010101" pitchFamily="50" charset="-127"/>
              </a:rPr>
              <a:t>should be completed.</a:t>
            </a:r>
          </a:p>
        </p:txBody>
      </p:sp>
      <p:sp>
        <p:nvSpPr>
          <p:cNvPr id="58" name="직사각형 57"/>
          <p:cNvSpPr/>
          <p:nvPr/>
        </p:nvSpPr>
        <p:spPr>
          <a:xfrm>
            <a:off x="1136576" y="6043891"/>
            <a:ext cx="8625845"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HW should be versioned and released.</a:t>
            </a:r>
          </a:p>
        </p:txBody>
      </p:sp>
      <p:sp>
        <p:nvSpPr>
          <p:cNvPr id="59" name="직사각형 58"/>
          <p:cNvSpPr/>
          <p:nvPr/>
        </p:nvSpPr>
        <p:spPr>
          <a:xfrm>
            <a:off x="416496" y="1859632"/>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60" name="직선 연결선 59"/>
          <p:cNvCxnSpPr/>
          <p:nvPr/>
        </p:nvCxnSpPr>
        <p:spPr>
          <a:xfrm>
            <a:off x="416496" y="2075656"/>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a:off x="416496" y="2507704"/>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418025" y="1844824"/>
            <a:ext cx="1200971"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3-9. </a:t>
            </a:r>
            <a:r>
              <a:rPr lang="en-US" altLang="ko-KR" sz="900" kern="0" dirty="0">
                <a:solidFill>
                  <a:schemeClr val="tx1"/>
                </a:solidFill>
                <a:latin typeface="LG스마트체 Regular" panose="020B0600000101010101" pitchFamily="50" charset="-127"/>
                <a:ea typeface="LG스마트체 Regular" panose="020B0600000101010101" pitchFamily="50" charset="-127"/>
              </a:rPr>
              <a:t>HW release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TextBox 62"/>
          <p:cNvSpPr txBox="1"/>
          <p:nvPr/>
        </p:nvSpPr>
        <p:spPr>
          <a:xfrm>
            <a:off x="396127" y="2094797"/>
            <a:ext cx="113845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728263" y="2094797"/>
            <a:ext cx="63190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HW 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TextBox 64"/>
          <p:cNvSpPr txBox="1"/>
          <p:nvPr/>
        </p:nvSpPr>
        <p:spPr>
          <a:xfrm>
            <a:off x="2916103" y="2094797"/>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6" name="직선 연결선 65"/>
          <p:cNvCxnSpPr/>
          <p:nvPr/>
        </p:nvCxnSpPr>
        <p:spPr>
          <a:xfrm>
            <a:off x="2576736" y="2069754"/>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a:off x="1467037" y="2078535"/>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2633731" y="341605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HW cybersecurity requirements coverage</a:t>
            </a:r>
          </a:p>
        </p:txBody>
      </p:sp>
      <p:cxnSp>
        <p:nvCxnSpPr>
          <p:cNvPr id="71" name="직선 화살표 연결선 32"/>
          <p:cNvCxnSpPr>
            <a:endCxn id="70" idx="1"/>
          </p:cNvCxnSpPr>
          <p:nvPr/>
        </p:nvCxnSpPr>
        <p:spPr>
          <a:xfrm>
            <a:off x="2513259" y="3594020"/>
            <a:ext cx="120472" cy="205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3" name="직사각형 72"/>
          <p:cNvSpPr/>
          <p:nvPr/>
        </p:nvSpPr>
        <p:spPr>
          <a:xfrm>
            <a:off x="2633731" y="394193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 HW cybersecurity test results</a:t>
            </a:r>
          </a:p>
        </p:txBody>
      </p:sp>
      <p:cxnSp>
        <p:nvCxnSpPr>
          <p:cNvPr id="74" name="직선 화살표 연결선 32"/>
          <p:cNvCxnSpPr>
            <a:stCxn id="70" idx="2"/>
            <a:endCxn id="73" idx="0"/>
          </p:cNvCxnSpPr>
          <p:nvPr/>
        </p:nvCxnSpPr>
        <p:spPr>
          <a:xfrm>
            <a:off x="3123781" y="3776096"/>
            <a:ext cx="0" cy="1658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5" name="직사각형 74"/>
          <p:cNvSpPr/>
          <p:nvPr/>
        </p:nvSpPr>
        <p:spPr>
          <a:xfrm>
            <a:off x="2633731" y="549780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화살표 연결선 32"/>
          <p:cNvCxnSpPr>
            <a:stCxn id="73" idx="2"/>
            <a:endCxn id="134" idx="0"/>
          </p:cNvCxnSpPr>
          <p:nvPr/>
        </p:nvCxnSpPr>
        <p:spPr>
          <a:xfrm>
            <a:off x="3123781" y="4301976"/>
            <a:ext cx="0" cy="1658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32"/>
          <p:cNvCxnSpPr>
            <a:endCxn id="75" idx="0"/>
          </p:cNvCxnSpPr>
          <p:nvPr/>
        </p:nvCxnSpPr>
        <p:spPr>
          <a:xfrm>
            <a:off x="3123781" y="5304255"/>
            <a:ext cx="0" cy="19354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38990" y="246993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requirements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9" name="직선 화살표 연결선 32"/>
          <p:cNvCxnSpPr>
            <a:stCxn id="78" idx="2"/>
            <a:endCxn id="125" idx="0"/>
          </p:cNvCxnSpPr>
          <p:nvPr/>
        </p:nvCxnSpPr>
        <p:spPr>
          <a:xfrm>
            <a:off x="929040" y="2829976"/>
            <a:ext cx="765" cy="9754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32"/>
          <p:cNvCxnSpPr>
            <a:stCxn id="135" idx="3"/>
            <a:endCxn id="130" idx="3"/>
          </p:cNvCxnSpPr>
          <p:nvPr/>
        </p:nvCxnSpPr>
        <p:spPr>
          <a:xfrm flipH="1" flipV="1">
            <a:off x="2508393" y="2492913"/>
            <a:ext cx="1105438" cy="2669915"/>
          </a:xfrm>
          <a:prstGeom prst="bentConnector3">
            <a:avLst>
              <a:gd name="adj1" fmla="val -1122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32"/>
          <p:cNvCxnSpPr>
            <a:stCxn id="134" idx="2"/>
            <a:endCxn id="135" idx="0"/>
          </p:cNvCxnSpPr>
          <p:nvPr/>
        </p:nvCxnSpPr>
        <p:spPr>
          <a:xfrm>
            <a:off x="3123781" y="4827856"/>
            <a:ext cx="0" cy="1658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439755" y="2927520"/>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 design</a:t>
            </a:r>
          </a:p>
          <a:p>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 detailed)</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7" name="직사각형 126"/>
          <p:cNvSpPr/>
          <p:nvPr/>
        </p:nvSpPr>
        <p:spPr>
          <a:xfrm>
            <a:off x="8085517" y="1700808"/>
            <a:ext cx="1676903" cy="1200329"/>
          </a:xfrm>
          <a:prstGeom prst="rect">
            <a:avLst/>
          </a:prstGeom>
        </p:spPr>
        <p:txBody>
          <a:bodyPr wrap="square">
            <a:spAutoFit/>
          </a:bodyPr>
          <a:lstStyle/>
          <a:p>
            <a:pPr marL="92075"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 </a:t>
            </a: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2075"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a:t>
            </a:r>
            <a:r>
              <a:rPr kumimoji="0" lang="ko-KR" altLang="en-US" sz="90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HWAD</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p>
          <a:p>
            <a:pPr marL="92075" lvl="0"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Requirements traceability matrix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HWCSR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HWTC</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2075" lvl="0"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 </a:t>
            </a: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cybersecurity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p:txBody>
      </p:sp>
      <p:sp>
        <p:nvSpPr>
          <p:cNvPr id="128" name="직사각형 127"/>
          <p:cNvSpPr/>
          <p:nvPr/>
        </p:nvSpPr>
        <p:spPr>
          <a:xfrm>
            <a:off x="8124514" y="5013176"/>
            <a:ext cx="1581014"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 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9" name="직사각형 128"/>
          <p:cNvSpPr/>
          <p:nvPr/>
        </p:nvSpPr>
        <p:spPr>
          <a:xfrm>
            <a:off x="1531766" y="3399192"/>
            <a:ext cx="9801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3-5</a:t>
            </a:r>
          </a:p>
          <a:p>
            <a:r>
              <a:rPr lang="en-US" altLang="ko-KR" sz="700" dirty="0">
                <a:solidFill>
                  <a:schemeClr val="tx1"/>
                </a:solidFill>
                <a:latin typeface="LG스마트체 Regular" panose="020B0600000101010101" pitchFamily="50" charset="-127"/>
                <a:ea typeface="LG스마트체 Regular" panose="020B0600000101010101" pitchFamily="50" charset="-127"/>
              </a:rPr>
              <a:t>HW (cybersecurity) design release</a:t>
            </a:r>
          </a:p>
        </p:txBody>
      </p:sp>
      <p:sp>
        <p:nvSpPr>
          <p:cNvPr id="130" name="직사각형 129"/>
          <p:cNvSpPr/>
          <p:nvPr/>
        </p:nvSpPr>
        <p:spPr>
          <a:xfrm>
            <a:off x="1531766" y="2312893"/>
            <a:ext cx="976627"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3-2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HW) cybersecurity requirements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131" name="직사각형 130"/>
          <p:cNvSpPr/>
          <p:nvPr/>
        </p:nvSpPr>
        <p:spPr>
          <a:xfrm>
            <a:off x="1531766" y="2856693"/>
            <a:ext cx="976627"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3-4</a:t>
            </a:r>
          </a:p>
          <a:p>
            <a:r>
              <a:rPr lang="en-US" altLang="ko-KR" sz="700" dirty="0">
                <a:solidFill>
                  <a:schemeClr val="tx1"/>
                </a:solidFill>
                <a:latin typeface="LG스마트체 Regular" panose="020B0600000101010101" pitchFamily="50" charset="-127"/>
                <a:ea typeface="LG스마트체 Regular" panose="020B0600000101010101" pitchFamily="50" charset="-127"/>
              </a:rPr>
              <a:t>HW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architecture design</a:t>
            </a:r>
          </a:p>
        </p:txBody>
      </p:sp>
      <p:cxnSp>
        <p:nvCxnSpPr>
          <p:cNvPr id="132" name="직선 화살표 연결선 32"/>
          <p:cNvCxnSpPr>
            <a:stCxn id="130" idx="2"/>
            <a:endCxn id="131" idx="0"/>
          </p:cNvCxnSpPr>
          <p:nvPr/>
        </p:nvCxnSpPr>
        <p:spPr>
          <a:xfrm>
            <a:off x="2020080" y="2672933"/>
            <a:ext cx="0" cy="18376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32"/>
          <p:cNvCxnSpPr>
            <a:stCxn id="131" idx="2"/>
            <a:endCxn id="129" idx="0"/>
          </p:cNvCxnSpPr>
          <p:nvPr/>
        </p:nvCxnSpPr>
        <p:spPr>
          <a:xfrm>
            <a:off x="2020080" y="3216733"/>
            <a:ext cx="1736" cy="18245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2633731" y="446781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a:solidFill>
                  <a:schemeClr val="tx1"/>
                </a:solidFill>
                <a:latin typeface="LG스마트체 Regular" panose="020B0600000101010101" pitchFamily="50" charset="-127"/>
                <a:ea typeface="LG스마트체 Regular" panose="020B0600000101010101" pitchFamily="50" charset="-127"/>
              </a:rPr>
              <a:t>c</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case</a:t>
            </a:r>
          </a:p>
        </p:txBody>
      </p:sp>
      <p:sp>
        <p:nvSpPr>
          <p:cNvPr id="135" name="다이아몬드 134"/>
          <p:cNvSpPr/>
          <p:nvPr/>
        </p:nvSpPr>
        <p:spPr>
          <a:xfrm>
            <a:off x="2633731" y="4993696"/>
            <a:ext cx="980100" cy="33826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36" name="직사각형 135"/>
          <p:cNvSpPr/>
          <p:nvPr/>
        </p:nvSpPr>
        <p:spPr>
          <a:xfrm>
            <a:off x="2545897" y="5013176"/>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Decision</a:t>
            </a:r>
          </a:p>
        </p:txBody>
      </p:sp>
      <p:sp>
        <p:nvSpPr>
          <p:cNvPr id="49" name="직사각형 48"/>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0" name="TextBox 49"/>
          <p:cNvSpPr txBox="1"/>
          <p:nvPr/>
        </p:nvSpPr>
        <p:spPr>
          <a:xfrm>
            <a:off x="3444535" y="4936308"/>
            <a:ext cx="316112" cy="200055"/>
          </a:xfrm>
          <a:prstGeom prst="rect">
            <a:avLst/>
          </a:prstGeom>
          <a:noFill/>
        </p:spPr>
        <p:txBody>
          <a:bodyPr wrap="none" rtlCol="0">
            <a:spAutoFit/>
          </a:bodyPr>
          <a:lstStyle/>
          <a:p>
            <a:pPr algn="l"/>
            <a:r>
              <a:rPr lang="en-US" altLang="ko-KR" sz="700" dirty="0" smtClean="0">
                <a:latin typeface="LG스마트체 Regular" panose="020B0600000101010101" pitchFamily="50" charset="-127"/>
                <a:ea typeface="LG스마트체 Regular" panose="020B0600000101010101" pitchFamily="50" charset="-127"/>
              </a:rPr>
              <a:t>NG</a:t>
            </a:r>
            <a:endParaRPr lang="ko-KR" altLang="en-US" sz="700" dirty="0">
              <a:latin typeface="LG스마트체 Regular" panose="020B0600000101010101" pitchFamily="50" charset="-127"/>
              <a:ea typeface="LG스마트체 Regular" panose="020B0600000101010101" pitchFamily="50" charset="-127"/>
            </a:endParaRPr>
          </a:p>
        </p:txBody>
      </p:sp>
      <p:sp>
        <p:nvSpPr>
          <p:cNvPr id="51" name="TextBox 50"/>
          <p:cNvSpPr txBox="1"/>
          <p:nvPr/>
        </p:nvSpPr>
        <p:spPr>
          <a:xfrm>
            <a:off x="3112991" y="5317177"/>
            <a:ext cx="306494" cy="200055"/>
          </a:xfrm>
          <a:prstGeom prst="rect">
            <a:avLst/>
          </a:prstGeom>
          <a:noFill/>
        </p:spPr>
        <p:txBody>
          <a:bodyPr wrap="none" rtlCol="0">
            <a:spAutoFit/>
          </a:bodyPr>
          <a:lstStyle/>
          <a:p>
            <a:r>
              <a:rPr lang="en-US" altLang="ko-KR" sz="700" dirty="0" smtClean="0">
                <a:latin typeface="LG스마트체 Regular" panose="020B0600000101010101" pitchFamily="50" charset="-127"/>
                <a:ea typeface="LG스마트체 Regular" panose="020B0600000101010101" pitchFamily="50" charset="-127"/>
              </a:rPr>
              <a:t>OK</a:t>
            </a:r>
            <a:endParaRPr lang="ko-KR" altLang="en-US" sz="7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8982843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prstGeom prst="rect">
            <a:avLst/>
          </a:prstGeom>
          <a:noFill/>
        </p:spPr>
        <p:txBody>
          <a:bodyPr/>
          <a:lstStyle/>
          <a:p>
            <a:r>
              <a:rPr lang="en-US" altLang="ko-KR" dirty="0" smtClean="0">
                <a:latin typeface="LG스마트체 Bold" panose="020B0600000101010101" pitchFamily="50" charset="-127"/>
                <a:ea typeface="LG스마트체 Bold" panose="020B0600000101010101" pitchFamily="50" charset="-127"/>
              </a:rPr>
              <a:t>Cybersecurity SW </a:t>
            </a:r>
            <a:r>
              <a:rPr lang="en-US" altLang="ko-KR" dirty="0">
                <a:latin typeface="LG스마트체 Bold" panose="020B0600000101010101" pitchFamily="50" charset="-127"/>
                <a:ea typeface="LG스마트체 Bold" panose="020B0600000101010101" pitchFamily="50" charset="-127"/>
              </a:rPr>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 name="직사각형 5"/>
          <p:cNvSpPr/>
          <p:nvPr/>
        </p:nvSpPr>
        <p:spPr>
          <a:xfrm>
            <a:off x="548640" y="861096"/>
            <a:ext cx="9012872" cy="1631800"/>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Objective</a:t>
            </a:r>
            <a:r>
              <a:rPr lang="ko-KR" altLang="en-US" b="1" dirty="0">
                <a:solidFill>
                  <a:srgbClr val="000000"/>
                </a:solidFill>
                <a:latin typeface="LG스마트체 Bold" panose="020B0600000101010101" pitchFamily="50" charset="-127"/>
                <a:ea typeface="LG스마트체 Bold" panose="020B0600000101010101" pitchFamily="50" charset="-127"/>
              </a:rPr>
              <a:t> </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software </a:t>
            </a:r>
            <a:r>
              <a:rPr lang="en-US" altLang="ko-KR" b="1" dirty="0">
                <a:solidFill>
                  <a:srgbClr val="000000"/>
                </a:solidFill>
                <a:latin typeface="LG스마트체 Bold" panose="020B0600000101010101" pitchFamily="50" charset="-127"/>
                <a:ea typeface="LG스마트체 Bold" panose="020B0600000101010101" pitchFamily="50" charset="-127"/>
              </a:rPr>
              <a:t>development phases to achieve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a:t>
            </a:r>
            <a:r>
              <a:rPr lang="en-US" altLang="ko-KR" b="1" dirty="0">
                <a:solidFill>
                  <a:srgbClr val="000000"/>
                </a:solidFill>
                <a:latin typeface="LG스마트체 Bold" panose="020B0600000101010101" pitchFamily="50" charset="-127"/>
                <a:ea typeface="LG스마트체 Bold" panose="020B0600000101010101" pitchFamily="50" charset="-127"/>
              </a:rPr>
              <a:t>goals and define key activities and criteria by stages.</a:t>
            </a:r>
            <a:r>
              <a:rPr lang="ko-KR" altLang="en-US" b="1" dirty="0">
                <a:solidFill>
                  <a:srgbClr val="000000"/>
                </a:solidFill>
                <a:latin typeface="LG스마트체 Bold" panose="020B0600000101010101" pitchFamily="50" charset="-127"/>
                <a:ea typeface="LG스마트체 Bold" panose="020B0600000101010101" pitchFamily="50" charset="-127"/>
              </a:rPr>
              <a:t> </a:t>
            </a: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b="1" dirty="0">
                <a:solidFill>
                  <a:srgbClr val="000000"/>
                </a:solidFill>
                <a:latin typeface="LG스마트체 Bold" panose="020B0600000101010101" pitchFamily="50" charset="-127"/>
                <a:ea typeface="LG스마트체 Bold" panose="020B0600000101010101" pitchFamily="50" charset="-127"/>
              </a:rPr>
              <a:t>Scope</a:t>
            </a:r>
          </a:p>
          <a:p>
            <a:pPr marL="266700" algn="l">
              <a:lnSpc>
                <a:spcPts val="2000"/>
              </a:lnSpc>
              <a:spcAft>
                <a:spcPts val="0"/>
              </a:spcAft>
              <a:tabLst>
                <a:tab pos="2873375" algn="l"/>
              </a:tabLst>
            </a:pPr>
            <a:r>
              <a:rPr lang="en-US" altLang="ko-KR" b="1" dirty="0">
                <a:solidFill>
                  <a:srgbClr val="000000"/>
                </a:solidFill>
                <a:latin typeface="LG스마트체 Bold" panose="020B0600000101010101" pitchFamily="50" charset="-127"/>
                <a:ea typeface="LG스마트체 Bold" panose="020B0600000101010101" pitchFamily="50" charset="-127"/>
              </a:rPr>
              <a:t>This process is applied when developing an item that applies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among </a:t>
            </a:r>
            <a:r>
              <a:rPr lang="en-US" altLang="ko-KR" b="1" dirty="0">
                <a:solidFill>
                  <a:srgbClr val="000000"/>
                </a:solidFill>
                <a:latin typeface="LG스마트체 Bold" panose="020B0600000101010101" pitchFamily="50" charset="-127"/>
                <a:ea typeface="LG스마트체 Bold" panose="020B0600000101010101" pitchFamily="50" charset="-127"/>
              </a:rPr>
              <a:t>electrical / electronic system developed by VS company.</a:t>
            </a:r>
          </a:p>
          <a:p>
            <a:pPr algn="l">
              <a:lnSpc>
                <a:spcPts val="2000"/>
              </a:lnSpc>
              <a:spcAft>
                <a:spcPts val="1500"/>
              </a:spcAft>
            </a:pPr>
            <a:endParaRPr lang="en-US" altLang="ko-KR" b="1" dirty="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1500"/>
              </a:spcAft>
              <a:buFont typeface="Wingdings" pitchFamily="2" charset="2"/>
              <a:buChar char="l"/>
            </a:pPr>
            <a:endParaRPr lang="en-US" altLang="ko-KR" b="1" dirty="0">
              <a:solidFill>
                <a:srgbClr val="000000"/>
              </a:solidFill>
              <a:latin typeface="LG스마트체 Bold" panose="020B0600000101010101" pitchFamily="50" charset="-127"/>
              <a:ea typeface="LG스마트체 Bold" panose="020B0600000101010101" pitchFamily="50" charset="-127"/>
            </a:endParaRPr>
          </a:p>
        </p:txBody>
      </p:sp>
      <p:graphicFrame>
        <p:nvGraphicFramePr>
          <p:cNvPr id="8" name="표 7"/>
          <p:cNvGraphicFramePr>
            <a:graphicFrameLocks noGrp="1"/>
          </p:cNvGraphicFramePr>
          <p:nvPr>
            <p:extLst>
              <p:ext uri="{D42A27DB-BD31-4B8C-83A1-F6EECF244321}">
                <p14:modId xmlns:p14="http://schemas.microsoft.com/office/powerpoint/2010/main" val="3714513021"/>
              </p:ext>
            </p:extLst>
          </p:nvPr>
        </p:nvGraphicFramePr>
        <p:xfrm>
          <a:off x="704528" y="2797264"/>
          <a:ext cx="8928992" cy="3108960"/>
        </p:xfrm>
        <a:graphic>
          <a:graphicData uri="http://schemas.openxmlformats.org/drawingml/2006/table">
            <a:tbl>
              <a:tblPr firstRow="1" bandRow="1">
                <a:tableStyleId>{5C22544A-7EE6-4342-B048-85BDC9FD1C3A}</a:tableStyleId>
              </a:tblPr>
              <a:tblGrid>
                <a:gridCol w="4176464">
                  <a:extLst>
                    <a:ext uri="{9D8B030D-6E8A-4147-A177-3AD203B41FA5}">
                      <a16:colId xmlns="" xmlns:a16="http://schemas.microsoft.com/office/drawing/2014/main" val="20000"/>
                    </a:ext>
                  </a:extLst>
                </a:gridCol>
                <a:gridCol w="4114039">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16201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baseline="0" dirty="0">
                          <a:solidFill>
                            <a:schemeClr val="tx1"/>
                          </a:solidFill>
                          <a:latin typeface="LG스마트체 Bold" panose="020B0600000101010101" pitchFamily="50" charset="-127"/>
                          <a:ea typeface="LG스마트체 Bold" panose="020B0600000101010101" pitchFamily="50" charset="-127"/>
                        </a:rPr>
                        <a:t>PA 4-1. Initiation of SW development</a:t>
                      </a:r>
                      <a:endParaRPr lang="ko-KR" altLang="en-US" sz="1100" b="0" baseline="0" dirty="0">
                        <a:solidFill>
                          <a:schemeClr val="tx1"/>
                        </a:solidFill>
                        <a:latin typeface="LG스마트체 Bold" panose="020B0600000101010101" pitchFamily="50" charset="-127"/>
                        <a:ea typeface="LG스마트체 Bold"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6201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4-2. (SW)cybersecurity requirement specification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62018">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4-3. Release of (SW)cybersecurity requirement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62018">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4-4. SW (cybersecurity) architecture design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62018">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4-5. Release of SW (cybersecurity) architecture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62018">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4-6. SW unit cybersecurity design and implementation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89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62018">
                <a:tc>
                  <a:txBody>
                    <a:bodyPr/>
                    <a:lstStyle/>
                    <a:p>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4-7. Cybersecurity SW Unit Test</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162018">
                <a:tc>
                  <a:txBody>
                    <a:bodyPr/>
                    <a:lstStyle/>
                    <a:p>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4-8.</a:t>
                      </a:r>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Cybersecurity Integration Test</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92</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162018">
                <a:tc>
                  <a:txBody>
                    <a:bodyPr/>
                    <a:lstStyle/>
                    <a:p>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4-9. Cybersecurity SW Qualification Test Specification</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r h="162018">
                <a:tc>
                  <a:txBody>
                    <a:bodyPr/>
                    <a:lstStyle/>
                    <a:p>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4-10. Cybersecurity SW Qualification Test</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0"/>
                  </a:ext>
                </a:extLst>
              </a:tr>
              <a:tr h="162018">
                <a:tc>
                  <a:txBody>
                    <a:bodyPr/>
                    <a:lstStyle/>
                    <a:p>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4-11. Cybersecurity Vulnerability Test</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1"/>
                  </a:ext>
                </a:extLst>
              </a:tr>
              <a:tr h="259080">
                <a:tc>
                  <a:txBody>
                    <a:bodyPr/>
                    <a:lstStyle/>
                    <a:p>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4-12. </a:t>
                      </a:r>
                      <a:r>
                        <a:rPr lang="en-US" altLang="ko-KR" sz="1100" b="0" kern="1200" baseline="0" dirty="0">
                          <a:solidFill>
                            <a:schemeClr val="tx1"/>
                          </a:solidFill>
                          <a:latin typeface="LG스마트체 Bold" panose="020B0600000101010101" pitchFamily="50" charset="-127"/>
                          <a:ea typeface="LG스마트체 Bold" panose="020B0600000101010101" pitchFamily="50" charset="-127"/>
                          <a:cs typeface="+mn-cs"/>
                        </a:rPr>
                        <a:t>SW release</a:t>
                      </a:r>
                      <a:endParaRPr lang="ko-KR" altLang="en-US" sz="1100" b="0" kern="1200" baseline="0" dirty="0">
                        <a:solidFill>
                          <a:schemeClr val="tx1"/>
                        </a:solidFill>
                        <a:latin typeface="LG스마트체 Bold" panose="020B0600000101010101" pitchFamily="50" charset="-127"/>
                        <a:ea typeface="LG스마트체 Bold"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96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693646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a:latin typeface="LG스마트체 Bold" panose="020B0600000101010101" pitchFamily="50" charset="-127"/>
                <a:ea typeface="LG스마트체 Bold" panose="020B0600000101010101" pitchFamily="50" charset="-127"/>
                <a:cs typeface="Arial" panose="020B0604020202020204" pitchFamily="34" charset="0"/>
              </a:rPr>
              <a:t>Responsibility / authority by role and management department</a:t>
            </a:r>
            <a:r>
              <a:rPr lang="ko-KR" altLang="en-US" smtClean="0">
                <a:latin typeface="LG스마트체 Bold" panose="020B0600000101010101" pitchFamily="50" charset="-127"/>
                <a:ea typeface="LG스마트체 Bold" panose="020B0600000101010101" pitchFamily="50" charset="-127"/>
                <a:cs typeface="Arial" panose="020B0604020202020204" pitchFamily="34" charset="0"/>
              </a:rPr>
              <a:t> </a:t>
            </a:r>
            <a:r>
              <a:rPr lang="en-US" altLang="ko-KR" dirty="0" smtClean="0">
                <a:latin typeface="LG스마트체 Bold" panose="020B0600000101010101" pitchFamily="50" charset="-127"/>
                <a:ea typeface="LG스마트체 Bold" panose="020B0600000101010101" pitchFamily="50" charset="-127"/>
                <a:cs typeface="Arial" panose="020B0604020202020204" pitchFamily="34" charset="0"/>
              </a:rPr>
              <a:t>(1/4)</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6" name="표 5"/>
          <p:cNvGraphicFramePr>
            <a:graphicFrameLocks noGrp="1"/>
          </p:cNvGraphicFramePr>
          <p:nvPr>
            <p:extLst>
              <p:ext uri="{D42A27DB-BD31-4B8C-83A1-F6EECF244321}">
                <p14:modId xmlns:p14="http://schemas.microsoft.com/office/powerpoint/2010/main" val="1969219331"/>
              </p:ext>
            </p:extLst>
          </p:nvPr>
        </p:nvGraphicFramePr>
        <p:xfrm>
          <a:off x="386053" y="836713"/>
          <a:ext cx="9145016" cy="6118461"/>
        </p:xfrm>
        <a:graphic>
          <a:graphicData uri="http://schemas.openxmlformats.org/drawingml/2006/table">
            <a:tbl>
              <a:tblPr/>
              <a:tblGrid>
                <a:gridCol w="1830643">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4699042">
                  <a:extLst>
                    <a:ext uri="{9D8B030D-6E8A-4147-A177-3AD203B41FA5}">
                      <a16:colId xmlns="" xmlns:a16="http://schemas.microsoft.com/office/drawing/2014/main" val="20002"/>
                    </a:ext>
                  </a:extLst>
                </a:gridCol>
                <a:gridCol w="1463203">
                  <a:extLst>
                    <a:ext uri="{9D8B030D-6E8A-4147-A177-3AD203B41FA5}">
                      <a16:colId xmlns="" xmlns:a16="http://schemas.microsoft.com/office/drawing/2014/main" val="20003"/>
                    </a:ext>
                  </a:extLst>
                </a:gridCol>
              </a:tblGrid>
              <a:tr h="208254">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Role</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Abbreviation</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Responsibility &amp; authority</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Management department</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644838">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Cybersecurity Governance Manager</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CSGM</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altLang="ko-KR" sz="800" b="0" strike="noStrike"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Policy</a:t>
                      </a:r>
                      <a:r>
                        <a:rPr lang="en-US" altLang="ko-KR" sz="8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&amp; Process Establishment</a:t>
                      </a:r>
                    </a:p>
                    <a:p>
                      <a:pPr marL="0" algn="l" defTabSz="914400" rtl="0" eaLnBrk="1" fontAlgn="ctr" latinLnBrk="1" hangingPunct="1">
                        <a:lnSpc>
                          <a:spcPts val="1500"/>
                        </a:lnSpc>
                        <a:spcBef>
                          <a:spcPts val="0"/>
                        </a:spcBef>
                        <a:spcAft>
                          <a:spcPts val="0"/>
                        </a:spcAft>
                      </a:pPr>
                      <a:r>
                        <a:rPr lang="en-US" altLang="ko-KR" sz="800" b="0" strike="noStrike" kern="1200" baseline="0" dirty="0" smtClean="0">
                          <a:solidFill>
                            <a:schemeClr val="tx1"/>
                          </a:solidFill>
                          <a:latin typeface="LG스마트체 Regular" panose="020B0600000101010101" pitchFamily="50" charset="-127"/>
                          <a:ea typeface="LG스마트체 Regular" panose="020B0600000101010101" pitchFamily="50" charset="-127"/>
                          <a:cs typeface="+mn-cs"/>
                        </a:rPr>
                        <a:t>Cybersecurity Training &amp; Culture Establishment</a:t>
                      </a:r>
                    </a:p>
                    <a:p>
                      <a:pPr marL="0" algn="l" defTabSz="914400" rtl="0" eaLnBrk="1" fontAlgn="ctr" latinLnBrk="1" hangingPunct="1">
                        <a:lnSpc>
                          <a:spcPts val="1500"/>
                        </a:lnSpc>
                        <a:spcBef>
                          <a:spcPts val="0"/>
                        </a:spcBef>
                        <a:spcAft>
                          <a:spcPts val="0"/>
                        </a:spcAft>
                      </a:pPr>
                      <a:r>
                        <a:rPr lang="en-US" altLang="ko-KR" sz="800" b="0" strike="noStrike"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Strategy</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 Security</a:t>
                      </a:r>
                    </a:p>
                    <a:p>
                      <a:pPr algn="ctr" fontAlgn="ctr"/>
                      <a:r>
                        <a:rPr lang="en-US"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Governance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644838">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Cybersecurity </a:t>
                      </a:r>
                      <a:r>
                        <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rPr>
                        <a:t>Manager</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rPr>
                        <a:t>CSM</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Project manager related to cybersecurity</a:t>
                      </a:r>
                    </a:p>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Consultation with customer (OEM)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and supplier’s cybersecurity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engineer</a:t>
                      </a:r>
                    </a:p>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Project function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a:t>
                      </a: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application planning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and status management</a:t>
                      </a:r>
                    </a:p>
                    <a:p>
                      <a:pPr marL="0" algn="l" defTabSz="914400" rtl="0" eaLnBrk="1" fontAlgn="ctr" latinLnBrk="1" hangingPunct="1">
                        <a:lnSpc>
                          <a:spcPts val="1500"/>
                        </a:lnSpc>
                        <a:spcBef>
                          <a:spcPts val="0"/>
                        </a:spcBef>
                        <a:spcAft>
                          <a:spcPts val="0"/>
                        </a:spcAft>
                      </a:pP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Cybersecurity work product review, </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case </a:t>
                      </a:r>
                      <a:r>
                        <a:rPr lang="en-US" sz="800" b="0" kern="1200" dirty="0">
                          <a:solidFill>
                            <a:schemeClr val="tx1"/>
                          </a:solidFill>
                          <a:latin typeface="LG스마트체 Regular" panose="020B0600000101010101" pitchFamily="50" charset="-127"/>
                          <a:ea typeface="LG스마트체 Regular" panose="020B0600000101010101" pitchFamily="50" charset="-127"/>
                          <a:cs typeface="+mn-cs"/>
                        </a:rPr>
                        <a:t>development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 Security Management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r h="894756">
                <a:tc>
                  <a:txBody>
                    <a:bodyPr/>
                    <a:lstStyle/>
                    <a:p>
                      <a:pPr algn="ctr" fontAlgn="ctr"/>
                      <a:r>
                        <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rPr>
                        <a:t>Cybersecurity </a:t>
                      </a: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Architect</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CSA</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 Security</a:t>
                      </a: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Specialist : LGE Internal Certification</a:t>
                      </a:r>
                      <a:endPar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architect</a:t>
                      </a:r>
                      <a:b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b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architects perform TARA(threat analysis and risk assessment)</a:t>
                      </a:r>
                      <a:endParaRPr lang="en-US" sz="800" b="0" kern="1200" dirty="0">
                        <a:solidFill>
                          <a:schemeClr val="tx1"/>
                        </a:solidFill>
                        <a:latin typeface="LG스마트체 Regular" panose="020B0600000101010101" pitchFamily="50" charset="-127"/>
                        <a:ea typeface="LG스마트체 Regular" panose="020B0600000101010101" pitchFamily="50" charset="-127"/>
                        <a:cs typeface="+mn-cs"/>
                      </a:endParaRP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risk assessment, cybersecurity requirements/design analysis &amp; review</a:t>
                      </a: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Development of cybersecurity concept (CSC)</a:t>
                      </a:r>
                      <a:endParaRPr lang="en-US" sz="800" b="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 Security Management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3"/>
                  </a:ext>
                </a:extLst>
              </a:tr>
              <a:tr h="48561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Requirement Manager</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RM</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Acquire</a:t>
                      </a: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the requirements by OEM and, register requirements to the requirement management system</a:t>
                      </a:r>
                      <a:b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b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a:t>
                      </a:r>
                      <a:r>
                        <a:rPr lang="en-US" sz="800" b="0" kern="1200" baseline="0" dirty="0" err="1" smtClean="0">
                          <a:solidFill>
                            <a:schemeClr val="tx1"/>
                          </a:solidFill>
                          <a:latin typeface="LG스마트체 Regular" panose="020B0600000101010101" pitchFamily="50" charset="-127"/>
                          <a:ea typeface="LG스마트체 Regular" panose="020B0600000101010101" pitchFamily="50" charset="-127"/>
                          <a:cs typeface="+mn-cs"/>
                        </a:rPr>
                        <a:t>eg</a:t>
                      </a: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sz="800" b="0" kern="1200" baseline="0" dirty="0" err="1" smtClean="0">
                          <a:solidFill>
                            <a:schemeClr val="tx1"/>
                          </a:solidFill>
                          <a:latin typeface="LG스마트체 Regular" panose="020B0600000101010101" pitchFamily="50" charset="-127"/>
                          <a:ea typeface="LG스마트체 Regular" panose="020B0600000101010101" pitchFamily="50" charset="-127"/>
                          <a:cs typeface="+mn-cs"/>
                        </a:rPr>
                        <a:t>CodeBeamer</a:t>
                      </a:r>
                      <a:r>
                        <a:rPr lang="en-US"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a:t>
                      </a:r>
                      <a:endPar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Establish the structure of requirements in the requirement management system</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Add a field for security in the requirement management system</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Facilitate the verification review for SysRS and SRS</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Guide how to describe the SysRS and SRS to developers</a:t>
                      </a:r>
                      <a:endParaRPr lang="en-US" altLang="ko-KR" sz="800" b="0" dirty="0" smtClean="0">
                        <a:solidFill>
                          <a:schemeClr val="tx1"/>
                        </a:solidFill>
                        <a:latin typeface="LG스마트체 Regular" panose="020B0600000101010101" pitchFamily="50" charset="-127"/>
                        <a:ea typeface="LG스마트체 Regular" panose="020B0600000101010101" pitchFamily="50" charset="-127"/>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Requirement Engineering Unit</a:t>
                      </a:r>
                    </a:p>
                    <a:p>
                      <a:pPr algn="ctr" fontAlgn="ctr"/>
                      <a:endParaRPr lang="en-US" sz="8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r h="644838">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System Architect</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err="1" smtClean="0">
                          <a:solidFill>
                            <a:schemeClr val="tx1"/>
                          </a:solidFill>
                          <a:effectLst/>
                          <a:latin typeface="LG스마트체 Regular" panose="020B0600000101010101" pitchFamily="50" charset="-127"/>
                          <a:ea typeface="LG스마트체 Regular" panose="020B0600000101010101" pitchFamily="50" charset="-127"/>
                          <a:cs typeface="Arial"/>
                        </a:rPr>
                        <a:t>SysA</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Establish the structure of system architecture design in the design management system</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800" b="0" baseline="0" dirty="0" err="1" smtClean="0">
                          <a:solidFill>
                            <a:schemeClr val="tx1"/>
                          </a:solidFill>
                          <a:latin typeface="LG스마트체 Regular" panose="020B0600000101010101" pitchFamily="50" charset="-127"/>
                          <a:ea typeface="LG스마트체 Regular" panose="020B0600000101010101" pitchFamily="50" charset="-127"/>
                        </a:rPr>
                        <a:t>eg</a:t>
                      </a: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800" b="0" baseline="0" dirty="0" err="1" smtClean="0">
                          <a:solidFill>
                            <a:schemeClr val="tx1"/>
                          </a:solidFill>
                          <a:latin typeface="LG스마트체 Regular" panose="020B0600000101010101" pitchFamily="50" charset="-127"/>
                          <a:ea typeface="LG스마트체 Regular" panose="020B0600000101010101" pitchFamily="50" charset="-127"/>
                        </a:rPr>
                        <a:t>CodeBeamer</a:t>
                      </a: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Add a field for security in the design management system</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Describe the system architecture design</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rPr>
                        <a:t>Facilitate the verification review for </a:t>
                      </a:r>
                      <a:r>
                        <a:rPr lang="en-US" altLang="ko-KR" sz="800" b="0" baseline="0" dirty="0" err="1" smtClean="0">
                          <a:solidFill>
                            <a:schemeClr val="tx1"/>
                          </a:solidFill>
                          <a:latin typeface="LG스마트체 Regular" panose="020B0600000101010101" pitchFamily="50" charset="-127"/>
                          <a:ea typeface="LG스마트체 Regular" panose="020B0600000101010101" pitchFamily="50" charset="-127"/>
                        </a:rPr>
                        <a:t>SysAD</a:t>
                      </a:r>
                      <a:endParaRPr lang="en-US" altLang="ko-KR" sz="800" b="0" baseline="0" dirty="0" smtClean="0">
                        <a:solidFill>
                          <a:schemeClr val="tx1"/>
                        </a:solidFill>
                        <a:latin typeface="LG스마트체 Regular" panose="020B0600000101010101" pitchFamily="50" charset="-127"/>
                        <a:ea typeface="LG스마트체 Regular" panose="020B0600000101010101" pitchFamily="50" charset="-127"/>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System Expert Task</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5"/>
                  </a:ext>
                </a:extLst>
              </a:tr>
              <a:tr h="644838">
                <a:tc>
                  <a:txBody>
                    <a:bodyPr/>
                    <a:lstStyle/>
                    <a:p>
                      <a:pPr 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 Architect</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ctr" defTabSz="914400" rtl="0" eaLnBrk="1" fontAlgn="ctr" latinLnBrk="1" hangingPunct="1"/>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SWA</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Establish the structure of software architecture design in the design management system</a:t>
                      </a: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t>
                      </a:r>
                      <a:r>
                        <a:rPr lang="en-US"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eg</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CodeBeamer</a:t>
                      </a: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t>
                      </a: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Add a field for security in the design management system</a:t>
                      </a:r>
                    </a:p>
                    <a:p>
                      <a:pPr marL="0" algn="l" defTabSz="914400" rtl="0" eaLnBrk="1" fontAlgn="ctr" latinLnBrk="1" hangingPunct="1">
                        <a:lnSpc>
                          <a:spcPts val="1500"/>
                        </a:lnSpc>
                        <a:spcBef>
                          <a:spcPts val="0"/>
                        </a:spcBef>
                        <a:spcAft>
                          <a:spcPts val="0"/>
                        </a:spcAft>
                      </a:pPr>
                      <a:r>
                        <a:rPr lang="en-US" sz="800" b="0" kern="1200" dirty="0" smtClean="0">
                          <a:solidFill>
                            <a:schemeClr val="tx1"/>
                          </a:solidFill>
                          <a:latin typeface="LG스마트체 Regular" panose="020B0600000101010101" pitchFamily="50" charset="-127"/>
                          <a:ea typeface="LG스마트체 Regular" panose="020B0600000101010101" pitchFamily="50" charset="-127"/>
                          <a:cs typeface="+mn-cs"/>
                        </a:rPr>
                        <a:t>Facilitate the verification review for SAD</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 Architect Unit</a:t>
                      </a:r>
                      <a:endParaRPr lang="en-US" sz="8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6"/>
                  </a:ext>
                </a:extLst>
              </a:tr>
              <a:tr h="644838">
                <a:tc>
                  <a:txBody>
                    <a:bodyPr/>
                    <a:lstStyle/>
                    <a:p>
                      <a:pPr 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 Architect</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ctr" defTabSz="914400" rtl="0" eaLnBrk="1" fontAlgn="ctr" latinLnBrk="1" hangingPunct="1"/>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HWA</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Establish the structure of hardware architecture design in the design management system</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a:t>
                      </a:r>
                      <a:r>
                        <a:rPr lang="en-US" altLang="ko-KR"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eg</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800" b="0" kern="1200" dirty="0" err="1" smtClean="0">
                          <a:solidFill>
                            <a:schemeClr val="tx1"/>
                          </a:solidFill>
                          <a:latin typeface="LG스마트체 Regular" panose="020B0600000101010101" pitchFamily="50" charset="-127"/>
                          <a:ea typeface="LG스마트체 Regular" panose="020B0600000101010101" pitchFamily="50" charset="-127"/>
                          <a:cs typeface="+mn-cs"/>
                        </a:rPr>
                        <a:t>CodeBeamer</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Add a field for security in the design management system</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a:t>
                      </a:r>
                    </a:p>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Development Division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3140383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smtClean="0"/>
              <a:t>Cybersecurity SW </a:t>
            </a:r>
            <a:r>
              <a:rPr lang="en-US" altLang="ko-KR" dirty="0"/>
              <a:t>Development Phase</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79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548640" y="861096"/>
            <a:ext cx="9012872" cy="6956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b="1" dirty="0">
                <a:solidFill>
                  <a:srgbClr val="000000"/>
                </a:solidFill>
                <a:ea typeface="맑은 고딕" pitchFamily="50" charset="-127"/>
              </a:rPr>
              <a:t>Define </a:t>
            </a:r>
            <a:r>
              <a:rPr lang="en-US" altLang="ko-KR" b="1" dirty="0" smtClean="0">
                <a:solidFill>
                  <a:srgbClr val="000000"/>
                </a:solidFill>
                <a:ea typeface="맑은 고딕" pitchFamily="50" charset="-127"/>
              </a:rPr>
              <a:t>cybersecurity software </a:t>
            </a:r>
            <a:r>
              <a:rPr lang="en-US" altLang="ko-KR" b="1" dirty="0">
                <a:solidFill>
                  <a:srgbClr val="000000"/>
                </a:solidFill>
                <a:ea typeface="맑은 고딕" pitchFamily="50" charset="-127"/>
              </a:rPr>
              <a:t>development phase of the item that applies </a:t>
            </a:r>
            <a:r>
              <a:rPr lang="en-US" altLang="ko-KR" b="1" dirty="0" smtClean="0">
                <a:solidFill>
                  <a:srgbClr val="000000"/>
                </a:solidFill>
                <a:ea typeface="맑은 고딕" pitchFamily="50" charset="-127"/>
              </a:rPr>
              <a:t>cybersecurity among </a:t>
            </a:r>
            <a:r>
              <a:rPr lang="en-US" altLang="ko-KR" b="1" dirty="0">
                <a:solidFill>
                  <a:srgbClr val="000000"/>
                </a:solidFill>
                <a:ea typeface="맑은 고딕" pitchFamily="50" charset="-127"/>
              </a:rPr>
              <a:t>electrical / electronic system developed by </a:t>
            </a:r>
            <a:r>
              <a:rPr lang="en-US" altLang="ko-KR" b="1" dirty="0">
                <a:solidFill>
                  <a:srgbClr val="000000"/>
                </a:solidFill>
                <a:latin typeface="LG스마트체 Bold" panose="020B0600000101010101" pitchFamily="50" charset="-127"/>
                <a:ea typeface="LG스마트체 Bold" panose="020B0600000101010101" pitchFamily="50" charset="-127"/>
              </a:rPr>
              <a:t>VS company </a:t>
            </a:r>
            <a:r>
              <a:rPr lang="en-US" altLang="ko-KR" b="1" dirty="0">
                <a:solidFill>
                  <a:srgbClr val="000000"/>
                </a:solidFill>
                <a:ea typeface="맑은 고딕" pitchFamily="50" charset="-127"/>
              </a:rPr>
              <a:t>and define key activities and criteria by stages.</a:t>
            </a:r>
          </a:p>
        </p:txBody>
      </p:sp>
      <p:sp>
        <p:nvSpPr>
          <p:cNvPr id="89" name="직사각형 88"/>
          <p:cNvSpPr/>
          <p:nvPr/>
        </p:nvSpPr>
        <p:spPr>
          <a:xfrm>
            <a:off x="560512" y="1795821"/>
            <a:ext cx="9001000" cy="470651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sp>
        <p:nvSpPr>
          <p:cNvPr id="98" name="직사각형 97"/>
          <p:cNvSpPr/>
          <p:nvPr/>
        </p:nvSpPr>
        <p:spPr>
          <a:xfrm>
            <a:off x="1326654" y="5829539"/>
            <a:ext cx="910457"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 </a:t>
            </a:r>
          </a:p>
          <a:p>
            <a:r>
              <a:rPr lang="en-US" altLang="ko-KR" sz="700" dirty="0">
                <a:solidFill>
                  <a:schemeClr val="tx1"/>
                </a:solidFill>
                <a:latin typeface="맑은 고딕" panose="020B0503020000020004" pitchFamily="50" charset="-127"/>
                <a:ea typeface="맑은 고딕" panose="020B0503020000020004" pitchFamily="50" charset="-127"/>
              </a:rPr>
              <a:t>requirement specification</a:t>
            </a:r>
            <a:endParaRPr lang="ko-KR" altLang="en-US" sz="700" dirty="0">
              <a:solidFill>
                <a:schemeClr val="tx1"/>
              </a:solidFill>
              <a:latin typeface="맑은 고딕" panose="020B0503020000020004" pitchFamily="50" charset="-127"/>
              <a:ea typeface="맑은 고딕" panose="020B0503020000020004" pitchFamily="50" charset="-127"/>
            </a:endParaRPr>
          </a:p>
        </p:txBody>
      </p:sp>
      <p:cxnSp>
        <p:nvCxnSpPr>
          <p:cNvPr id="103" name="직선 연결선 102"/>
          <p:cNvCxnSpPr/>
          <p:nvPr/>
        </p:nvCxnSpPr>
        <p:spPr>
          <a:xfrm>
            <a:off x="848544" y="3140968"/>
            <a:ext cx="872476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a:off x="835822" y="4869160"/>
            <a:ext cx="8737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848544" y="1810469"/>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1280592" y="1789000"/>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rot="16200000">
            <a:off x="-1150261" y="4039697"/>
            <a:ext cx="3783758" cy="246222"/>
          </a:xfrm>
          <a:prstGeom prst="rect">
            <a:avLst/>
          </a:prstGeom>
          <a:noFill/>
        </p:spPr>
        <p:txBody>
          <a:bodyPr wrap="square" rtlCol="0">
            <a:spAutoFit/>
          </a:bodyPr>
          <a:lstStyle/>
          <a:p>
            <a:r>
              <a:rPr lang="en-US" altLang="ko-KR" sz="1000" dirty="0">
                <a:latin typeface="LG스마트체 Regular" panose="020B0600000101010101" pitchFamily="50" charset="-127"/>
                <a:ea typeface="LG스마트체 Regular" panose="020B0600000101010101" pitchFamily="50" charset="-127"/>
              </a:rPr>
              <a:t>PA 4. </a:t>
            </a:r>
            <a:r>
              <a:rPr lang="en-US" altLang="ko-KR" sz="1000" dirty="0" smtClean="0">
                <a:latin typeface="LG스마트체 Regular" panose="020B0600000101010101" pitchFamily="50" charset="-127"/>
                <a:ea typeface="LG스마트체 Regular" panose="020B0600000101010101" pitchFamily="50" charset="-127"/>
              </a:rPr>
              <a:t>cybersecurity </a:t>
            </a:r>
            <a:r>
              <a:rPr lang="en-US" altLang="ko-KR" sz="1000" dirty="0">
                <a:latin typeface="LG스마트체 Regular" panose="020B0600000101010101" pitchFamily="50" charset="-127"/>
                <a:ea typeface="LG스마트체 Regular" panose="020B0600000101010101" pitchFamily="50" charset="-127"/>
              </a:rPr>
              <a:t>SW Development Phase</a:t>
            </a:r>
            <a:endParaRPr lang="ko-KR" altLang="en-US" sz="1000" dirty="0">
              <a:latin typeface="LG스마트체 Regular" panose="020B0600000101010101" pitchFamily="50" charset="-127"/>
              <a:ea typeface="LG스마트체 Regular" panose="020B0600000101010101" pitchFamily="50" charset="-127"/>
            </a:endParaRPr>
          </a:p>
        </p:txBody>
      </p:sp>
      <p:sp>
        <p:nvSpPr>
          <p:cNvPr id="116" name="TextBox 115"/>
          <p:cNvSpPr txBox="1"/>
          <p:nvPr/>
        </p:nvSpPr>
        <p:spPr>
          <a:xfrm rot="16200000">
            <a:off x="621992" y="4255219"/>
            <a:ext cx="981660"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117" name="TextBox 116"/>
          <p:cNvSpPr txBox="1"/>
          <p:nvPr/>
        </p:nvSpPr>
        <p:spPr>
          <a:xfrm rot="16200000">
            <a:off x="689429" y="5095487"/>
            <a:ext cx="792088" cy="246221"/>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SWA/CSA</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3" name="TextBox 122"/>
          <p:cNvSpPr txBox="1"/>
          <p:nvPr/>
        </p:nvSpPr>
        <p:spPr>
          <a:xfrm rot="16200000">
            <a:off x="609433" y="5838450"/>
            <a:ext cx="970838" cy="400110"/>
          </a:xfrm>
          <a:prstGeom prst="rect">
            <a:avLst/>
          </a:prstGeom>
          <a:noFill/>
        </p:spPr>
        <p:txBody>
          <a:bodyPr wrap="square" rtlCol="0">
            <a:spAutoFit/>
          </a:bodyPr>
          <a:lstStyle/>
          <a:p>
            <a:r>
              <a:rPr lang="en-US" altLang="ko-KR" sz="1000" dirty="0">
                <a:latin typeface="LG스마트체 Regular" panose="020B0600000101010101" pitchFamily="50" charset="-127"/>
                <a:ea typeface="LG스마트체 Regular" panose="020B0600000101010101" pitchFamily="50" charset="-127"/>
              </a:rPr>
              <a:t>Reference Process</a:t>
            </a:r>
            <a:endParaRPr lang="ko-KR" altLang="en-US" sz="1000" dirty="0">
              <a:latin typeface="LG스마트체 Regular" panose="020B0600000101010101" pitchFamily="50" charset="-127"/>
              <a:ea typeface="LG스마트체 Regular" panose="020B0600000101010101" pitchFamily="50" charset="-127"/>
            </a:endParaRPr>
          </a:p>
        </p:txBody>
      </p:sp>
      <p:sp>
        <p:nvSpPr>
          <p:cNvPr id="126" name="직사각형 125"/>
          <p:cNvSpPr/>
          <p:nvPr/>
        </p:nvSpPr>
        <p:spPr>
          <a:xfrm>
            <a:off x="2373050" y="5829540"/>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a:t>
            </a:r>
          </a:p>
          <a:p>
            <a:r>
              <a:rPr lang="en-US" altLang="ko-KR" sz="700" dirty="0">
                <a:solidFill>
                  <a:schemeClr val="tx1"/>
                </a:solidFill>
                <a:latin typeface="맑은 고딕" panose="020B0503020000020004" pitchFamily="50" charset="-127"/>
                <a:ea typeface="맑은 고딕" panose="020B0503020000020004" pitchFamily="50" charset="-127"/>
              </a:rPr>
              <a:t>architecture design</a:t>
            </a:r>
            <a:endParaRPr lang="ko-KR" altLang="en-US" sz="700" dirty="0">
              <a:solidFill>
                <a:schemeClr val="tx1"/>
              </a:solidFill>
              <a:latin typeface="맑은 고딕" panose="020B0503020000020004" pitchFamily="50" charset="-127"/>
              <a:ea typeface="맑은 고딕" panose="020B0503020000020004" pitchFamily="50" charset="-127"/>
            </a:endParaRPr>
          </a:p>
        </p:txBody>
      </p:sp>
      <p:sp>
        <p:nvSpPr>
          <p:cNvPr id="127" name="직사각형 126"/>
          <p:cNvSpPr/>
          <p:nvPr/>
        </p:nvSpPr>
        <p:spPr>
          <a:xfrm>
            <a:off x="4465736" y="5829540"/>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a:t>
            </a:r>
          </a:p>
          <a:p>
            <a:r>
              <a:rPr lang="en-US" altLang="ko-KR" sz="700" dirty="0">
                <a:solidFill>
                  <a:schemeClr val="tx1"/>
                </a:solidFill>
                <a:latin typeface="맑은 고딕" panose="020B0503020000020004" pitchFamily="50" charset="-127"/>
                <a:ea typeface="맑은 고딕" panose="020B0503020000020004" pitchFamily="50" charset="-127"/>
              </a:rPr>
              <a:t>detailed design</a:t>
            </a:r>
          </a:p>
        </p:txBody>
      </p:sp>
      <p:sp>
        <p:nvSpPr>
          <p:cNvPr id="128" name="직사각형 127"/>
          <p:cNvSpPr/>
          <p:nvPr/>
        </p:nvSpPr>
        <p:spPr>
          <a:xfrm>
            <a:off x="5516407" y="5836864"/>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Update of SW</a:t>
            </a:r>
          </a:p>
          <a:p>
            <a:r>
              <a:rPr lang="en-US" altLang="ko-KR" sz="700" dirty="0">
                <a:solidFill>
                  <a:schemeClr val="tx1"/>
                </a:solidFill>
                <a:latin typeface="맑은 고딕" panose="020B0503020000020004" pitchFamily="50" charset="-127"/>
                <a:ea typeface="맑은 고딕" panose="020B0503020000020004" pitchFamily="50" charset="-127"/>
              </a:rPr>
              <a:t>detailed design</a:t>
            </a:r>
          </a:p>
        </p:txBody>
      </p:sp>
      <p:sp>
        <p:nvSpPr>
          <p:cNvPr id="129" name="직사각형 128"/>
          <p:cNvSpPr/>
          <p:nvPr/>
        </p:nvSpPr>
        <p:spPr>
          <a:xfrm>
            <a:off x="6558422" y="5829539"/>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 implementation and SW unit test</a:t>
            </a:r>
          </a:p>
        </p:txBody>
      </p:sp>
      <p:sp>
        <p:nvSpPr>
          <p:cNvPr id="130" name="직사각형 129"/>
          <p:cNvSpPr/>
          <p:nvPr/>
        </p:nvSpPr>
        <p:spPr>
          <a:xfrm>
            <a:off x="7604765" y="5829540"/>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 integration test</a:t>
            </a:r>
          </a:p>
        </p:txBody>
      </p:sp>
      <p:sp>
        <p:nvSpPr>
          <p:cNvPr id="131" name="직사각형 130"/>
          <p:cNvSpPr/>
          <p:nvPr/>
        </p:nvSpPr>
        <p:spPr>
          <a:xfrm>
            <a:off x="8623598" y="5829539"/>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SW test</a:t>
            </a:r>
          </a:p>
        </p:txBody>
      </p:sp>
      <p:sp>
        <p:nvSpPr>
          <p:cNvPr id="132" name="직사각형 131"/>
          <p:cNvSpPr/>
          <p:nvPr/>
        </p:nvSpPr>
        <p:spPr>
          <a:xfrm>
            <a:off x="1306239" y="330871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4-2.</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requirement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134" name="직사각형 133"/>
          <p:cNvSpPr/>
          <p:nvPr/>
        </p:nvSpPr>
        <p:spPr>
          <a:xfrm>
            <a:off x="2368178" y="500957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4-4.</a:t>
            </a:r>
          </a:p>
          <a:p>
            <a:r>
              <a:rPr lang="en-US" altLang="ko-KR" sz="700" dirty="0">
                <a:solidFill>
                  <a:schemeClr val="tx1"/>
                </a:solidFill>
                <a:latin typeface="맑은 고딕" panose="020B0503020000020004" pitchFamily="50" charset="-127"/>
                <a:ea typeface="맑은 고딕" panose="020B0503020000020004" pitchFamily="50" charset="-127"/>
              </a:rPr>
              <a:t>SW </a:t>
            </a:r>
            <a:r>
              <a:rPr lang="en-US" altLang="ko-KR" sz="700" dirty="0" smtClean="0">
                <a:solidFill>
                  <a:schemeClr val="tx1"/>
                </a:solidFill>
                <a:latin typeface="맑은 고딕" panose="020B0503020000020004" pitchFamily="50" charset="-127"/>
                <a:ea typeface="맑은 고딕" panose="020B0503020000020004" pitchFamily="50" charset="-127"/>
              </a:rPr>
              <a:t>(cybersecurity) architecture </a:t>
            </a:r>
            <a:r>
              <a:rPr lang="en-US" altLang="ko-KR" sz="700" dirty="0">
                <a:solidFill>
                  <a:schemeClr val="tx1"/>
                </a:solidFill>
                <a:latin typeface="맑은 고딕" panose="020B0503020000020004" pitchFamily="50" charset="-127"/>
                <a:ea typeface="맑은 고딕" panose="020B0503020000020004" pitchFamily="50" charset="-127"/>
              </a:rPr>
              <a:t>design</a:t>
            </a:r>
          </a:p>
        </p:txBody>
      </p:sp>
      <p:cxnSp>
        <p:nvCxnSpPr>
          <p:cNvPr id="135" name="꺾인 연결선 52"/>
          <p:cNvCxnSpPr>
            <a:stCxn id="126" idx="0"/>
            <a:endCxn id="134" idx="2"/>
          </p:cNvCxnSpPr>
          <p:nvPr/>
        </p:nvCxnSpPr>
        <p:spPr>
          <a:xfrm flipH="1" flipV="1">
            <a:off x="2823407" y="5445224"/>
            <a:ext cx="4845" cy="384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꺾인 연결선 52"/>
          <p:cNvCxnSpPr>
            <a:stCxn id="98" idx="3"/>
            <a:endCxn id="126" idx="1"/>
          </p:cNvCxnSpPr>
          <p:nvPr/>
        </p:nvCxnSpPr>
        <p:spPr>
          <a:xfrm>
            <a:off x="2237111" y="6047363"/>
            <a:ext cx="135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꺾인 연결선 52"/>
          <p:cNvCxnSpPr>
            <a:stCxn id="162" idx="3"/>
            <a:endCxn id="127" idx="1"/>
          </p:cNvCxnSpPr>
          <p:nvPr/>
        </p:nvCxnSpPr>
        <p:spPr>
          <a:xfrm flipV="1">
            <a:off x="4329797" y="6047364"/>
            <a:ext cx="135939" cy="7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 52"/>
          <p:cNvCxnSpPr>
            <a:stCxn id="127" idx="3"/>
            <a:endCxn id="128" idx="1"/>
          </p:cNvCxnSpPr>
          <p:nvPr/>
        </p:nvCxnSpPr>
        <p:spPr>
          <a:xfrm>
            <a:off x="5376140" y="6047364"/>
            <a:ext cx="140267" cy="7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꺾인 연결선 52"/>
          <p:cNvCxnSpPr>
            <a:stCxn id="128" idx="3"/>
            <a:endCxn id="129" idx="1"/>
          </p:cNvCxnSpPr>
          <p:nvPr/>
        </p:nvCxnSpPr>
        <p:spPr>
          <a:xfrm flipV="1">
            <a:off x="6426811" y="6047363"/>
            <a:ext cx="131611" cy="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꺾인 연결선 52"/>
          <p:cNvCxnSpPr>
            <a:stCxn id="129" idx="3"/>
            <a:endCxn id="130" idx="1"/>
          </p:cNvCxnSpPr>
          <p:nvPr/>
        </p:nvCxnSpPr>
        <p:spPr>
          <a:xfrm>
            <a:off x="7468826" y="6047363"/>
            <a:ext cx="135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꺾인 연결선 52"/>
          <p:cNvCxnSpPr>
            <a:stCxn id="130" idx="0"/>
            <a:endCxn id="152" idx="2"/>
          </p:cNvCxnSpPr>
          <p:nvPr/>
        </p:nvCxnSpPr>
        <p:spPr>
          <a:xfrm flipV="1">
            <a:off x="8059967" y="3648624"/>
            <a:ext cx="1583" cy="2180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직사각형 141"/>
          <p:cNvSpPr/>
          <p:nvPr/>
        </p:nvSpPr>
        <p:spPr>
          <a:xfrm>
            <a:off x="5516354" y="321297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4-6.</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맑은 고딕" panose="020B0503020000020004" pitchFamily="50" charset="-127"/>
                <a:ea typeface="맑은 고딕" panose="020B0503020000020004" pitchFamily="50" charset="-127"/>
              </a:rPr>
              <a:t>SW unit </a:t>
            </a:r>
            <a:r>
              <a:rPr lang="en-US" altLang="ko-KR" sz="700" dirty="0" smtClean="0">
                <a:solidFill>
                  <a:schemeClr val="tx1"/>
                </a:solidFill>
                <a:latin typeface="맑은 고딕" panose="020B0503020000020004" pitchFamily="50" charset="-127"/>
                <a:ea typeface="맑은 고딕" panose="020B0503020000020004" pitchFamily="50" charset="-127"/>
              </a:rPr>
              <a:t>cybersecurity design </a:t>
            </a:r>
            <a:r>
              <a:rPr lang="en-US" altLang="ko-KR" sz="700" dirty="0">
                <a:solidFill>
                  <a:schemeClr val="tx1"/>
                </a:solidFill>
                <a:latin typeface="맑은 고딕" panose="020B0503020000020004" pitchFamily="50" charset="-127"/>
                <a:ea typeface="맑은 고딕" panose="020B0503020000020004" pitchFamily="50" charset="-127"/>
              </a:rPr>
              <a:t>and implementation</a:t>
            </a:r>
          </a:p>
        </p:txBody>
      </p:sp>
      <p:sp>
        <p:nvSpPr>
          <p:cNvPr id="143" name="직사각형 142"/>
          <p:cNvSpPr/>
          <p:nvPr/>
        </p:nvSpPr>
        <p:spPr>
          <a:xfrm>
            <a:off x="8623599" y="4361504"/>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4-12.</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 release</a:t>
            </a:r>
          </a:p>
        </p:txBody>
      </p:sp>
      <p:cxnSp>
        <p:nvCxnSpPr>
          <p:cNvPr id="144" name="꺾인 연결선 52"/>
          <p:cNvCxnSpPr>
            <a:stCxn id="146" idx="2"/>
            <a:endCxn id="134" idx="0"/>
          </p:cNvCxnSpPr>
          <p:nvPr/>
        </p:nvCxnSpPr>
        <p:spPr>
          <a:xfrm>
            <a:off x="2823407" y="4509120"/>
            <a:ext cx="0" cy="500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직사각형 144"/>
          <p:cNvSpPr/>
          <p:nvPr/>
        </p:nvSpPr>
        <p:spPr>
          <a:xfrm>
            <a:off x="3603030" y="4061708"/>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4-5.</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맑은 고딕" panose="020B0503020000020004" pitchFamily="50" charset="-127"/>
                <a:ea typeface="맑은 고딕" panose="020B0503020000020004" pitchFamily="50" charset="-127"/>
              </a:rPr>
              <a:t>Release of SW </a:t>
            </a:r>
            <a:r>
              <a:rPr lang="en-US" altLang="ko-KR" sz="700" dirty="0" smtClean="0">
                <a:solidFill>
                  <a:schemeClr val="tx1"/>
                </a:solidFill>
                <a:latin typeface="맑은 고딕" panose="020B0503020000020004" pitchFamily="50" charset="-127"/>
                <a:ea typeface="맑은 고딕" panose="020B0503020000020004" pitchFamily="50" charset="-127"/>
              </a:rPr>
              <a:t>(cybersecurity) architecture</a:t>
            </a:r>
            <a:endParaRPr lang="en-US" altLang="ko-KR" sz="700" dirty="0">
              <a:solidFill>
                <a:schemeClr val="tx1"/>
              </a:solidFill>
              <a:latin typeface="맑은 고딕" panose="020B0503020000020004" pitchFamily="50" charset="-127"/>
              <a:ea typeface="맑은 고딕" panose="020B0503020000020004" pitchFamily="50" charset="-127"/>
            </a:endParaRPr>
          </a:p>
        </p:txBody>
      </p:sp>
      <p:sp>
        <p:nvSpPr>
          <p:cNvPr id="146" name="직사각형 145"/>
          <p:cNvSpPr/>
          <p:nvPr/>
        </p:nvSpPr>
        <p:spPr>
          <a:xfrm>
            <a:off x="2368178" y="4073472"/>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4-3.</a:t>
            </a:r>
          </a:p>
          <a:p>
            <a:r>
              <a:rPr lang="en-US" altLang="ko-KR" sz="700" dirty="0">
                <a:solidFill>
                  <a:schemeClr val="tx1"/>
                </a:solidFill>
                <a:latin typeface="맑은 고딕" panose="020B0503020000020004" pitchFamily="50" charset="-127"/>
                <a:ea typeface="맑은 고딕" panose="020B0503020000020004" pitchFamily="50" charset="-127"/>
              </a:rPr>
              <a:t>Release of </a:t>
            </a:r>
            <a:r>
              <a:rPr lang="en-US" altLang="ko-KR" sz="700" dirty="0" smtClean="0">
                <a:solidFill>
                  <a:schemeClr val="tx1"/>
                </a:solidFill>
                <a:latin typeface="맑은 고딕" panose="020B0503020000020004" pitchFamily="50" charset="-127"/>
                <a:ea typeface="맑은 고딕" panose="020B0503020000020004" pitchFamily="50" charset="-127"/>
              </a:rPr>
              <a:t>SW cybersecurity requirement</a:t>
            </a:r>
            <a:endParaRPr lang="en-US" altLang="ko-KR" sz="700" dirty="0">
              <a:solidFill>
                <a:schemeClr val="tx1"/>
              </a:solidFill>
              <a:latin typeface="맑은 고딕" panose="020B0503020000020004" pitchFamily="50" charset="-127"/>
              <a:ea typeface="맑은 고딕" panose="020B0503020000020004" pitchFamily="50" charset="-127"/>
            </a:endParaRPr>
          </a:p>
        </p:txBody>
      </p:sp>
      <p:cxnSp>
        <p:nvCxnSpPr>
          <p:cNvPr id="147" name="꺾인 연결선 52"/>
          <p:cNvCxnSpPr>
            <a:stCxn id="132" idx="0"/>
            <a:endCxn id="146" idx="1"/>
          </p:cNvCxnSpPr>
          <p:nvPr/>
        </p:nvCxnSpPr>
        <p:spPr>
          <a:xfrm rot="16200000" flipH="1">
            <a:off x="1573533" y="3496651"/>
            <a:ext cx="982580" cy="606710"/>
          </a:xfrm>
          <a:prstGeom prst="bentConnector4">
            <a:avLst>
              <a:gd name="adj1" fmla="val -23265"/>
              <a:gd name="adj2" fmla="val 875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꺾인 연결선 52"/>
          <p:cNvCxnSpPr>
            <a:stCxn id="142" idx="2"/>
            <a:endCxn id="128" idx="0"/>
          </p:cNvCxnSpPr>
          <p:nvPr/>
        </p:nvCxnSpPr>
        <p:spPr>
          <a:xfrm>
            <a:off x="5971583" y="3648624"/>
            <a:ext cx="26" cy="2188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꺾인 연결선 52"/>
          <p:cNvCxnSpPr>
            <a:stCxn id="145" idx="3"/>
            <a:endCxn id="142" idx="1"/>
          </p:cNvCxnSpPr>
          <p:nvPr/>
        </p:nvCxnSpPr>
        <p:spPr>
          <a:xfrm flipV="1">
            <a:off x="4513487" y="3430800"/>
            <a:ext cx="1002867" cy="8487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직사각형 150"/>
          <p:cNvSpPr/>
          <p:nvPr/>
        </p:nvSpPr>
        <p:spPr>
          <a:xfrm>
            <a:off x="7113240" y="1913232"/>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4-10.</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t>
            </a:r>
          </a:p>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Qualification 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52" name="직사각형 151"/>
          <p:cNvSpPr/>
          <p:nvPr/>
        </p:nvSpPr>
        <p:spPr>
          <a:xfrm>
            <a:off x="7606321" y="321297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4-8.</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SW integration test</a:t>
            </a:r>
          </a:p>
        </p:txBody>
      </p:sp>
      <p:cxnSp>
        <p:nvCxnSpPr>
          <p:cNvPr id="154" name="직선 연결선 153"/>
          <p:cNvCxnSpPr/>
          <p:nvPr/>
        </p:nvCxnSpPr>
        <p:spPr>
          <a:xfrm>
            <a:off x="848544" y="5558486"/>
            <a:ext cx="8742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rot="16200000">
            <a:off x="667201" y="1919229"/>
            <a:ext cx="891240" cy="400110"/>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CSVTM//DEV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59" name="직선 화살표 연결선 158"/>
          <p:cNvCxnSpPr>
            <a:stCxn id="130" idx="3"/>
            <a:endCxn id="131" idx="1"/>
          </p:cNvCxnSpPr>
          <p:nvPr/>
        </p:nvCxnSpPr>
        <p:spPr>
          <a:xfrm flipV="1">
            <a:off x="8515169" y="6047363"/>
            <a:ext cx="10842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꺾인 연결선 52"/>
          <p:cNvCxnSpPr>
            <a:stCxn id="131" idx="0"/>
            <a:endCxn id="151" idx="2"/>
          </p:cNvCxnSpPr>
          <p:nvPr/>
        </p:nvCxnSpPr>
        <p:spPr>
          <a:xfrm rot="16200000" flipV="1">
            <a:off x="6583306" y="3334044"/>
            <a:ext cx="3480659" cy="151033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직사각형 161"/>
          <p:cNvSpPr/>
          <p:nvPr/>
        </p:nvSpPr>
        <p:spPr>
          <a:xfrm>
            <a:off x="3419393" y="5836864"/>
            <a:ext cx="910404"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맑은 고딕" panose="020B0503020000020004" pitchFamily="50" charset="-127"/>
                <a:ea typeface="맑은 고딕" panose="020B0503020000020004" pitchFamily="50" charset="-127"/>
              </a:rPr>
              <a:t>Update of SW</a:t>
            </a:r>
          </a:p>
          <a:p>
            <a:r>
              <a:rPr lang="en-US" altLang="ko-KR" sz="700" dirty="0">
                <a:solidFill>
                  <a:schemeClr val="tx1"/>
                </a:solidFill>
                <a:latin typeface="맑은 고딕" panose="020B0503020000020004" pitchFamily="50" charset="-127"/>
                <a:ea typeface="맑은 고딕" panose="020B0503020000020004" pitchFamily="50" charset="-127"/>
              </a:rPr>
              <a:t>architecture</a:t>
            </a:r>
            <a:endParaRPr lang="ko-KR" altLang="en-US" sz="700" dirty="0">
              <a:solidFill>
                <a:schemeClr val="tx1"/>
              </a:solidFill>
              <a:latin typeface="맑은 고딕" panose="020B0503020000020004" pitchFamily="50" charset="-127"/>
              <a:ea typeface="맑은 고딕" panose="020B0503020000020004" pitchFamily="50" charset="-127"/>
            </a:endParaRPr>
          </a:p>
        </p:txBody>
      </p:sp>
      <p:cxnSp>
        <p:nvCxnSpPr>
          <p:cNvPr id="163" name="꺾인 연결선 52"/>
          <p:cNvCxnSpPr>
            <a:stCxn id="126" idx="3"/>
            <a:endCxn id="162" idx="1"/>
          </p:cNvCxnSpPr>
          <p:nvPr/>
        </p:nvCxnSpPr>
        <p:spPr>
          <a:xfrm>
            <a:off x="3283454" y="6047364"/>
            <a:ext cx="135939" cy="7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꺾인 연결선 52"/>
          <p:cNvCxnSpPr>
            <a:stCxn id="145" idx="2"/>
            <a:endCxn id="162" idx="0"/>
          </p:cNvCxnSpPr>
          <p:nvPr/>
        </p:nvCxnSpPr>
        <p:spPr>
          <a:xfrm rot="5400000">
            <a:off x="3296673" y="5075278"/>
            <a:ext cx="1339508" cy="1836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직사각형 164"/>
          <p:cNvSpPr/>
          <p:nvPr/>
        </p:nvSpPr>
        <p:spPr>
          <a:xfrm>
            <a:off x="1326654" y="405685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4-1.</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Initiation of SW development</a:t>
            </a:r>
          </a:p>
        </p:txBody>
      </p:sp>
      <p:sp>
        <p:nvSpPr>
          <p:cNvPr id="166" name="직사각형 165"/>
          <p:cNvSpPr/>
          <p:nvPr/>
        </p:nvSpPr>
        <p:spPr>
          <a:xfrm>
            <a:off x="6554290" y="321297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4-7.</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SW unit test</a:t>
            </a:r>
          </a:p>
        </p:txBody>
      </p:sp>
      <p:cxnSp>
        <p:nvCxnSpPr>
          <p:cNvPr id="167" name="꺾인 연결선 52"/>
          <p:cNvCxnSpPr>
            <a:stCxn id="129" idx="0"/>
            <a:endCxn id="166" idx="2"/>
          </p:cNvCxnSpPr>
          <p:nvPr/>
        </p:nvCxnSpPr>
        <p:spPr>
          <a:xfrm flipH="1" flipV="1">
            <a:off x="7009519" y="3648624"/>
            <a:ext cx="4105" cy="2180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꺾인 연결선 52"/>
          <p:cNvCxnSpPr/>
          <p:nvPr/>
        </p:nvCxnSpPr>
        <p:spPr>
          <a:xfrm rot="5400000" flipH="1" flipV="1">
            <a:off x="4178196" y="4351421"/>
            <a:ext cx="2180916" cy="775323"/>
          </a:xfrm>
          <a:prstGeom prst="bentConnector3">
            <a:avLst>
              <a:gd name="adj1" fmla="val 420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직사각형 171"/>
          <p:cNvSpPr/>
          <p:nvPr/>
        </p:nvSpPr>
        <p:spPr>
          <a:xfrm>
            <a:off x="2368177" y="2492896"/>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4-9.</a:t>
            </a:r>
          </a:p>
          <a:p>
            <a:r>
              <a:rPr lang="en-US" altLang="ko-KR" sz="700" b="1"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SW Qualification </a:t>
            </a:r>
            <a:r>
              <a:rPr lang="en-US" altLang="ko-KR" sz="700" b="1" dirty="0">
                <a:solidFill>
                  <a:schemeClr val="tx1"/>
                </a:solidFill>
                <a:latin typeface="LG스마트체 Regular" panose="020B0600000101010101" pitchFamily="50" charset="-127"/>
                <a:ea typeface="LG스마트체 Regular" panose="020B0600000101010101" pitchFamily="50" charset="-127"/>
              </a:rPr>
              <a:t>test specification</a:t>
            </a:r>
          </a:p>
        </p:txBody>
      </p:sp>
      <p:cxnSp>
        <p:nvCxnSpPr>
          <p:cNvPr id="173" name="직선 연결선 172"/>
          <p:cNvCxnSpPr/>
          <p:nvPr/>
        </p:nvCxnSpPr>
        <p:spPr>
          <a:xfrm>
            <a:off x="835822" y="3861048"/>
            <a:ext cx="87256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rot="16200000">
            <a:off x="739208" y="3364324"/>
            <a:ext cx="747225" cy="246221"/>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75" name="꺾인 연결선 52"/>
          <p:cNvCxnSpPr>
            <a:stCxn id="146" idx="0"/>
            <a:endCxn id="172" idx="2"/>
          </p:cNvCxnSpPr>
          <p:nvPr/>
        </p:nvCxnSpPr>
        <p:spPr>
          <a:xfrm flipH="1" flipV="1">
            <a:off x="2823406" y="2928544"/>
            <a:ext cx="1" cy="1144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8623599" y="1913232"/>
            <a:ext cx="910457"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4-11.</a:t>
            </a:r>
          </a:p>
          <a:p>
            <a:r>
              <a:rPr lang="en-US" altLang="ko-KR" sz="700" b="1" dirty="0">
                <a:solidFill>
                  <a:schemeClr val="tx1"/>
                </a:solidFill>
                <a:latin typeface="LG스마트체 Regular" panose="020B0600000101010101" pitchFamily="50" charset="-127"/>
                <a:ea typeface="LG스마트체 Regular" panose="020B0600000101010101" pitchFamily="50" charset="-127"/>
              </a:rPr>
              <a:t>Cybersecurity Vulnerability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Test</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 name="꺾인 연결선 10"/>
          <p:cNvCxnSpPr>
            <a:stCxn id="145" idx="0"/>
            <a:endCxn id="152" idx="0"/>
          </p:cNvCxnSpPr>
          <p:nvPr/>
        </p:nvCxnSpPr>
        <p:spPr>
          <a:xfrm rot="5400000" flipH="1" flipV="1">
            <a:off x="5635538" y="1635697"/>
            <a:ext cx="848732" cy="4003291"/>
          </a:xfrm>
          <a:prstGeom prst="bentConnector3">
            <a:avLst>
              <a:gd name="adj1" fmla="val 1269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연결선 81"/>
          <p:cNvCxnSpPr/>
          <p:nvPr/>
        </p:nvCxnSpPr>
        <p:spPr>
          <a:xfrm>
            <a:off x="835822" y="2420888"/>
            <a:ext cx="87374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꺾인 연결선 86"/>
          <p:cNvCxnSpPr/>
          <p:nvPr/>
        </p:nvCxnSpPr>
        <p:spPr>
          <a:xfrm rot="16200000" flipV="1">
            <a:off x="3188598" y="5248006"/>
            <a:ext cx="384316" cy="778752"/>
          </a:xfrm>
          <a:prstGeom prst="bentConnector3">
            <a:avLst>
              <a:gd name="adj1" fmla="val 5000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a:stCxn id="142" idx="3"/>
            <a:endCxn id="166" idx="1"/>
          </p:cNvCxnSpPr>
          <p:nvPr/>
        </p:nvCxnSpPr>
        <p:spPr>
          <a:xfrm>
            <a:off x="6426811" y="3430800"/>
            <a:ext cx="1274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rot="16200000">
            <a:off x="721478" y="2535232"/>
            <a:ext cx="782687" cy="553998"/>
          </a:xfrm>
          <a:prstGeom prst="rect">
            <a:avLst/>
          </a:prstGeom>
          <a:noFill/>
        </p:spPr>
        <p:txBody>
          <a:bodyPr wrap="square" rtlCol="0">
            <a:spAutoFit/>
          </a:bodyPr>
          <a:lstStyle/>
          <a:p>
            <a:r>
              <a:rPr lang="en-US" altLang="ko-KR" sz="1000" dirty="0" smtClean="0">
                <a:solidFill>
                  <a:schemeClr val="tx1"/>
                </a:solidFill>
                <a:latin typeface="LG스마트체 Regular" panose="020B0600000101010101" pitchFamily="50" charset="-127"/>
                <a:ea typeface="LG스마트체 Regular" panose="020B0600000101010101" pitchFamily="50" charset="-127"/>
              </a:rPr>
              <a:t>SWQT Manager/DEV</a:t>
            </a:r>
            <a:endParaRPr lang="ko-KR" altLang="en-US"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8" name="직선 화살표 연결선 37"/>
          <p:cNvCxnSpPr/>
          <p:nvPr/>
        </p:nvCxnSpPr>
        <p:spPr>
          <a:xfrm>
            <a:off x="9273480" y="2348880"/>
            <a:ext cx="0" cy="2012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꺾인 연결선 52"/>
          <p:cNvCxnSpPr/>
          <p:nvPr/>
        </p:nvCxnSpPr>
        <p:spPr>
          <a:xfrm flipV="1">
            <a:off x="1644876" y="3740534"/>
            <a:ext cx="0" cy="316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꺾인 연결선 52"/>
          <p:cNvCxnSpPr/>
          <p:nvPr/>
        </p:nvCxnSpPr>
        <p:spPr>
          <a:xfrm flipH="1" flipV="1">
            <a:off x="2000672" y="3744364"/>
            <a:ext cx="1" cy="2085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 52"/>
          <p:cNvCxnSpPr>
            <a:stCxn id="134" idx="3"/>
            <a:endCxn id="145" idx="1"/>
          </p:cNvCxnSpPr>
          <p:nvPr/>
        </p:nvCxnSpPr>
        <p:spPr>
          <a:xfrm flipV="1">
            <a:off x="3278635" y="4279532"/>
            <a:ext cx="324395" cy="9478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stCxn id="172" idx="0"/>
            <a:endCxn id="151" idx="1"/>
          </p:cNvCxnSpPr>
          <p:nvPr/>
        </p:nvCxnSpPr>
        <p:spPr>
          <a:xfrm rot="5400000" flipH="1" flipV="1">
            <a:off x="4787403" y="167059"/>
            <a:ext cx="361840" cy="42898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151" idx="3"/>
            <a:endCxn id="143" idx="1"/>
          </p:cNvCxnSpPr>
          <p:nvPr/>
        </p:nvCxnSpPr>
        <p:spPr>
          <a:xfrm>
            <a:off x="8023697" y="2131056"/>
            <a:ext cx="599902" cy="244827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3915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ISO/SAE 21434 standard </a:t>
            </a:r>
            <a:r>
              <a:rPr lang="en-US" altLang="ko-KR" sz="1800" dirty="0">
                <a:solidFill>
                  <a:srgbClr val="FFFFFF"/>
                </a:solidFill>
                <a:latin typeface="LG스마트체 Regular" panose="020B0600000101010101" pitchFamily="50" charset="-127"/>
                <a:ea typeface="LG스마트체 Regular" panose="020B0600000101010101" pitchFamily="50" charset="-127"/>
              </a:rPr>
              <a:t>for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cybersecurity SW </a:t>
            </a:r>
            <a:r>
              <a:rPr lang="en-US" altLang="ko-KR" sz="1800" dirty="0">
                <a:solidFill>
                  <a:srgbClr val="FFFFFF"/>
                </a:solidFill>
                <a:latin typeface="LG스마트체 Regular" panose="020B0600000101010101" pitchFamily="50" charset="-127"/>
                <a:ea typeface="LG스마트체 Regular" panose="020B0600000101010101" pitchFamily="50" charset="-127"/>
              </a:rPr>
              <a:t>development (1/2)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2191105145"/>
              </p:ext>
            </p:extLst>
          </p:nvPr>
        </p:nvGraphicFramePr>
        <p:xfrm>
          <a:off x="128464" y="965284"/>
          <a:ext cx="9721080" cy="5009266"/>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936104">
                  <a:extLst>
                    <a:ext uri="{9D8B030D-6E8A-4147-A177-3AD203B41FA5}">
                      <a16:colId xmlns="" xmlns:a16="http://schemas.microsoft.com/office/drawing/2014/main" val="20003"/>
                    </a:ext>
                  </a:extLst>
                </a:gridCol>
                <a:gridCol w="2232248">
                  <a:extLst>
                    <a:ext uri="{9D8B030D-6E8A-4147-A177-3AD203B41FA5}">
                      <a16:colId xmlns="" xmlns:a16="http://schemas.microsoft.com/office/drawing/2014/main" val="20004"/>
                    </a:ext>
                  </a:extLst>
                </a:gridCol>
                <a:gridCol w="1584176">
                  <a:extLst>
                    <a:ext uri="{9D8B030D-6E8A-4147-A177-3AD203B41FA5}">
                      <a16:colId xmlns="" xmlns:a16="http://schemas.microsoft.com/office/drawing/2014/main" val="20005"/>
                    </a:ext>
                  </a:extLst>
                </a:gridCol>
              </a:tblGrid>
              <a:tr h="345826">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4-1. </a:t>
                      </a:r>
                    </a:p>
                    <a:p>
                      <a:r>
                        <a:rPr lang="en-US" altLang="ko-KR" sz="900" dirty="0">
                          <a:solidFill>
                            <a:schemeClr val="tx1"/>
                          </a:solidFill>
                          <a:latin typeface="LG스마트체 Regular" panose="020B0600000101010101" pitchFamily="50" charset="-127"/>
                          <a:ea typeface="LG스마트체 Regular" panose="020B0600000101010101" pitchFamily="50" charset="-127"/>
                        </a:rPr>
                        <a:t>Initiation</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of SW development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Plan and initiate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activities </a:t>
                      </a:r>
                      <a:r>
                        <a:rPr lang="en-US" altLang="ko-KR" sz="900" dirty="0">
                          <a:solidFill>
                            <a:schemeClr val="tx1"/>
                          </a:solidFill>
                          <a:latin typeface="LG스마트체 Regular" panose="020B0600000101010101" pitchFamily="50" charset="-127"/>
                          <a:ea typeface="LG스마트체 Regular" panose="020B0600000101010101" pitchFamily="50" charset="-127"/>
                        </a:rPr>
                        <a:t>to be performed during SW development phase.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verification review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plan (SW Level)</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Design and coding guideline</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Static analysis rule set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1"/>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4-2. </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cybersecurity requirement </a:t>
                      </a:r>
                      <a:r>
                        <a:rPr lang="en-US" altLang="ko-KR" sz="9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The requirements allocated to the SW in the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(system)cybersecurity requirements </a:t>
                      </a:r>
                      <a:r>
                        <a:rPr lang="en-US" altLang="ko-KR" sz="900" dirty="0">
                          <a:solidFill>
                            <a:schemeClr val="tx1"/>
                          </a:solidFill>
                          <a:latin typeface="LG스마트체 Regular" panose="020B0600000101010101" pitchFamily="50" charset="-127"/>
                          <a:ea typeface="LG스마트체 Regular" panose="020B0600000101010101" pitchFamily="50" charset="-127"/>
                        </a:rPr>
                        <a:t>are detailed and specified from the SW point of view.</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requirement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Test plan [refined]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2"/>
                  </a:ext>
                </a:extLst>
              </a:tr>
              <a:tr h="5379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4-3. </a:t>
                      </a:r>
                    </a:p>
                    <a:p>
                      <a:r>
                        <a:rPr lang="en-US" altLang="ko-KR" sz="9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requirement</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Establish and distribute the specified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cybersecurity requirements</a:t>
                      </a:r>
                      <a:r>
                        <a:rPr lang="en-US" altLang="ko-KR" sz="90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(SW)cybersecurity requirement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3"/>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4-4. </a:t>
                      </a:r>
                    </a:p>
                    <a:p>
                      <a:r>
                        <a:rPr lang="en-US" altLang="ko-KR" sz="900" dirty="0">
                          <a:solidFill>
                            <a:schemeClr val="tx1"/>
                          </a:solidFill>
                          <a:latin typeface="LG스마트체 Regular" panose="020B0600000101010101" pitchFamily="50" charset="-127"/>
                          <a:ea typeface="LG스마트체 Regular" panose="020B0600000101010101" pitchFamily="50" charset="-127"/>
                        </a:rPr>
                        <a:t>SW</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Design SW architecture to achieve specified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requirements.</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Architect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architecture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(SWCSR-SAD)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(SAD)</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4"/>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a:t>
                      </a: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4-5.</a:t>
                      </a:r>
                      <a:endParaRPr lang="en-US" altLang="ko-KR" sz="900" b="1" dirty="0">
                        <a:solidFill>
                          <a:schemeClr val="tx1"/>
                        </a:solidFill>
                        <a:latin typeface="LG스마트체 Regular" panose="020B0600000101010101" pitchFamily="50" charset="-127"/>
                        <a:ea typeface="LG스마트체 Regular" panose="020B0600000101010101" pitchFamily="50" charset="-127"/>
                      </a:endParaRPr>
                    </a:p>
                    <a:p>
                      <a:r>
                        <a:rPr lang="en-US" altLang="ko-KR" sz="900" dirty="0">
                          <a:solidFill>
                            <a:schemeClr val="tx1"/>
                          </a:solidFill>
                          <a:latin typeface="LG스마트체 Regular" panose="020B0600000101010101" pitchFamily="50" charset="-127"/>
                          <a:ea typeface="LG스마트체 Regular" panose="020B0600000101010101" pitchFamily="50" charset="-127"/>
                        </a:rPr>
                        <a:t>Release of SW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architecture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Analyze and confirm that SW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architecture </a:t>
                      </a:r>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is designed to the appropriate level.</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architecture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5"/>
                  </a:ext>
                </a:extLst>
              </a:tr>
              <a:tr h="5400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a:t>
                      </a: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4-6.</a:t>
                      </a:r>
                      <a:endParaRPr lang="en-US" altLang="ko-KR" sz="900" b="1" dirty="0">
                        <a:solidFill>
                          <a:schemeClr val="tx1"/>
                        </a:solidFill>
                        <a:latin typeface="LG스마트체 Regular" panose="020B0600000101010101" pitchFamily="50" charset="-127"/>
                        <a:ea typeface="LG스마트체 Regular" panose="020B0600000101010101" pitchFamily="50" charset="-127"/>
                      </a:endParaRPr>
                    </a:p>
                    <a:p>
                      <a:r>
                        <a:rPr lang="en-US" altLang="ko-KR" sz="900" dirty="0">
                          <a:solidFill>
                            <a:schemeClr val="tx1"/>
                          </a:solidFill>
                          <a:latin typeface="LG스마트체 Regular" panose="020B0600000101010101" pitchFamily="50" charset="-127"/>
                          <a:ea typeface="LG스마트체 Regular" panose="020B0600000101010101" pitchFamily="50" charset="-127"/>
                        </a:rPr>
                        <a:t>SW unit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design</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and implementation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Design the SW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 </a:t>
                      </a:r>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unit at a level of detail.</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detailed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report(SDD)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unit implementation source code</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Static analysis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7"/>
                  </a:ext>
                </a:extLst>
              </a:tr>
            </a:tbl>
          </a:graphicData>
        </a:graphic>
      </p:graphicFrame>
      <p:sp>
        <p:nvSpPr>
          <p:cNvPr id="14" name="모서리가 둥근 직사각형 13"/>
          <p:cNvSpPr/>
          <p:nvPr/>
        </p:nvSpPr>
        <p:spPr>
          <a:xfrm>
            <a:off x="224028" y="160248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5" name="모서리가 둥근 직사각형 14"/>
          <p:cNvSpPr/>
          <p:nvPr/>
        </p:nvSpPr>
        <p:spPr>
          <a:xfrm>
            <a:off x="224028" y="248747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7" name="모서리가 둥근 직사각형 16"/>
          <p:cNvSpPr/>
          <p:nvPr/>
        </p:nvSpPr>
        <p:spPr>
          <a:xfrm>
            <a:off x="224028" y="3300483"/>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24028" y="400443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4" name="모서리가 둥근 직사각형 23"/>
          <p:cNvSpPr/>
          <p:nvPr/>
        </p:nvSpPr>
        <p:spPr>
          <a:xfrm>
            <a:off x="224028" y="48174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32" name="모서리가 둥근 직사각형 31"/>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33" name="직사각형 32"/>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34" name="직사각형 33"/>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9" name="모서리가 둥근 직사각형 18"/>
          <p:cNvSpPr/>
          <p:nvPr/>
        </p:nvSpPr>
        <p:spPr>
          <a:xfrm>
            <a:off x="224028" y="55433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4799534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Related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ISO/SAE 21434 standard </a:t>
            </a:r>
            <a:r>
              <a:rPr lang="en-US" altLang="ko-KR" sz="1800" dirty="0">
                <a:solidFill>
                  <a:srgbClr val="FFFFFF"/>
                </a:solidFill>
                <a:latin typeface="LG스마트체 Regular" panose="020B0600000101010101" pitchFamily="50" charset="-127"/>
                <a:ea typeface="LG스마트체 Regular" panose="020B0600000101010101" pitchFamily="50" charset="-127"/>
              </a:rPr>
              <a:t>for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cybersecurity SW </a:t>
            </a:r>
            <a:r>
              <a:rPr lang="en-US" altLang="ko-KR" sz="1800" dirty="0">
                <a:solidFill>
                  <a:srgbClr val="FFFFFF"/>
                </a:solidFill>
                <a:latin typeface="LG스마트체 Regular" panose="020B0600000101010101" pitchFamily="50" charset="-127"/>
                <a:ea typeface="LG스마트체 Regular" panose="020B0600000101010101" pitchFamily="50" charset="-127"/>
              </a:rPr>
              <a:t>development </a:t>
            </a:r>
            <a:r>
              <a:rPr lang="en-US" altLang="ko-KR" sz="1800" dirty="0" smtClean="0">
                <a:solidFill>
                  <a:srgbClr val="FFFFFF"/>
                </a:solidFill>
                <a:latin typeface="LG스마트체 Regular" panose="020B0600000101010101" pitchFamily="50" charset="-127"/>
                <a:ea typeface="LG스마트체 Regular" panose="020B0600000101010101" pitchFamily="50" charset="-127"/>
              </a:rPr>
              <a:t>(2/2</a:t>
            </a:r>
            <a:r>
              <a:rPr lang="en-US" altLang="ko-KR" sz="1800" dirty="0">
                <a:solidFill>
                  <a:srgbClr val="FFFFFF"/>
                </a:solidFill>
                <a:latin typeface="LG스마트체 Regular" panose="020B0600000101010101" pitchFamily="50" charset="-127"/>
                <a:ea typeface="LG스마트체 Regular" panose="020B0600000101010101" pitchFamily="50" charset="-127"/>
              </a:rPr>
              <a:t>)</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8" name="표 7"/>
          <p:cNvGraphicFramePr>
            <a:graphicFrameLocks noGrp="1"/>
          </p:cNvGraphicFramePr>
          <p:nvPr>
            <p:extLst>
              <p:ext uri="{D42A27DB-BD31-4B8C-83A1-F6EECF244321}">
                <p14:modId xmlns:p14="http://schemas.microsoft.com/office/powerpoint/2010/main" val="1799420675"/>
              </p:ext>
            </p:extLst>
          </p:nvPr>
        </p:nvGraphicFramePr>
        <p:xfrm>
          <a:off x="128464" y="965284"/>
          <a:ext cx="9721080" cy="4060452"/>
        </p:xfrm>
        <a:graphic>
          <a:graphicData uri="http://schemas.openxmlformats.org/drawingml/2006/table">
            <a:tbl>
              <a:tblPr firstRow="1" bandRow="1">
                <a:tableStyleId>{5940675A-B579-460E-94D1-54222C63F5DA}</a:tableStyleId>
              </a:tblPr>
              <a:tblGrid>
                <a:gridCol w="648072">
                  <a:extLst>
                    <a:ext uri="{9D8B030D-6E8A-4147-A177-3AD203B41FA5}">
                      <a16:colId xmlns="" xmlns:a16="http://schemas.microsoft.com/office/drawing/2014/main" val="20000"/>
                    </a:ext>
                  </a:extLst>
                </a:gridCol>
                <a:gridCol w="1728192">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1008112">
                  <a:extLst>
                    <a:ext uri="{9D8B030D-6E8A-4147-A177-3AD203B41FA5}">
                      <a16:colId xmlns="" xmlns:a16="http://schemas.microsoft.com/office/drawing/2014/main" val="20003"/>
                    </a:ext>
                  </a:extLst>
                </a:gridCol>
                <a:gridCol w="2088232">
                  <a:extLst>
                    <a:ext uri="{9D8B030D-6E8A-4147-A177-3AD203B41FA5}">
                      <a16:colId xmlns="" xmlns:a16="http://schemas.microsoft.com/office/drawing/2014/main" val="20004"/>
                    </a:ext>
                  </a:extLst>
                </a:gridCol>
                <a:gridCol w="1656184">
                  <a:extLst>
                    <a:ext uri="{9D8B030D-6E8A-4147-A177-3AD203B41FA5}">
                      <a16:colId xmlns="" xmlns:a16="http://schemas.microsoft.com/office/drawing/2014/main" val="20005"/>
                    </a:ext>
                  </a:extLst>
                </a:gridCol>
              </a:tblGrid>
              <a:tr h="345826">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Option</a:t>
                      </a:r>
                      <a:endParaRPr lang="ko-KR" altLang="en-US" sz="1050" baseline="300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a:t>
                      </a:r>
                      <a:r>
                        <a:rPr lang="en-US" altLang="ko-KR" sz="1050" baseline="0" dirty="0">
                          <a:latin typeface="LG스마트체 Regular" panose="020B0600000101010101" pitchFamily="50" charset="-127"/>
                          <a:ea typeface="LG스마트체 Regular" panose="020B0600000101010101" pitchFamily="50" charset="-127"/>
                        </a:rPr>
                        <a:t>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Description</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Role</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Work product</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Related </a:t>
                      </a:r>
                      <a:r>
                        <a:rPr lang="en-US" altLang="ko-KR" sz="1050" baseline="0" dirty="0">
                          <a:latin typeface="LG스마트체 Regular" panose="020B0600000101010101" pitchFamily="50" charset="-127"/>
                          <a:ea typeface="LG스마트체 Regular" panose="020B0600000101010101" pitchFamily="50" charset="-127"/>
                        </a:rPr>
                        <a:t>s</a:t>
                      </a:r>
                      <a:r>
                        <a:rPr lang="en-US" altLang="ko-KR" sz="1050" dirty="0">
                          <a:latin typeface="LG스마트체 Regular" panose="020B0600000101010101" pitchFamily="50" charset="-127"/>
                          <a:ea typeface="LG스마트체 Regular" panose="020B0600000101010101" pitchFamily="50" charset="-127"/>
                        </a:rPr>
                        <a:t>tandard</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 xmlns:a16="http://schemas.microsoft.com/office/drawing/2014/main" val="10000"/>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4-7</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SW Unit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DEV develops test cases based on Cybersecurity SW unit test plans and establishes an environment for conducting tests.</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SW Unit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Unit Test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2-10</a:t>
                      </a:r>
                    </a:p>
                  </a:txBody>
                  <a:tcPr anchor="ctr"/>
                </a:tc>
                <a:extLst>
                  <a:ext uri="{0D108BD9-81ED-4DB2-BD59-A6C34878D82A}">
                    <a16:rowId xmlns="" xmlns:a16="http://schemas.microsoft.com/office/drawing/2014/main" val="10005"/>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a:t>
                      </a: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4-8.</a:t>
                      </a:r>
                      <a:endParaRPr lang="en-US" altLang="ko-KR" sz="900" b="1" dirty="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SW Integration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DEV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performs the Cybersecurity SW Integration Test using the Cybersecurity SW Integration Test Case.</a:t>
                      </a:r>
                    </a:p>
                  </a:txBody>
                  <a:tcPr anchor="ctr"/>
                </a:tc>
                <a:tc>
                  <a:txBody>
                    <a:bodyPr/>
                    <a:lstStyle/>
                    <a:p>
                      <a:pPr algn="ctr" latinLnBrk="1"/>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Developer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SW Integration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Integration Test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Smart Division SW Development Standard Process Regulation 2-12</a:t>
                      </a:r>
                    </a:p>
                  </a:txBody>
                  <a:tcPr anchor="ctr"/>
                </a:tc>
                <a:extLst>
                  <a:ext uri="{0D108BD9-81ED-4DB2-BD59-A6C34878D82A}">
                    <a16:rowId xmlns="" xmlns:a16="http://schemas.microsoft.com/office/drawing/2014/main" val="10006"/>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PA 4-9. </a:t>
                      </a: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SW Qualification Test Specification</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Qualification Test Manager prepares cybersecurity SW qualification test specification.</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Qualification</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Test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Qualification Test Case</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4"/>
                  </a:ext>
                </a:extLst>
              </a:tr>
              <a:tr h="65559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rPr>
                        <a:t>PA </a:t>
                      </a: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4-10. </a:t>
                      </a:r>
                      <a:endParaRPr lang="en-US" altLang="ko-KR" sz="900" kern="1200" dirty="0">
                        <a:solidFill>
                          <a:schemeClr val="tx1"/>
                        </a:solidFill>
                        <a:latin typeface="LG스마트체 Regular" panose="020B0600000101010101" pitchFamily="50" charset="-127"/>
                        <a:ea typeface="LG스마트체 Regular" panose="020B0600000101010101" pitchFamily="50" charset="-127"/>
                        <a:cs typeface="+mn-cs"/>
                      </a:endParaRPr>
                    </a:p>
                    <a:p>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SW Qualification Test</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SW Qualification test using the Test Case approved by the Test Case Review Board.</a:t>
                      </a:r>
                    </a:p>
                  </a:txBody>
                  <a:tcPr anchor="ctr"/>
                </a:tc>
                <a:tc>
                  <a:txBody>
                    <a:bodyPr/>
                    <a:lstStyle/>
                    <a:p>
                      <a:pPr algn="ct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SW Qualification</a:t>
                      </a:r>
                      <a:r>
                        <a:rPr lang="en-US" altLang="ko-KR" sz="90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Test Manager</a:t>
                      </a:r>
                      <a:endParaRPr lang="ko-KR" altLang="en-US" sz="900" kern="120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Qualification Test Report</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ISO/SAE 21434-10:v1.0</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Automotive SPICE Process Assessment / Reference Model SWE.6</a:t>
                      </a:r>
                    </a:p>
                  </a:txBody>
                  <a:tcPr anchor="ctr"/>
                </a:tc>
                <a:extLst>
                  <a:ext uri="{0D108BD9-81ED-4DB2-BD59-A6C34878D82A}">
                    <a16:rowId xmlns="" xmlns:a16="http://schemas.microsoft.com/office/drawing/2014/main" val="10001"/>
                  </a:ext>
                </a:extLst>
              </a:tr>
              <a:tr h="554296">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a:t>
                      </a: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4-11. </a:t>
                      </a:r>
                      <a:endParaRPr lang="en-US" altLang="ko-KR" sz="900" b="1" dirty="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Vulnerability Test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tx1"/>
                          </a:solidFill>
                          <a:latin typeface="LG스마트체 Regular" panose="020B0600000101010101" pitchFamily="50" charset="-127"/>
                          <a:ea typeface="LG스마트체 Regular" panose="020B0600000101010101" pitchFamily="50" charset="-127"/>
                          <a:cs typeface="+mn-cs"/>
                        </a:rPr>
                        <a:t>The Cybersecurity vulnerability test proceeds with the items defined in the requirements analysis stage.</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900" b="0" i="0" u="none" strike="noStrike" kern="1200" cap="none" spc="0" normalizeH="0" baseline="0" noProof="0" dirty="0" smtClean="0">
                          <a:ln>
                            <a:noFill/>
                          </a:ln>
                          <a:solidFill>
                            <a:srgbClr val="FF0000"/>
                          </a:solidFill>
                          <a:effectLst/>
                          <a:uLnTx/>
                          <a:uFillTx/>
                          <a:latin typeface="LG스마트체 Regular" panose="020B0600000101010101" pitchFamily="50" charset="-127"/>
                          <a:ea typeface="LG스마트체 Regular" panose="020B0600000101010101" pitchFamily="50" charset="-127"/>
                          <a:cs typeface="+mn-cs"/>
                        </a:rPr>
                        <a:t>CSVTM</a:t>
                      </a:r>
                      <a:endParaRPr kumimoji="0" lang="ko-KR" altLang="en-US" sz="900" b="0" i="0" u="none" strike="noStrike" kern="1200" cap="none" spc="0" normalizeH="0" baseline="0" noProof="0" dirty="0" smtClean="0">
                        <a:ln>
                          <a:noFill/>
                        </a:ln>
                        <a:solidFill>
                          <a:srgbClr val="FF0000"/>
                        </a:solidFill>
                        <a:effectLst/>
                        <a:uLnTx/>
                        <a:uFillTx/>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Test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Vulnerability Test Reports</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Times New Roman" pitchFamily="18" charset="0"/>
                        </a:rPr>
                        <a:t>- ISO/SAE 21434-10:v1.0</a:t>
                      </a:r>
                    </a:p>
                  </a:txBody>
                  <a:tcPr anchor="ctr"/>
                </a:tc>
                <a:extLst>
                  <a:ext uri="{0D108BD9-81ED-4DB2-BD59-A6C34878D82A}">
                    <a16:rowId xmlns="" xmlns:a16="http://schemas.microsoft.com/office/drawing/2014/main" val="10002"/>
                  </a:ext>
                </a:extLst>
              </a:tr>
              <a:tr h="537954">
                <a:tc>
                  <a:txBody>
                    <a:bodyPr/>
                    <a:lstStyle/>
                    <a:p>
                      <a:pPr algn="ct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a:t>
                      </a:r>
                      <a:r>
                        <a:rPr lang="en-US" altLang="ko-KR" sz="900" b="1" dirty="0" smtClean="0">
                          <a:solidFill>
                            <a:schemeClr val="tx1"/>
                          </a:solidFill>
                          <a:latin typeface="LG스마트체 Regular" panose="020B0600000101010101" pitchFamily="50" charset="-127"/>
                          <a:ea typeface="LG스마트체 Regular" panose="020B0600000101010101" pitchFamily="50" charset="-127"/>
                        </a:rPr>
                        <a:t>4-12.</a:t>
                      </a:r>
                      <a:endParaRPr lang="en-US" altLang="ko-KR" sz="900" b="1" dirty="0">
                        <a:solidFill>
                          <a:schemeClr val="tx1"/>
                        </a:solidFill>
                        <a:latin typeface="LG스마트체 Regular" panose="020B0600000101010101" pitchFamily="50" charset="-127"/>
                        <a:ea typeface="LG스마트체 Regular" panose="020B0600000101010101" pitchFamily="50" charset="-127"/>
                      </a:endParaRPr>
                    </a:p>
                    <a:p>
                      <a:r>
                        <a:rPr lang="en-US" altLang="ko-KR" sz="900" dirty="0">
                          <a:solidFill>
                            <a:schemeClr val="tx1"/>
                          </a:solidFill>
                          <a:latin typeface="LG스마트체 Regular" panose="020B0600000101010101" pitchFamily="50" charset="-127"/>
                          <a:ea typeface="LG스마트체 Regular" panose="020B0600000101010101" pitchFamily="50" charset="-127"/>
                        </a:rPr>
                        <a:t>SW release</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latinLnBrk="1"/>
                      <a:r>
                        <a:rPr lang="en-US" altLang="ko-KR" sz="900" dirty="0">
                          <a:latin typeface="LG스마트체 Regular" panose="020B0600000101010101" pitchFamily="50" charset="-127"/>
                          <a:ea typeface="LG스마트체 Regular" panose="020B0600000101010101" pitchFamily="50" charset="-127"/>
                        </a:rPr>
                        <a:t>Give the SW version and distribute it.</a:t>
                      </a: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latin typeface="LG스마트체 Regular" panose="020B0600000101010101" pitchFamily="50" charset="-127"/>
                          <a:ea typeface="LG스마트체 Regular" panose="020B0600000101010101" pitchFamily="50" charset="-127"/>
                        </a:rPr>
                        <a:t>Cybersecurity Manager</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release report</a:t>
                      </a:r>
                    </a:p>
                  </a:txBody>
                  <a:tcPr anchor="ctr"/>
                </a:tc>
                <a:tc>
                  <a:txBody>
                    <a:bodyPr/>
                    <a:lstStyle/>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ISO/SAE 21434-10:v1.0</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txBody>
                  <a:tcPr anchor="ctr"/>
                </a:tc>
                <a:extLst>
                  <a:ext uri="{0D108BD9-81ED-4DB2-BD59-A6C34878D82A}">
                    <a16:rowId xmlns="" xmlns:a16="http://schemas.microsoft.com/office/drawing/2014/main" val="10003"/>
                  </a:ext>
                </a:extLst>
              </a:tr>
            </a:tbl>
          </a:graphicData>
        </a:graphic>
      </p:graphicFrame>
      <p:sp>
        <p:nvSpPr>
          <p:cNvPr id="16" name="모서리가 둥근 직사각형 15"/>
          <p:cNvSpPr/>
          <p:nvPr/>
        </p:nvSpPr>
        <p:spPr>
          <a:xfrm>
            <a:off x="215451" y="2867810"/>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6" name="모서리가 둥근 직사각형 25"/>
          <p:cNvSpPr/>
          <p:nvPr/>
        </p:nvSpPr>
        <p:spPr>
          <a:xfrm>
            <a:off x="168651" y="6537942"/>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27" name="모서리가 둥근 직사각형 26"/>
          <p:cNvSpPr/>
          <p:nvPr/>
        </p:nvSpPr>
        <p:spPr>
          <a:xfrm>
            <a:off x="1611926" y="6537942"/>
            <a:ext cx="432048" cy="174213"/>
          </a:xfrm>
          <a:prstGeom prst="roundRect">
            <a:avLst/>
          </a:prstGeom>
          <a:ln w="127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b="1" dirty="0">
                <a:solidFill>
                  <a:srgbClr val="0000FF"/>
                </a:solidFill>
                <a:latin typeface="LG스마트체 Regular" panose="020B0600000101010101" pitchFamily="50" charset="-127"/>
                <a:ea typeface="LG스마트체 Regular" panose="020B0600000101010101" pitchFamily="50" charset="-127"/>
              </a:rPr>
              <a:t>O</a:t>
            </a:r>
            <a:endParaRPr lang="ko-KR" altLang="en-US" sz="900" b="1" dirty="0">
              <a:solidFill>
                <a:srgbClr val="0000FF"/>
              </a:solidFill>
              <a:latin typeface="LG스마트체 Regular" panose="020B0600000101010101" pitchFamily="50" charset="-127"/>
              <a:ea typeface="LG스마트체 Regular" panose="020B0600000101010101" pitchFamily="50" charset="-127"/>
            </a:endParaRPr>
          </a:p>
        </p:txBody>
      </p:sp>
      <p:sp>
        <p:nvSpPr>
          <p:cNvPr id="28" name="직사각형 27"/>
          <p:cNvSpPr/>
          <p:nvPr/>
        </p:nvSpPr>
        <p:spPr>
          <a:xfrm>
            <a:off x="647499" y="6494243"/>
            <a:ext cx="861133" cy="261610"/>
          </a:xfrm>
          <a:prstGeom prst="rect">
            <a:avLst/>
          </a:prstGeom>
        </p:spPr>
        <p:txBody>
          <a:bodyPr wrap="none">
            <a:spAutoFit/>
          </a:bodyPr>
          <a:lstStyle/>
          <a:p>
            <a:r>
              <a:rPr lang="en-US" altLang="ko-KR" sz="1100" dirty="0">
                <a:solidFill>
                  <a:srgbClr val="FF0000"/>
                </a:solidFill>
                <a:latin typeface="LG스마트체 Regular" panose="020B0600000101010101" pitchFamily="50" charset="-127"/>
                <a:ea typeface="LG스마트체 Regular" panose="020B0600000101010101" pitchFamily="50" charset="-127"/>
              </a:rPr>
              <a:t>Mandatory</a:t>
            </a:r>
            <a:endParaRPr lang="ko-KR" altLang="en-US" sz="1100" dirty="0">
              <a:solidFill>
                <a:srgbClr val="FF0000"/>
              </a:solidFill>
            </a:endParaRPr>
          </a:p>
        </p:txBody>
      </p:sp>
      <p:sp>
        <p:nvSpPr>
          <p:cNvPr id="29" name="직사각형 28"/>
          <p:cNvSpPr/>
          <p:nvPr/>
        </p:nvSpPr>
        <p:spPr>
          <a:xfrm>
            <a:off x="2083912" y="6494243"/>
            <a:ext cx="708848" cy="261610"/>
          </a:xfrm>
          <a:prstGeom prst="rect">
            <a:avLst/>
          </a:prstGeom>
        </p:spPr>
        <p:txBody>
          <a:bodyPr wrap="none">
            <a:spAutoFit/>
          </a:bodyPr>
          <a:lstStyle/>
          <a:p>
            <a:r>
              <a:rPr lang="en-US" altLang="ko-KR" sz="1100" dirty="0">
                <a:solidFill>
                  <a:srgbClr val="0000FF"/>
                </a:solidFill>
                <a:latin typeface="LG스마트체 Regular" panose="020B0600000101010101" pitchFamily="50" charset="-127"/>
                <a:ea typeface="LG스마트체 Regular" panose="020B0600000101010101" pitchFamily="50" charset="-127"/>
              </a:rPr>
              <a:t>Optional</a:t>
            </a:r>
            <a:endParaRPr lang="ko-KR" altLang="en-US" sz="1100" dirty="0">
              <a:solidFill>
                <a:srgbClr val="0000FF"/>
              </a:solidFill>
            </a:endParaRPr>
          </a:p>
        </p:txBody>
      </p:sp>
      <p:sp>
        <p:nvSpPr>
          <p:cNvPr id="17" name="모서리가 둥근 직사각형 16"/>
          <p:cNvSpPr/>
          <p:nvPr/>
        </p:nvSpPr>
        <p:spPr>
          <a:xfrm>
            <a:off x="215451" y="351495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5" name="모서리가 둥근 직사각형 14"/>
          <p:cNvSpPr/>
          <p:nvPr/>
        </p:nvSpPr>
        <p:spPr>
          <a:xfrm>
            <a:off x="215451" y="2196355"/>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20" name="모서리가 둥근 직사각형 19"/>
          <p:cNvSpPr/>
          <p:nvPr/>
        </p:nvSpPr>
        <p:spPr>
          <a:xfrm>
            <a:off x="215451" y="1524901"/>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8" name="모서리가 둥근 직사각형 17"/>
          <p:cNvSpPr/>
          <p:nvPr/>
        </p:nvSpPr>
        <p:spPr>
          <a:xfrm>
            <a:off x="215451" y="4653136"/>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9" name="모서리가 둥근 직사각형 18"/>
          <p:cNvSpPr/>
          <p:nvPr/>
        </p:nvSpPr>
        <p:spPr>
          <a:xfrm>
            <a:off x="215451" y="4110887"/>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2236253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SW development (1/2)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0" name="직사각형 9"/>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graphicFrame>
        <p:nvGraphicFramePr>
          <p:cNvPr id="11" name="표 10"/>
          <p:cNvGraphicFramePr>
            <a:graphicFrameLocks noGrp="1"/>
          </p:cNvGraphicFramePr>
          <p:nvPr>
            <p:extLst>
              <p:ext uri="{D42A27DB-BD31-4B8C-83A1-F6EECF244321}">
                <p14:modId xmlns:p14="http://schemas.microsoft.com/office/powerpoint/2010/main" val="1145711359"/>
              </p:ext>
            </p:extLst>
          </p:nvPr>
        </p:nvGraphicFramePr>
        <p:xfrm>
          <a:off x="84677" y="896795"/>
          <a:ext cx="9692857" cy="5706650"/>
        </p:xfrm>
        <a:graphic>
          <a:graphicData uri="http://schemas.openxmlformats.org/drawingml/2006/table">
            <a:tbl>
              <a:tblPr firstRow="1" bandRow="1">
                <a:tableStyleId>{5940675A-B579-460E-94D1-54222C63F5DA}</a:tableStyleId>
              </a:tblPr>
              <a:tblGrid>
                <a:gridCol w="2395902">
                  <a:extLst>
                    <a:ext uri="{9D8B030D-6E8A-4147-A177-3AD203B41FA5}">
                      <a16:colId xmlns:a16="http://schemas.microsoft.com/office/drawing/2014/main" xmlns="" val="20000"/>
                    </a:ext>
                  </a:extLst>
                </a:gridCol>
                <a:gridCol w="2229748">
                  <a:extLst>
                    <a:ext uri="{9D8B030D-6E8A-4147-A177-3AD203B41FA5}">
                      <a16:colId xmlns:a16="http://schemas.microsoft.com/office/drawing/2014/main" xmlns="" val="20001"/>
                    </a:ext>
                  </a:extLst>
                </a:gridCol>
                <a:gridCol w="563023">
                  <a:extLst>
                    <a:ext uri="{9D8B030D-6E8A-4147-A177-3AD203B41FA5}">
                      <a16:colId xmlns:a16="http://schemas.microsoft.com/office/drawing/2014/main" xmlns="" val="20002"/>
                    </a:ext>
                  </a:extLst>
                </a:gridCol>
                <a:gridCol w="563023">
                  <a:extLst>
                    <a:ext uri="{9D8B030D-6E8A-4147-A177-3AD203B41FA5}">
                      <a16:colId xmlns:a16="http://schemas.microsoft.com/office/drawing/2014/main" xmlns="" val="20003"/>
                    </a:ext>
                  </a:extLst>
                </a:gridCol>
                <a:gridCol w="563023">
                  <a:extLst>
                    <a:ext uri="{9D8B030D-6E8A-4147-A177-3AD203B41FA5}">
                      <a16:colId xmlns:a16="http://schemas.microsoft.com/office/drawing/2014/main" xmlns="" val="20004"/>
                    </a:ext>
                  </a:extLst>
                </a:gridCol>
                <a:gridCol w="563023">
                  <a:extLst>
                    <a:ext uri="{9D8B030D-6E8A-4147-A177-3AD203B41FA5}">
                      <a16:colId xmlns:a16="http://schemas.microsoft.com/office/drawing/2014/main" xmlns="" val="20006"/>
                    </a:ext>
                  </a:extLst>
                </a:gridCol>
                <a:gridCol w="563023">
                  <a:extLst>
                    <a:ext uri="{9D8B030D-6E8A-4147-A177-3AD203B41FA5}">
                      <a16:colId xmlns:a16="http://schemas.microsoft.com/office/drawing/2014/main" xmlns="" val="20007"/>
                    </a:ext>
                  </a:extLst>
                </a:gridCol>
                <a:gridCol w="563023">
                  <a:extLst>
                    <a:ext uri="{9D8B030D-6E8A-4147-A177-3AD203B41FA5}">
                      <a16:colId xmlns:a16="http://schemas.microsoft.com/office/drawing/2014/main" xmlns="" val="20009"/>
                    </a:ext>
                  </a:extLst>
                </a:gridCol>
                <a:gridCol w="563023">
                  <a:extLst>
                    <a:ext uri="{9D8B030D-6E8A-4147-A177-3AD203B41FA5}">
                      <a16:colId xmlns:a16="http://schemas.microsoft.com/office/drawing/2014/main" xmlns="" val="20008"/>
                    </a:ext>
                  </a:extLst>
                </a:gridCol>
                <a:gridCol w="563023">
                  <a:extLst>
                    <a:ext uri="{9D8B030D-6E8A-4147-A177-3AD203B41FA5}">
                      <a16:colId xmlns:a16="http://schemas.microsoft.com/office/drawing/2014/main" xmlns="" val="20010"/>
                    </a:ext>
                  </a:extLst>
                </a:gridCol>
                <a:gridCol w="563023">
                  <a:extLst>
                    <a:ext uri="{9D8B030D-6E8A-4147-A177-3AD203B41FA5}">
                      <a16:colId xmlns:a16="http://schemas.microsoft.com/office/drawing/2014/main" xmlns="" val="20011"/>
                    </a:ext>
                  </a:extLst>
                </a:gridCol>
              </a:tblGrid>
              <a:tr h="461731">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Process Area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CSA</a:t>
                      </a: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err="1">
                          <a:solidFill>
                            <a:schemeClr val="tx1"/>
                          </a:solidFill>
                          <a:latin typeface="LG스마트체 Regular" panose="020B0600000101010101" pitchFamily="50" charset="-127"/>
                          <a:ea typeface="LG스마트체 Regular" panose="020B0600000101010101" pitchFamily="50" charset="-127"/>
                        </a:rPr>
                        <a:t>SysA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SWQT</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SW PL/PL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713584">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4-1. </a:t>
                      </a:r>
                      <a:r>
                        <a:rPr lang="en-US" altLang="ko-KR" sz="900" dirty="0">
                          <a:solidFill>
                            <a:schemeClr val="tx1"/>
                          </a:solidFill>
                          <a:latin typeface="LG스마트체 Regular" panose="020B0600000101010101" pitchFamily="50" charset="-127"/>
                          <a:ea typeface="LG스마트체 Regular" panose="020B0600000101010101" pitchFamily="50" charset="-127"/>
                        </a:rPr>
                        <a:t>Initiation</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of SW development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SW verification review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Test plan (SW Level)</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Design and coding guideline</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Static analysis rule set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1"/>
                  </a:ext>
                </a:extLst>
              </a:tr>
              <a:tr h="83951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4-2. </a:t>
                      </a:r>
                      <a:r>
                        <a:rPr lang="en-US" altLang="ko-KR" sz="900" dirty="0">
                          <a:solidFill>
                            <a:schemeClr val="tx1"/>
                          </a:solidFill>
                          <a:latin typeface="LG스마트체 Regular" panose="020B0600000101010101" pitchFamily="50" charset="-127"/>
                          <a:ea typeface="LG스마트체 Regular" panose="020B0600000101010101" pitchFamily="50" charset="-127"/>
                        </a:rPr>
                        <a:t>(SW)cybersecurity requirement specification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requirement</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Test plan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2"/>
                  </a:ext>
                </a:extLst>
              </a:tr>
              <a:tr h="713584">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4-3. </a:t>
                      </a:r>
                      <a:r>
                        <a:rPr lang="en-US" altLang="ko-KR" sz="900" dirty="0">
                          <a:solidFill>
                            <a:schemeClr val="tx1"/>
                          </a:solidFill>
                          <a:latin typeface="LG스마트체 Regular" panose="020B0600000101010101" pitchFamily="50" charset="-127"/>
                          <a:ea typeface="LG스마트체 Regular" panose="020B0600000101010101" pitchFamily="50" charset="-127"/>
                        </a:rPr>
                        <a:t>Release of (SW)cybersecurity requirement</a:t>
                      </a: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(SW)cybersecurity requirement </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a:t>
                      </a:r>
                      <a:r>
                        <a:rPr kumimoji="0" lang="en-US" altLang="ko-KR" sz="900" b="0" i="0" u="none" strike="noStrike" kern="1200" cap="none" spc="0" normalizeH="0" baseline="0" noProof="0" dirty="0" err="1">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SysCSR</a:t>
                      </a: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-SWCSR)</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3"/>
                  </a:ext>
                </a:extLst>
              </a:tr>
              <a:tr h="839510">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4-4. </a:t>
                      </a:r>
                      <a:r>
                        <a:rPr lang="en-US" altLang="ko-KR" sz="900" dirty="0">
                          <a:solidFill>
                            <a:schemeClr val="tx1"/>
                          </a:solidFill>
                          <a:latin typeface="LG스마트체 Regular" panose="020B0600000101010101" pitchFamily="50" charset="-127"/>
                          <a:ea typeface="LG스마트체 Regular" panose="020B0600000101010101" pitchFamily="50" charset="-127"/>
                        </a:rPr>
                        <a:t>SW</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architecture design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architecture design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Traceability matrix (SWCSR-SAD)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 (SAD)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4"/>
                  </a:ext>
                </a:extLst>
              </a:tr>
              <a:tr h="713584">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4-5. </a:t>
                      </a:r>
                      <a:r>
                        <a:rPr lang="en-US" altLang="ko-KR" sz="900" dirty="0">
                          <a:solidFill>
                            <a:schemeClr val="tx1"/>
                          </a:solidFill>
                          <a:latin typeface="LG스마트체 Regular" panose="020B0600000101010101" pitchFamily="50" charset="-127"/>
                          <a:ea typeface="LG스마트체 Regular" panose="020B0600000101010101" pitchFamily="50" charset="-127"/>
                        </a:rPr>
                        <a:t>Release of SW (cybersecurity) architecture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(cybersecurity) architecture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HW-SW interface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plan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6"/>
                  </a:ext>
                </a:extLst>
              </a:tr>
              <a:tr h="713584">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4-6. </a:t>
                      </a:r>
                      <a:r>
                        <a:rPr lang="en-US" altLang="ko-KR" sz="900" dirty="0">
                          <a:solidFill>
                            <a:schemeClr val="tx1"/>
                          </a:solidFill>
                          <a:latin typeface="LG스마트체 Regular" panose="020B0600000101010101" pitchFamily="50" charset="-127"/>
                          <a:ea typeface="LG스마트체 Regular" panose="020B0600000101010101" pitchFamily="50" charset="-127"/>
                        </a:rPr>
                        <a:t>SW unit cybersecurity design</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and implementation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detailed design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VR report(SDD)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unit implementation source code</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Static analysis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7"/>
                  </a:ext>
                </a:extLst>
              </a:tr>
              <a:tr h="393282">
                <a:tc>
                  <a:txBody>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4-7</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SW Unit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SW Unit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Unit Test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a:t>
                      </a:r>
                    </a:p>
                  </a:txBody>
                  <a:tcPr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45411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bwMode="auto">
          <a:xfrm>
            <a:off x="272480" y="255260"/>
            <a:ext cx="964907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pPr indent="177800"/>
            <a:r>
              <a:rPr lang="en-US" altLang="ko-KR" sz="1800" dirty="0">
                <a:solidFill>
                  <a:srgbClr val="FFFFFF"/>
                </a:solidFill>
                <a:latin typeface="LG스마트체 Regular" panose="020B0600000101010101" pitchFamily="50" charset="-127"/>
                <a:ea typeface="LG스마트체 Regular" panose="020B0600000101010101" pitchFamily="50" charset="-127"/>
              </a:rPr>
              <a:t>Role &amp; responsibility for cybersecurity SW development (2/2)</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388800" cy="535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graphicFrame>
        <p:nvGraphicFramePr>
          <p:cNvPr id="6" name="표 5"/>
          <p:cNvGraphicFramePr>
            <a:graphicFrameLocks noGrp="1"/>
          </p:cNvGraphicFramePr>
          <p:nvPr>
            <p:extLst>
              <p:ext uri="{D42A27DB-BD31-4B8C-83A1-F6EECF244321}">
                <p14:modId xmlns:p14="http://schemas.microsoft.com/office/powerpoint/2010/main" val="3669308794"/>
              </p:ext>
            </p:extLst>
          </p:nvPr>
        </p:nvGraphicFramePr>
        <p:xfrm>
          <a:off x="84678" y="896795"/>
          <a:ext cx="9692857" cy="2702343"/>
        </p:xfrm>
        <a:graphic>
          <a:graphicData uri="http://schemas.openxmlformats.org/drawingml/2006/table">
            <a:tbl>
              <a:tblPr firstRow="1" bandRow="1">
                <a:tableStyleId>{5940675A-B579-460E-94D1-54222C63F5DA}</a:tableStyleId>
              </a:tblPr>
              <a:tblGrid>
                <a:gridCol w="2185685">
                  <a:extLst>
                    <a:ext uri="{9D8B030D-6E8A-4147-A177-3AD203B41FA5}">
                      <a16:colId xmlns:a16="http://schemas.microsoft.com/office/drawing/2014/main" xmlns="" val="20000"/>
                    </a:ext>
                  </a:extLst>
                </a:gridCol>
                <a:gridCol w="2034111">
                  <a:extLst>
                    <a:ext uri="{9D8B030D-6E8A-4147-A177-3AD203B41FA5}">
                      <a16:colId xmlns:a16="http://schemas.microsoft.com/office/drawing/2014/main" xmlns="" val="20001"/>
                    </a:ext>
                  </a:extLst>
                </a:gridCol>
                <a:gridCol w="513624">
                  <a:extLst>
                    <a:ext uri="{9D8B030D-6E8A-4147-A177-3AD203B41FA5}">
                      <a16:colId xmlns:a16="http://schemas.microsoft.com/office/drawing/2014/main" xmlns="" val="20002"/>
                    </a:ext>
                  </a:extLst>
                </a:gridCol>
                <a:gridCol w="513624">
                  <a:extLst>
                    <a:ext uri="{9D8B030D-6E8A-4147-A177-3AD203B41FA5}">
                      <a16:colId xmlns:a16="http://schemas.microsoft.com/office/drawing/2014/main" xmlns="" val="20003"/>
                    </a:ext>
                  </a:extLst>
                </a:gridCol>
                <a:gridCol w="513624">
                  <a:extLst>
                    <a:ext uri="{9D8B030D-6E8A-4147-A177-3AD203B41FA5}">
                      <a16:colId xmlns:a16="http://schemas.microsoft.com/office/drawing/2014/main" xmlns="" val="20004"/>
                    </a:ext>
                  </a:extLst>
                </a:gridCol>
                <a:gridCol w="513624">
                  <a:extLst>
                    <a:ext uri="{9D8B030D-6E8A-4147-A177-3AD203B41FA5}">
                      <a16:colId xmlns:a16="http://schemas.microsoft.com/office/drawing/2014/main" xmlns="" val="20009"/>
                    </a:ext>
                  </a:extLst>
                </a:gridCol>
                <a:gridCol w="574834">
                  <a:extLst>
                    <a:ext uri="{9D8B030D-6E8A-4147-A177-3AD203B41FA5}">
                      <a16:colId xmlns:a16="http://schemas.microsoft.com/office/drawing/2014/main" xmlns="" val="20006"/>
                    </a:ext>
                  </a:extLst>
                </a:gridCol>
                <a:gridCol w="533200">
                  <a:extLst>
                    <a:ext uri="{9D8B030D-6E8A-4147-A177-3AD203B41FA5}">
                      <a16:colId xmlns:a16="http://schemas.microsoft.com/office/drawing/2014/main" xmlns="" val="20007"/>
                    </a:ext>
                  </a:extLst>
                </a:gridCol>
                <a:gridCol w="770177">
                  <a:extLst>
                    <a:ext uri="{9D8B030D-6E8A-4147-A177-3AD203B41FA5}">
                      <a16:colId xmlns:a16="http://schemas.microsoft.com/office/drawing/2014/main" xmlns="" val="20008"/>
                    </a:ext>
                  </a:extLst>
                </a:gridCol>
                <a:gridCol w="770177">
                  <a:extLst>
                    <a:ext uri="{9D8B030D-6E8A-4147-A177-3AD203B41FA5}">
                      <a16:colId xmlns:a16="http://schemas.microsoft.com/office/drawing/2014/main" xmlns="" val="20010"/>
                    </a:ext>
                  </a:extLst>
                </a:gridCol>
                <a:gridCol w="770177">
                  <a:extLst>
                    <a:ext uri="{9D8B030D-6E8A-4147-A177-3AD203B41FA5}">
                      <a16:colId xmlns:a16="http://schemas.microsoft.com/office/drawing/2014/main" xmlns="" val="20011"/>
                    </a:ext>
                  </a:extLst>
                </a:gridCol>
              </a:tblGrid>
              <a:tr h="322605">
                <a:tc>
                  <a:txBody>
                    <a:bodyPr/>
                    <a:lstStyle/>
                    <a:p>
                      <a:pPr algn="ctr" latinLnBrk="1"/>
                      <a:r>
                        <a:rPr lang="en-US" altLang="ko-KR" sz="1050" dirty="0">
                          <a:latin typeface="LG스마트체 Regular" panose="020B0600000101010101" pitchFamily="50" charset="-127"/>
                          <a:ea typeface="LG스마트체 Regular" panose="020B0600000101010101" pitchFamily="50" charset="-127"/>
                        </a:rPr>
                        <a:t>Process Area</a:t>
                      </a:r>
                      <a:endParaRPr lang="ko-KR" altLang="en-US" sz="105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1050" dirty="0">
                          <a:solidFill>
                            <a:schemeClr val="tx1"/>
                          </a:solidFill>
                          <a:latin typeface="LG스마트체 Regular" panose="020B0600000101010101" pitchFamily="50" charset="-127"/>
                          <a:ea typeface="LG스마트체 Regular" panose="020B0600000101010101" pitchFamily="50" charset="-127"/>
                        </a:rPr>
                        <a:t>Work Product</a:t>
                      </a:r>
                      <a:endParaRPr lang="ko-KR" altLang="en-US" sz="105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CSA</a:t>
                      </a: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err="1">
                          <a:solidFill>
                            <a:schemeClr val="tx1"/>
                          </a:solidFill>
                          <a:latin typeface="LG스마트체 Regular" panose="020B0600000101010101" pitchFamily="50" charset="-127"/>
                          <a:ea typeface="LG스마트체 Regular" panose="020B0600000101010101" pitchFamily="50" charset="-127"/>
                        </a:rPr>
                        <a:t>SysIT</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SWQT</a:t>
                      </a:r>
                      <a:r>
                        <a:rPr lang="en-US" altLang="ko-KR" sz="900" baseline="0" dirty="0">
                          <a:solidFill>
                            <a:schemeClr val="tx1"/>
                          </a:solidFill>
                          <a:latin typeface="LG스마트체 Regular" panose="020B0600000101010101" pitchFamily="50" charset="-127"/>
                          <a:ea typeface="LG스마트체 Regular" panose="020B0600000101010101" pitchFamily="50" charset="-127"/>
                        </a:rPr>
                        <a: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latin typeface="LG스마트체 Regular" panose="020B0600000101010101" pitchFamily="50" charset="-127"/>
                          <a:ea typeface="LG스마트체 Regular" panose="020B0600000101010101" pitchFamily="50" charset="-127"/>
                        </a:rPr>
                        <a:t>Cybersecurity</a:t>
                      </a:r>
                    </a:p>
                    <a:p>
                      <a:pPr algn="ctr" latinLnBrk="1"/>
                      <a:r>
                        <a:rPr lang="en-US" altLang="ko-KR" sz="900" dirty="0">
                          <a:latin typeface="LG스마트체 Regular" panose="020B0600000101010101" pitchFamily="50" charset="-127"/>
                          <a:ea typeface="LG스마트체 Regular" panose="020B0600000101010101" pitchFamily="50" charset="-127"/>
                        </a:rPr>
                        <a:t>Assessor</a:t>
                      </a:r>
                      <a:endParaRPr lang="ko-KR" altLang="en-US" sz="9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latin typeface="LG스마트체 Regular" panose="020B0600000101010101" pitchFamily="50" charset="-127"/>
                          <a:ea typeface="LG스마트체 Regular" panose="020B0600000101010101" pitchFamily="50" charset="-127"/>
                        </a:rPr>
                        <a:t>SAM</a:t>
                      </a:r>
                      <a:endParaRPr lang="ko-KR" altLang="en-US" sz="9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tc>
                  <a:txBody>
                    <a:bodyPr/>
                    <a:lstStyle/>
                    <a:p>
                      <a:pPr algn="ctr" latinLnBrk="1"/>
                      <a:r>
                        <a:rPr lang="en-US" altLang="ko-KR" sz="900" dirty="0">
                          <a:latin typeface="LG스마트체 Regular" panose="020B0600000101010101" pitchFamily="50" charset="-127"/>
                          <a:ea typeface="LG스마트체 Regular" panose="020B0600000101010101" pitchFamily="50" charset="-127"/>
                        </a:rPr>
                        <a:t>SW PL/PL</a:t>
                      </a:r>
                      <a:endParaRPr lang="ko-KR" altLang="en-US" sz="900" dirty="0">
                        <a:latin typeface="LG스마트체 Regular" panose="020B0600000101010101" pitchFamily="50" charset="-127"/>
                        <a:ea typeface="LG스마트체 Regular" panose="020B0600000101010101" pitchFamily="50" charset="-127"/>
                      </a:endParaRPr>
                    </a:p>
                  </a:txBody>
                  <a:tcPr anchor="ctr">
                    <a:solidFill>
                      <a:schemeClr val="bg1">
                        <a:lumMod val="85000"/>
                      </a:schemeClr>
                    </a:solidFill>
                  </a:tcPr>
                </a:tc>
                <a:extLst>
                  <a:ext uri="{0D108BD9-81ED-4DB2-BD59-A6C34878D82A}">
                    <a16:rowId xmlns:a16="http://schemas.microsoft.com/office/drawing/2014/main" xmlns="" val="10000"/>
                  </a:ext>
                </a:extLst>
              </a:tr>
              <a:tr h="443581">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4-8.</a:t>
                      </a:r>
                      <a:r>
                        <a:rPr lang="en-US" altLang="ko-KR" sz="900" b="1"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SW Integration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SW Integration Test cases</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Integration Test Report</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I</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I</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2"/>
                  </a:ext>
                </a:extLst>
              </a:tr>
              <a:tr h="443581">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4-9. </a:t>
                      </a:r>
                      <a:r>
                        <a:rPr lang="en-US" altLang="ko-KR" sz="900" b="1"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SW Qualification Test Specification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Qualification Test Case</a:t>
                      </a: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baseline="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3"/>
                  </a:ext>
                </a:extLst>
              </a:tr>
              <a:tr h="443581">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4-10. </a:t>
                      </a:r>
                      <a:r>
                        <a:rPr lang="en-US" altLang="ko-KR" sz="900" b="1"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SW Qualification Test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rPr>
                        <a:t>SW Qualification Test Report</a:t>
                      </a: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S</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I</a:t>
                      </a:r>
                      <a:endParaRPr lang="ko-KR" altLang="en-US" sz="900" kern="1200" baseline="0" dirty="0">
                        <a:solidFill>
                          <a:schemeClr val="tx1"/>
                        </a:solidFill>
                        <a:latin typeface="LG스마트체 Regular" panose="020B0600000101010101" pitchFamily="50" charset="-127"/>
                        <a:ea typeface="LG스마트체 Regular" panose="020B0600000101010101"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defTabSz="914400" rtl="0" eaLnBrk="1" latinLnBrk="1" hangingPunct="1">
                        <a:buFont typeface="Arial" panose="020B0604020202020204" pitchFamily="34" charset="0"/>
                        <a:buNone/>
                      </a:pPr>
                      <a:r>
                        <a:rPr lang="en-US" altLang="ko-KR" sz="900" kern="1200" baseline="0" dirty="0">
                          <a:solidFill>
                            <a:schemeClr val="tx1"/>
                          </a:solidFill>
                          <a:latin typeface="LG스마트체 Regular" panose="020B0600000101010101" pitchFamily="50" charset="-127"/>
                          <a:ea typeface="LG스마트체 Regular" panose="020B0600000101010101" pitchFamily="50" charset="-127"/>
                          <a:cs typeface="+mn-cs"/>
                        </a:rPr>
                        <a:t>R</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extLst>
                  <a:ext uri="{0D108BD9-81ED-4DB2-BD59-A6C34878D82A}">
                    <a16:rowId xmlns:a16="http://schemas.microsoft.com/office/drawing/2014/main" xmlns="" val="10004"/>
                  </a:ext>
                </a:extLst>
              </a:tr>
              <a:tr h="443581">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4-11.</a:t>
                      </a:r>
                      <a:r>
                        <a:rPr lang="en-US" altLang="ko-KR" sz="900" b="1"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Vulnerability Test</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Test Plan</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Vulnerability Test Reports</a:t>
                      </a: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solidFill>
                            <a:schemeClr val="tx1"/>
                          </a:solidFill>
                          <a:latin typeface="LG스마트체 Regular" panose="020B0600000101010101" pitchFamily="50" charset="-127"/>
                          <a:ea typeface="LG스마트체 Regular" panose="020B0600000101010101" pitchFamily="50" charset="-127"/>
                        </a:rPr>
                        <a: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R</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solidFill>
                            <a:schemeClr val="tx1"/>
                          </a:solidFill>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extLst>
                  <a:ext uri="{0D108BD9-81ED-4DB2-BD59-A6C34878D82A}">
                    <a16:rowId xmlns:a16="http://schemas.microsoft.com/office/drawing/2014/main" xmlns="" val="10001"/>
                  </a:ext>
                </a:extLst>
              </a:tr>
              <a:tr h="287031">
                <a:tc>
                  <a:txBody>
                    <a:bodyPr/>
                    <a:lstStyle/>
                    <a:p>
                      <a:r>
                        <a:rPr lang="en-US" altLang="ko-KR" sz="900" b="1" dirty="0">
                          <a:solidFill>
                            <a:schemeClr val="tx1"/>
                          </a:solidFill>
                          <a:latin typeface="LG스마트체 Regular" panose="020B0600000101010101" pitchFamily="50" charset="-127"/>
                          <a:ea typeface="LG스마트체 Regular" panose="020B0600000101010101" pitchFamily="50" charset="-127"/>
                        </a:rPr>
                        <a:t>PA 4-12.</a:t>
                      </a:r>
                      <a:r>
                        <a:rPr lang="en-US" altLang="ko-KR" sz="900" b="1" baseline="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a:solidFill>
                            <a:schemeClr val="tx1"/>
                          </a:solidFill>
                          <a:latin typeface="LG스마트체 Regular" panose="020B0600000101010101" pitchFamily="50" charset="-127"/>
                          <a:ea typeface="LG스마트체 Regular" panose="020B0600000101010101" pitchFamily="50" charset="-127"/>
                        </a:rPr>
                        <a:t>SW release</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Cybersecurity case [refined]</a:t>
                      </a:r>
                    </a:p>
                    <a:p>
                      <a:pPr marL="88900" marR="0" lvl="0" indent="-88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900" b="0" i="0" u="none" strike="noStrike" kern="1200" cap="none" spc="0" normalizeH="0" baseline="0" noProof="0" dirty="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rPr>
                        <a:t>SW release report</a:t>
                      </a:r>
                    </a:p>
                  </a:txBody>
                  <a:tcPr anchor="ctr"/>
                </a:tc>
                <a:tc>
                  <a:txBody>
                    <a:bodyPr/>
                    <a:lstStyle/>
                    <a:p>
                      <a:pPr algn="ctr" latinLnBrk="1"/>
                      <a:r>
                        <a:rPr lang="en-US" altLang="ko-KR" sz="900" dirty="0">
                          <a:latin typeface="LG스마트체 Regular" panose="020B0600000101010101" pitchFamily="50" charset="-127"/>
                          <a:ea typeface="LG스마트체 Regular" panose="020B0600000101010101" pitchFamily="50" charset="-127"/>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algn="ctr" latinLnBrk="1"/>
                      <a:r>
                        <a:rPr lang="en-US" altLang="ko-KR" sz="900" dirty="0">
                          <a:latin typeface="LG스마트체 Regular" panose="020B0600000101010101" pitchFamily="50" charset="-127"/>
                          <a:ea typeface="LG스마트체 Regular" panose="020B0600000101010101" pitchFamily="50" charset="-127"/>
                        </a:rPr>
                        <a:t>S</a:t>
                      </a:r>
                      <a:endParaRPr lang="ko-KR" altLang="en-US" sz="900" dirty="0">
                        <a:latin typeface="LG스마트체 Regular" panose="020B0600000101010101" pitchFamily="50" charset="-127"/>
                        <a:ea typeface="LG스마트체 Regular" panose="020B0600000101010101" pitchFamily="50" charset="-127"/>
                      </a:endParaRP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S</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I</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a:t>
                      </a:r>
                    </a:p>
                  </a:txBody>
                  <a:tcPr anchor="ctr"/>
                </a:tc>
                <a:tc>
                  <a:txBody>
                    <a:bodyPr/>
                    <a:lstStyle/>
                    <a:p>
                      <a:pPr marL="0" indent="0" algn="ctr" latinLnBrk="1">
                        <a:buFont typeface="Arial" panose="020B0604020202020204" pitchFamily="34" charset="0"/>
                        <a:buNone/>
                      </a:pPr>
                      <a:r>
                        <a:rPr lang="en-US" altLang="ko-KR" sz="900" baseline="0" dirty="0">
                          <a:latin typeface="LG스마트체 Regular" panose="020B0600000101010101" pitchFamily="50" charset="-127"/>
                          <a:ea typeface="LG스마트체 Regular" panose="020B0600000101010101" pitchFamily="50" charset="-127"/>
                        </a:rPr>
                        <a:t>R/A</a:t>
                      </a:r>
                    </a:p>
                  </a:txBody>
                  <a:tcPr anchor="ctr"/>
                </a:tc>
                <a:extLst>
                  <a:ext uri="{0D108BD9-81ED-4DB2-BD59-A6C34878D82A}">
                    <a16:rowId xmlns:a16="http://schemas.microsoft.com/office/drawing/2014/main" xmlns="" val="10013"/>
                  </a:ext>
                </a:extLst>
              </a:tr>
            </a:tbl>
          </a:graphicData>
        </a:graphic>
      </p:graphicFrame>
      <p:sp>
        <p:nvSpPr>
          <p:cNvPr id="10" name="직사각형 9"/>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직사각형 8"/>
          <p:cNvSpPr/>
          <p:nvPr/>
        </p:nvSpPr>
        <p:spPr>
          <a:xfrm>
            <a:off x="-135295" y="6582544"/>
            <a:ext cx="9767728" cy="230832"/>
          </a:xfrm>
          <a:prstGeom prst="rect">
            <a:avLst/>
          </a:prstGeom>
        </p:spPr>
        <p:txBody>
          <a:bodyPr wrap="square">
            <a:spAutoFit/>
          </a:bodyPr>
          <a:lstStyle/>
          <a:p>
            <a:pPr marL="177800" lvl="1" algn="l"/>
            <a:r>
              <a:rPr lang="en-US" altLang="ko-KR" sz="900" dirty="0">
                <a:solidFill>
                  <a:schemeClr val="tx1"/>
                </a:solidFill>
                <a:latin typeface="LG스마트체 Regular" panose="020B0600000101010101" pitchFamily="50" charset="-127"/>
                <a:ea typeface="LG스마트체 Regular" panose="020B0600000101010101" pitchFamily="50" charset="-127"/>
              </a:rPr>
              <a:t>R : Responsibility , A : Approval, S : Support , I : Informed</a:t>
            </a:r>
          </a:p>
        </p:txBody>
      </p:sp>
    </p:spTree>
    <p:extLst>
      <p:ext uri="{BB962C8B-B14F-4D97-AF65-F5344CB8AC3E}">
        <p14:creationId xmlns:p14="http://schemas.microsoft.com/office/powerpoint/2010/main" val="3445244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1. Initiation of SW development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28689"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6" name="모서리가 둥근 직사각형 95"/>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97" name="직사각형 96"/>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1" name="직사각형 40"/>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Cybersecurity Manager determines and plans the cybersecurity activities to be performed during the SW development phase.</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2" name="직사각형 41"/>
          <p:cNvSpPr/>
          <p:nvPr/>
        </p:nvSpPr>
        <p:spPr>
          <a:xfrm>
            <a:off x="3800872" y="1700808"/>
            <a:ext cx="4392216" cy="3785652"/>
          </a:xfrm>
          <a:prstGeom prst="rect">
            <a:avLst/>
          </a:prstGeom>
        </p:spPr>
        <p:txBody>
          <a:bodyPr wrap="square">
            <a:spAutoFit/>
          </a:bodyPr>
          <a:lstStyle/>
          <a:p>
            <a:pPr lvl="0" algn="l" fontAlgn="auto">
              <a:spcBef>
                <a:spcPts val="0"/>
              </a:spcBef>
              <a:spcAft>
                <a:spcPts val="0"/>
              </a:spcAft>
              <a:defRPr/>
            </a:pPr>
            <a:r>
              <a:rPr kumimoji="0" lang="en-US" altLang="ko-KR" sz="10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determines and plans the cybersecurity activities required for SW development.</a:t>
            </a:r>
          </a:p>
          <a:p>
            <a:pPr lvl="0" algn="l" fontAlgn="auto">
              <a:spcBef>
                <a:spcPts val="0"/>
              </a:spcBef>
              <a:spcAft>
                <a:spcPts val="0"/>
              </a:spcAft>
              <a:defRPr/>
            </a:pPr>
            <a:endParaRPr kumimoji="0" lang="en-US" altLang="ko-KR" sz="6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tailors the contents of the standard process to the project situation.(if needed)</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cybersecurity plan by establishing a VR plan for the SW development phase work products.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 manager develop SW test (SW unit test, SW integration test, SW qualification test) plans and updates the test plan.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Static Analysis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Manager(SAM)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establishes the SW static analysis rules to be applied to the items and reflects the static analysis execution plan in the cybersecurity plan.</a:t>
            </a:r>
          </a:p>
          <a:p>
            <a:pPr marL="171450" lvl="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acquires design and coding guidelines to be used in SW design.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tailors VS standard coding guidelines to acquire coding guidelines for use in SW development.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makes a plan of SW component if there are some reused components. (if applicable)</a:t>
            </a:r>
          </a:p>
          <a:p>
            <a:pPr marL="171450" lvl="0" indent="-171450" algn="l" fontAlgn="auto">
              <a:spcBef>
                <a:spcPts val="0"/>
              </a:spcBef>
              <a:spcAft>
                <a:spcPts val="0"/>
              </a:spcAft>
              <a:buFont typeface="Arial" pitchFamily="34" charset="0"/>
              <a:buChar char="•"/>
              <a:defRPr/>
            </a:pPr>
            <a:endParaRPr kumimoji="0" lang="en-US" altLang="ko-KR" sz="6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endParaRPr kumimoji="0" lang="en-US" altLang="ko-KR" sz="6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5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 and coding guideline]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Use of MISRA rules or CERT C according to the OEM requirement.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When tailoring the modeling and coding guidelines to the project, apply the Topic as given in ISO 21434: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v1.0,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Annex E(Table 9) according to the CAL.</a:t>
            </a:r>
          </a:p>
        </p:txBody>
      </p:sp>
      <p:sp>
        <p:nvSpPr>
          <p:cNvPr id="43" name="직사각형 42"/>
          <p:cNvSpPr/>
          <p:nvPr/>
        </p:nvSpPr>
        <p:spPr>
          <a:xfrm>
            <a:off x="416496" y="1868851"/>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4" name="직선 연결선 43"/>
          <p:cNvCxnSpPr/>
          <p:nvPr/>
        </p:nvCxnSpPr>
        <p:spPr>
          <a:xfrm>
            <a:off x="416496" y="2084875"/>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67593" y="1854043"/>
            <a:ext cx="2101857"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4-1. Initiation of SW development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7" name="TextBox 46"/>
          <p:cNvSpPr txBox="1"/>
          <p:nvPr/>
        </p:nvSpPr>
        <p:spPr>
          <a:xfrm>
            <a:off x="401736" y="2104016"/>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TextBox 47"/>
          <p:cNvSpPr txBox="1"/>
          <p:nvPr/>
        </p:nvSpPr>
        <p:spPr>
          <a:xfrm>
            <a:off x="1701763" y="2104016"/>
            <a:ext cx="633507" cy="3693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SWQT </a:t>
            </a:r>
            <a:endParaRPr lang="en-US" altLang="ko-KR" sz="9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TextBox 48"/>
          <p:cNvSpPr txBox="1"/>
          <p:nvPr/>
        </p:nvSpPr>
        <p:spPr>
          <a:xfrm>
            <a:off x="2916104" y="2104016"/>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0" name="직선 연결선 49"/>
          <p:cNvCxnSpPr/>
          <p:nvPr/>
        </p:nvCxnSpPr>
        <p:spPr>
          <a:xfrm>
            <a:off x="2576736" y="2078973"/>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1496616" y="2084875"/>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457250" y="2372907"/>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development plan</a:t>
            </a:r>
          </a:p>
        </p:txBody>
      </p:sp>
      <p:sp>
        <p:nvSpPr>
          <p:cNvPr id="53" name="직사각형 52"/>
          <p:cNvSpPr/>
          <p:nvPr/>
        </p:nvSpPr>
        <p:spPr>
          <a:xfrm>
            <a:off x="8049344" y="3309952"/>
            <a:ext cx="1729706" cy="1323439"/>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verification review plan</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Test plan (SW Level)</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 and coding guideline</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rule set</a:t>
            </a:r>
          </a:p>
        </p:txBody>
      </p:sp>
      <p:sp>
        <p:nvSpPr>
          <p:cNvPr id="54" name="직사각형 53"/>
          <p:cNvSpPr/>
          <p:nvPr/>
        </p:nvSpPr>
        <p:spPr>
          <a:xfrm>
            <a:off x="1227378" y="1166555"/>
            <a:ext cx="7207422"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Initiation of system level development has been completed and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system cybersecurity activity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plan should be completed.</a:t>
            </a:r>
          </a:p>
        </p:txBody>
      </p:sp>
      <p:sp>
        <p:nvSpPr>
          <p:cNvPr id="55" name="직사각형 54"/>
          <p:cNvSpPr/>
          <p:nvPr/>
        </p:nvSpPr>
        <p:spPr>
          <a:xfrm>
            <a:off x="1108926" y="6048843"/>
            <a:ext cx="823656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work products required in PA 4-1 should be reflected in the SW development plan.</a:t>
            </a:r>
          </a:p>
        </p:txBody>
      </p:sp>
      <p:sp>
        <p:nvSpPr>
          <p:cNvPr id="56" name="직사각형 55"/>
          <p:cNvSpPr/>
          <p:nvPr/>
        </p:nvSpPr>
        <p:spPr>
          <a:xfrm>
            <a:off x="1541794" y="5472627"/>
            <a:ext cx="979200" cy="3600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4-2.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화살표 연결선 32"/>
          <p:cNvCxnSpPr>
            <a:stCxn id="52" idx="3"/>
          </p:cNvCxnSpPr>
          <p:nvPr/>
        </p:nvCxnSpPr>
        <p:spPr>
          <a:xfrm>
            <a:off x="1436450" y="2552927"/>
            <a:ext cx="119602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꺾인 연결선 61"/>
          <p:cNvCxnSpPr>
            <a:stCxn id="101" idx="1"/>
            <a:endCxn id="56" idx="3"/>
          </p:cNvCxnSpPr>
          <p:nvPr/>
        </p:nvCxnSpPr>
        <p:spPr>
          <a:xfrm rot="10800000">
            <a:off x="2520995" y="5652648"/>
            <a:ext cx="111485" cy="3327"/>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1550928" y="335699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Establish test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632479" y="429309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static analysis 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2632479" y="237617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 review </a:t>
            </a:r>
            <a:r>
              <a:rPr lang="en-US" altLang="ko-KR" sz="700" dirty="0">
                <a:solidFill>
                  <a:schemeClr val="tx1"/>
                </a:solidFill>
                <a:latin typeface="LG스마트체 Regular" panose="020B0600000101010101" pitchFamily="50" charset="-127"/>
                <a:ea typeface="LG스마트체 Regular" panose="020B0600000101010101" pitchFamily="50" charset="-127"/>
              </a:rPr>
              <a:t>planning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4" name="직선 화살표 연결선 32"/>
          <p:cNvCxnSpPr>
            <a:stCxn id="61" idx="2"/>
            <a:endCxn id="91" idx="0"/>
          </p:cNvCxnSpPr>
          <p:nvPr/>
        </p:nvCxnSpPr>
        <p:spPr>
          <a:xfrm>
            <a:off x="3122079" y="4653136"/>
            <a:ext cx="0" cy="21602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457250" y="429309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development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6" name="직선 화살표 연결선 32"/>
          <p:cNvCxnSpPr>
            <a:stCxn id="52" idx="2"/>
            <a:endCxn id="65" idx="0"/>
          </p:cNvCxnSpPr>
          <p:nvPr/>
        </p:nvCxnSpPr>
        <p:spPr>
          <a:xfrm>
            <a:off x="946850" y="2732947"/>
            <a:ext cx="0" cy="156014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8049344" y="1683385"/>
            <a:ext cx="1656184" cy="1338828"/>
          </a:xfrm>
          <a:prstGeom prst="rect">
            <a:avLst/>
          </a:prstGeom>
        </p:spPr>
        <p:txBody>
          <a:bodyPr wrap="square">
            <a:spAutoFit/>
          </a:bodyPr>
          <a:lstStyle/>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Project plan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a:t>
            </a:r>
          </a:p>
          <a:p>
            <a:pPr marL="93663" lvl="0"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requirement</a:t>
            </a:r>
          </a:p>
          <a:p>
            <a:pPr marL="93663" lvl="0"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architecture design</a:t>
            </a:r>
          </a:p>
          <a:p>
            <a:pPr marL="93663" lvl="0"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Test plan (System integration test, System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qualification test</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p:txBody>
      </p:sp>
      <p:sp>
        <p:nvSpPr>
          <p:cNvPr id="70" name="직사각형 69"/>
          <p:cNvSpPr/>
          <p:nvPr/>
        </p:nvSpPr>
        <p:spPr>
          <a:xfrm>
            <a:off x="8049344" y="4941168"/>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cxnSp>
        <p:nvCxnSpPr>
          <p:cNvPr id="71" name="꺾인 연결선 61"/>
          <p:cNvCxnSpPr>
            <a:stCxn id="61" idx="1"/>
            <a:endCxn id="65" idx="3"/>
          </p:cNvCxnSpPr>
          <p:nvPr/>
        </p:nvCxnSpPr>
        <p:spPr>
          <a:xfrm flipH="1">
            <a:off x="1436450" y="4473116"/>
            <a:ext cx="119602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1" name="직사각형 90"/>
          <p:cNvSpPr/>
          <p:nvPr/>
        </p:nvSpPr>
        <p:spPr>
          <a:xfrm>
            <a:off x="2632479" y="486916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Acquire design &amp; coding guideline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0" name="직선 화살표 연결선 32"/>
          <p:cNvCxnSpPr>
            <a:cxnSpLocks/>
            <a:stCxn id="91" idx="2"/>
            <a:endCxn id="101" idx="0"/>
          </p:cNvCxnSpPr>
          <p:nvPr/>
        </p:nvCxnSpPr>
        <p:spPr>
          <a:xfrm>
            <a:off x="3122079" y="5229200"/>
            <a:ext cx="0" cy="24675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1" name="직사각형 100"/>
          <p:cNvSpPr/>
          <p:nvPr/>
        </p:nvSpPr>
        <p:spPr>
          <a:xfrm>
            <a:off x="2632479" y="547595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2" name="꺾인 연결선 101"/>
          <p:cNvCxnSpPr>
            <a:stCxn id="63" idx="2"/>
            <a:endCxn id="60" idx="0"/>
          </p:cNvCxnSpPr>
          <p:nvPr/>
        </p:nvCxnSpPr>
        <p:spPr>
          <a:xfrm rot="5400000">
            <a:off x="2270916" y="2505829"/>
            <a:ext cx="620776" cy="108155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꺾인 연결선 102"/>
          <p:cNvCxnSpPr>
            <a:stCxn id="60" idx="2"/>
            <a:endCxn id="61" idx="0"/>
          </p:cNvCxnSpPr>
          <p:nvPr/>
        </p:nvCxnSpPr>
        <p:spPr>
          <a:xfrm rot="16200000" flipH="1">
            <a:off x="2293271" y="3464288"/>
            <a:ext cx="576064" cy="108155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158128" y="4097776"/>
            <a:ext cx="42832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SAM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TextBox 61"/>
          <p:cNvSpPr txBox="1"/>
          <p:nvPr/>
        </p:nvSpPr>
        <p:spPr>
          <a:xfrm>
            <a:off x="3093208" y="4683702"/>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1684944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prstGeom prst="rect">
            <a:avLst/>
          </a:prstGeom>
        </p:spPr>
        <p:txBody>
          <a:bodyPr/>
          <a:lstStyle/>
          <a:p>
            <a:r>
              <a:rPr lang="ko-KR" altLang="en-US" dirty="0"/>
              <a:t>ㄴ</a:t>
            </a:r>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2.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(SW) cybersecurity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requirement specification</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3" name="직사각형 62"/>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80" name="모서리가 둥근 직사각형 7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Developer analyzes the requirements allocated to the SW in the system cybersecurity requirements and specifies SW requirements.</a:t>
            </a:r>
          </a:p>
        </p:txBody>
      </p:sp>
      <p:sp>
        <p:nvSpPr>
          <p:cNvPr id="71" name="직사각형 70"/>
          <p:cNvSpPr/>
          <p:nvPr/>
        </p:nvSpPr>
        <p:spPr>
          <a:xfrm>
            <a:off x="3800872" y="1772816"/>
            <a:ext cx="4392216" cy="4308872"/>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the SW cybersecurity requirements for the system cybersecurity requirements allocated by the SW during the system development phase.</a:t>
            </a: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system cybersecurity requirements allocated to the SW and analyzes the feasibility of implementing it in SW. </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SW requirements and analyzes the requirements related to or conflicting with the cybersecurity.</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architecture and assigns system cybersecurity requirements to SW element.</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system cybersecurity requirements allocated to the SW element to the extent that it can be implemented in SW.</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analyzes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considers and update the cybersecurity implications of post-development phase during the refinement of cybersecurity requirements.</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allocates to the relevant entities of the operational environment if specific procedures are required to ensure cybersecurity in post-development phases.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creates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traceability matrix between system cybersecurity requirements and SW cybersecurity requirements.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updates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HSI document by detailing the interface for the HW to be controlled at a level that can be controlled by the SW.</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the SW cybersecurity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requirements.</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requests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updating the SW requirement that needs to be change by SW cybersecurity requirements.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whether all SW requirements have been updated.</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updates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SW test plan in consideration of the derived SW cybersecurity requirements.</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updates the cybersecurity plan, taking into account the derived SW cybersecurity requirements.</a:t>
            </a:r>
          </a:p>
        </p:txBody>
      </p:sp>
      <p:sp>
        <p:nvSpPr>
          <p:cNvPr id="104" name="직사각형 103"/>
          <p:cNvSpPr/>
          <p:nvPr/>
        </p:nvSpPr>
        <p:spPr>
          <a:xfrm>
            <a:off x="416496" y="1844824"/>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5" name="직선 연결선 104"/>
          <p:cNvCxnSpPr/>
          <p:nvPr/>
        </p:nvCxnSpPr>
        <p:spPr>
          <a:xfrm>
            <a:off x="416496" y="206084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06917" y="1830016"/>
            <a:ext cx="2823210"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4-2. SW </a:t>
            </a:r>
            <a:r>
              <a:rPr lang="en-US" altLang="ko-KR" sz="900" kern="0" dirty="0" smtClean="0">
                <a:solidFill>
                  <a:schemeClr val="tx1"/>
                </a:solidFill>
                <a:latin typeface="LG스마트체 Regular" panose="020B0600000101010101" pitchFamily="50" charset="-127"/>
                <a:ea typeface="LG스마트체 Regular" panose="020B0600000101010101" pitchFamily="50" charset="-127"/>
              </a:rPr>
              <a:t>cybersecurity requirement </a:t>
            </a:r>
            <a:r>
              <a:rPr lang="en-US" altLang="ko-KR" sz="900" kern="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15" name="TextBox 114"/>
          <p:cNvSpPr txBox="1"/>
          <p:nvPr/>
        </p:nvSpPr>
        <p:spPr>
          <a:xfrm>
            <a:off x="401736" y="2019607"/>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16" name="TextBox 115"/>
          <p:cNvSpPr txBox="1"/>
          <p:nvPr/>
        </p:nvSpPr>
        <p:spPr>
          <a:xfrm>
            <a:off x="1817977" y="2019607"/>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117" name="TextBox 116"/>
          <p:cNvSpPr txBox="1"/>
          <p:nvPr/>
        </p:nvSpPr>
        <p:spPr>
          <a:xfrm>
            <a:off x="2916104" y="2019607"/>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8" name="직선 연결선 11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직사각형 119"/>
          <p:cNvSpPr/>
          <p:nvPr/>
        </p:nvSpPr>
        <p:spPr>
          <a:xfrm>
            <a:off x="8049344" y="3284984"/>
            <a:ext cx="1656184" cy="1338828"/>
          </a:xfrm>
          <a:prstGeom prst="rect">
            <a:avLst/>
          </a:prstGeom>
        </p:spPr>
        <p:txBody>
          <a:bodyPr wrap="square">
            <a:spAutoFit/>
          </a:bodyPr>
          <a:lstStyle/>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cybersecurity requirement</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 (SWCSR)</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 (</a:t>
            </a:r>
            <a:r>
              <a:rPr kumimoji="0" lang="en-US" altLang="ko-KR" sz="900" dirty="0" err="1">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-SWCSR)</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[refined]</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Test plan [refined]</a:t>
            </a:r>
          </a:p>
          <a:p>
            <a:pPr marL="88900" indent="-8890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1" name="직사각형 120"/>
          <p:cNvSpPr/>
          <p:nvPr/>
        </p:nvSpPr>
        <p:spPr>
          <a:xfrm>
            <a:off x="1232674" y="1166555"/>
            <a:ext cx="6976590"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verification review should be completed for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system cybersecurity requirements derived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from the system phase.</a:t>
            </a:r>
          </a:p>
        </p:txBody>
      </p:sp>
      <p:sp>
        <p:nvSpPr>
          <p:cNvPr id="122" name="직사각형 121"/>
          <p:cNvSpPr/>
          <p:nvPr/>
        </p:nvSpPr>
        <p:spPr>
          <a:xfrm>
            <a:off x="1108925" y="5949280"/>
            <a:ext cx="8449423" cy="400110"/>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[Developer] All system cybersecurity requirements allocated by the system to software should be specified as SW cybersecurity requirements and should satisfy VR criteria.</a:t>
            </a:r>
          </a:p>
        </p:txBody>
      </p:sp>
      <p:sp>
        <p:nvSpPr>
          <p:cNvPr id="123" name="직사각형 122"/>
          <p:cNvSpPr/>
          <p:nvPr/>
        </p:nvSpPr>
        <p:spPr>
          <a:xfrm>
            <a:off x="8049343" y="1676781"/>
            <a:ext cx="1656185" cy="1061829"/>
          </a:xfrm>
          <a:prstGeom prst="rect">
            <a:avLst/>
          </a:prstGeom>
        </p:spPr>
        <p:txBody>
          <a:bodyPr wrap="square">
            <a:spAutoFit/>
          </a:bodyPr>
          <a:lstStyle/>
          <a:p>
            <a:pPr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System cybersecurity requirement </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 architecture design</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a:t>
            </a:r>
          </a:p>
          <a:p>
            <a:pPr lvl="0" algn="l" fontAlgn="auto">
              <a:spcBef>
                <a:spcPts val="0"/>
              </a:spcBef>
              <a:spcAft>
                <a:spcPts val="0"/>
              </a:spcAft>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architecture design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p>
          <a:p>
            <a:pPr marL="93663"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verification review plan</a:t>
            </a:r>
          </a:p>
        </p:txBody>
      </p:sp>
      <p:sp>
        <p:nvSpPr>
          <p:cNvPr id="124" name="직사각형 123"/>
          <p:cNvSpPr/>
          <p:nvPr/>
        </p:nvSpPr>
        <p:spPr>
          <a:xfrm>
            <a:off x="8049344" y="4941168"/>
            <a:ext cx="1509005"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5" name="직사각형 124"/>
          <p:cNvSpPr/>
          <p:nvPr/>
        </p:nvSpPr>
        <p:spPr>
          <a:xfrm>
            <a:off x="464071" y="2720913"/>
            <a:ext cx="979200" cy="327309"/>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6" name="직사각형 125"/>
          <p:cNvSpPr/>
          <p:nvPr/>
        </p:nvSpPr>
        <p:spPr>
          <a:xfrm>
            <a:off x="1549962" y="2275742"/>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requirements</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7" name="직사각형 126"/>
          <p:cNvSpPr/>
          <p:nvPr/>
        </p:nvSpPr>
        <p:spPr>
          <a:xfrm>
            <a:off x="2648663" y="5525324"/>
            <a:ext cx="979200" cy="32730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4-3.</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Release of 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8" name="꺾인 연결선 61"/>
          <p:cNvCxnSpPr>
            <a:stCxn id="139" idx="2"/>
            <a:endCxn id="127" idx="0"/>
          </p:cNvCxnSpPr>
          <p:nvPr/>
        </p:nvCxnSpPr>
        <p:spPr>
          <a:xfrm>
            <a:off x="3134904" y="5373216"/>
            <a:ext cx="3359" cy="15210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1549962" y="4083233"/>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HW-SW interface </a:t>
            </a:r>
          </a:p>
          <a:p>
            <a:r>
              <a:rPr lang="en-US" altLang="ko-KR" sz="700" dirty="0">
                <a:solidFill>
                  <a:schemeClr val="tx1"/>
                </a:solidFill>
                <a:latin typeface="LG스마트체 Regular" panose="020B0600000101010101" pitchFamily="50" charset="-127"/>
                <a:ea typeface="LG스마트체 Regular" panose="020B0600000101010101" pitchFamily="50" charset="-127"/>
              </a:rPr>
              <a:t>update</a:t>
            </a:r>
          </a:p>
        </p:txBody>
      </p:sp>
      <p:cxnSp>
        <p:nvCxnSpPr>
          <p:cNvPr id="130" name="직선 화살표 연결선 32"/>
          <p:cNvCxnSpPr>
            <a:stCxn id="145" idx="2"/>
            <a:endCxn id="143" idx="0"/>
          </p:cNvCxnSpPr>
          <p:nvPr/>
        </p:nvCxnSpPr>
        <p:spPr>
          <a:xfrm flipH="1">
            <a:off x="2039562" y="3074301"/>
            <a:ext cx="1303" cy="10555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32"/>
          <p:cNvCxnSpPr>
            <a:stCxn id="126" idx="2"/>
            <a:endCxn id="145" idx="0"/>
          </p:cNvCxnSpPr>
          <p:nvPr/>
        </p:nvCxnSpPr>
        <p:spPr>
          <a:xfrm>
            <a:off x="2039562" y="2603051"/>
            <a:ext cx="1303" cy="15923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2" name="다이아몬드 131"/>
          <p:cNvSpPr/>
          <p:nvPr/>
        </p:nvSpPr>
        <p:spPr>
          <a:xfrm>
            <a:off x="1549962" y="4531465"/>
            <a:ext cx="979200" cy="36345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33" name="직사각형 132"/>
          <p:cNvSpPr/>
          <p:nvPr/>
        </p:nvSpPr>
        <p:spPr>
          <a:xfrm>
            <a:off x="1556312" y="4569498"/>
            <a:ext cx="979200"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4" name="직선 화살표 연결선 32"/>
          <p:cNvCxnSpPr>
            <a:stCxn id="129" idx="2"/>
            <a:endCxn id="132" idx="0"/>
          </p:cNvCxnSpPr>
          <p:nvPr/>
        </p:nvCxnSpPr>
        <p:spPr>
          <a:xfrm>
            <a:off x="2039562" y="4410542"/>
            <a:ext cx="0" cy="12092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5" name="꺾인 연결선 61"/>
          <p:cNvCxnSpPr>
            <a:stCxn id="132" idx="3"/>
            <a:endCxn id="143" idx="3"/>
          </p:cNvCxnSpPr>
          <p:nvPr/>
        </p:nvCxnSpPr>
        <p:spPr>
          <a:xfrm flipV="1">
            <a:off x="2529162" y="3343515"/>
            <a:ext cx="12700" cy="1369675"/>
          </a:xfrm>
          <a:prstGeom prst="bentConnector3">
            <a:avLst>
              <a:gd name="adj1" fmla="val 479469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p:cNvSpPr/>
          <p:nvPr/>
        </p:nvSpPr>
        <p:spPr>
          <a:xfrm>
            <a:off x="464071" y="3173699"/>
            <a:ext cx="979200" cy="327309"/>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architecture design</a:t>
            </a:r>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cxnSp>
        <p:nvCxnSpPr>
          <p:cNvPr id="137" name="직선 화살표 연결선 32"/>
          <p:cNvCxnSpPr>
            <a:stCxn id="136" idx="3"/>
            <a:endCxn id="143" idx="1"/>
          </p:cNvCxnSpPr>
          <p:nvPr/>
        </p:nvCxnSpPr>
        <p:spPr>
          <a:xfrm>
            <a:off x="1443271" y="3337354"/>
            <a:ext cx="106691" cy="616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2645304" y="5045907"/>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0" name="직선 화살표 연결선 32"/>
          <p:cNvCxnSpPr>
            <a:stCxn id="132" idx="1"/>
            <a:endCxn id="161" idx="0"/>
          </p:cNvCxnSpPr>
          <p:nvPr/>
        </p:nvCxnSpPr>
        <p:spPr>
          <a:xfrm rot="10800000" flipV="1">
            <a:off x="959442" y="4713189"/>
            <a:ext cx="590520" cy="97395"/>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1" name="직사각형 140"/>
          <p:cNvSpPr/>
          <p:nvPr/>
        </p:nvSpPr>
        <p:spPr>
          <a:xfrm>
            <a:off x="1548317" y="3628810"/>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2" name="직선 화살표 연결선 32"/>
          <p:cNvCxnSpPr>
            <a:stCxn id="141" idx="2"/>
            <a:endCxn id="129" idx="0"/>
          </p:cNvCxnSpPr>
          <p:nvPr/>
        </p:nvCxnSpPr>
        <p:spPr>
          <a:xfrm>
            <a:off x="2037917" y="3956119"/>
            <a:ext cx="1645" cy="12711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1549962" y="3179860"/>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requirement</a:t>
            </a:r>
          </a:p>
          <a:p>
            <a:r>
              <a:rPr lang="en-US" altLang="ko-KR" sz="700" dirty="0">
                <a:solidFill>
                  <a:schemeClr val="tx1"/>
                </a:solidFill>
                <a:latin typeface="LG스마트체 Regular" panose="020B0600000101010101" pitchFamily="50" charset="-127"/>
                <a:ea typeface="LG스마트체 Regular" panose="020B0600000101010101" pitchFamily="50" charset="-127"/>
              </a:rPr>
              <a:t>/ architecture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44" name="직사각형 143"/>
          <p:cNvSpPr/>
          <p:nvPr/>
        </p:nvSpPr>
        <p:spPr>
          <a:xfrm>
            <a:off x="2656755" y="2219351"/>
            <a:ext cx="9801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2-3 </a:t>
            </a:r>
            <a:r>
              <a:rPr lang="en-US" altLang="ko-KR" sz="70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requirement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45" name="다이아몬드 144"/>
          <p:cNvSpPr/>
          <p:nvPr/>
        </p:nvSpPr>
        <p:spPr>
          <a:xfrm>
            <a:off x="1550815" y="2762285"/>
            <a:ext cx="980100" cy="312016"/>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sp>
        <p:nvSpPr>
          <p:cNvPr id="146" name="직사각형 145"/>
          <p:cNvSpPr/>
          <p:nvPr/>
        </p:nvSpPr>
        <p:spPr>
          <a:xfrm>
            <a:off x="2656755" y="2745633"/>
            <a:ext cx="9801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Change request</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change </a:t>
            </a:r>
            <a:r>
              <a:rPr lang="en-US" altLang="ko-KR" sz="700" dirty="0">
                <a:solidFill>
                  <a:schemeClr val="tx1"/>
                </a:solidFill>
                <a:latin typeface="LG스마트체 Regular" panose="020B0600000101010101" pitchFamily="50" charset="-127"/>
                <a:ea typeface="LG스마트체 Regular" panose="020B0600000101010101" pitchFamily="50" charset="-127"/>
              </a:rPr>
              <a:t>request)</a:t>
            </a:r>
          </a:p>
        </p:txBody>
      </p:sp>
      <p:cxnSp>
        <p:nvCxnSpPr>
          <p:cNvPr id="147" name="직선 화살표 연결선 32"/>
          <p:cNvCxnSpPr>
            <a:stCxn id="146" idx="0"/>
            <a:endCxn id="144" idx="2"/>
          </p:cNvCxnSpPr>
          <p:nvPr/>
        </p:nvCxnSpPr>
        <p:spPr>
          <a:xfrm flipV="1">
            <a:off x="3146805" y="2654999"/>
            <a:ext cx="0" cy="9063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32"/>
          <p:cNvCxnSpPr>
            <a:stCxn id="145" idx="3"/>
            <a:endCxn id="146" idx="1"/>
          </p:cNvCxnSpPr>
          <p:nvPr/>
        </p:nvCxnSpPr>
        <p:spPr>
          <a:xfrm flipV="1">
            <a:off x="2530915" y="2909288"/>
            <a:ext cx="125840" cy="900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7" name="직사각형 156"/>
          <p:cNvSpPr/>
          <p:nvPr/>
        </p:nvSpPr>
        <p:spPr>
          <a:xfrm>
            <a:off x="2160599" y="2745977"/>
            <a:ext cx="674121" cy="215444"/>
          </a:xfrm>
          <a:prstGeom prst="rect">
            <a:avLst/>
          </a:prstGeom>
        </p:spPr>
        <p:txBody>
          <a:bodyPr wrap="square">
            <a:spAutoFit/>
          </a:bodyPr>
          <a:lstStyle/>
          <a:p>
            <a:r>
              <a:rPr lang="en-US" altLang="ko-KR" sz="800" dirty="0">
                <a:solidFill>
                  <a:schemeClr val="tx1"/>
                </a:solidFill>
                <a:latin typeface="LG스마트체 Regular" panose="020B0600000101010101" pitchFamily="50" charset="-127"/>
                <a:ea typeface="LG스마트체 Regular" panose="020B0600000101010101" pitchFamily="50" charset="-127"/>
              </a:rPr>
              <a:t>Yes</a:t>
            </a:r>
          </a:p>
        </p:txBody>
      </p:sp>
      <p:sp>
        <p:nvSpPr>
          <p:cNvPr id="158" name="직사각형 157"/>
          <p:cNvSpPr/>
          <p:nvPr/>
        </p:nvSpPr>
        <p:spPr>
          <a:xfrm>
            <a:off x="1668965" y="2761088"/>
            <a:ext cx="792088" cy="307777"/>
          </a:xfrm>
          <a:prstGeom prst="rect">
            <a:avLst/>
          </a:prstGeom>
        </p:spPr>
        <p:txBody>
          <a:bodyPr wrap="square">
            <a:spAutoFit/>
          </a:bodyPr>
          <a:lstStyle/>
          <a:p>
            <a:r>
              <a:rPr lang="en-US" altLang="ko-KR" sz="700" dirty="0" err="1" smtClean="0">
                <a:solidFill>
                  <a:schemeClr val="tx1"/>
                </a:solidFill>
                <a:latin typeface="LG스마트체 Regular" panose="020B0600000101010101" pitchFamily="50" charset="-127"/>
                <a:ea typeface="LG스마트체 Regular" panose="020B0600000101010101" pitchFamily="50" charset="-127"/>
              </a:rPr>
              <a:t>SysCSR</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Refine?</a:t>
            </a:r>
          </a:p>
        </p:txBody>
      </p:sp>
      <p:cxnSp>
        <p:nvCxnSpPr>
          <p:cNvPr id="159" name="직선 화살표 연결선 32"/>
          <p:cNvCxnSpPr>
            <a:stCxn id="144" idx="1"/>
            <a:endCxn id="126" idx="3"/>
          </p:cNvCxnSpPr>
          <p:nvPr/>
        </p:nvCxnSpPr>
        <p:spPr>
          <a:xfrm flipH="1">
            <a:off x="2529162" y="2437175"/>
            <a:ext cx="127593" cy="222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0" name="직선 화살표 연결선 32"/>
          <p:cNvCxnSpPr>
            <a:stCxn id="143" idx="2"/>
            <a:endCxn id="141" idx="0"/>
          </p:cNvCxnSpPr>
          <p:nvPr/>
        </p:nvCxnSpPr>
        <p:spPr>
          <a:xfrm flipH="1">
            <a:off x="2037917" y="3507169"/>
            <a:ext cx="1645" cy="12164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1" name="직사각형 160"/>
          <p:cNvSpPr/>
          <p:nvPr/>
        </p:nvSpPr>
        <p:spPr>
          <a:xfrm>
            <a:off x="469842" y="4810585"/>
            <a:ext cx="979200" cy="327309"/>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requirements</a:t>
            </a:r>
          </a:p>
          <a:p>
            <a:r>
              <a:rPr lang="en-US" altLang="ko-KR" sz="700" dirty="0">
                <a:solidFill>
                  <a:schemeClr val="tx1"/>
                </a:solidFill>
                <a:latin typeface="LG스마트체 Regular" panose="020B0600000101010101" pitchFamily="50" charset="-127"/>
                <a:ea typeface="LG스마트체 Regular" panose="020B0600000101010101" pitchFamily="50" charset="-127"/>
              </a:rPr>
              <a:t>(SRS</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64" name="직선 화살표 연결선 32"/>
          <p:cNvCxnSpPr>
            <a:stCxn id="161" idx="2"/>
            <a:endCxn id="139" idx="1"/>
          </p:cNvCxnSpPr>
          <p:nvPr/>
        </p:nvCxnSpPr>
        <p:spPr>
          <a:xfrm rot="16200000" flipH="1">
            <a:off x="1766539" y="4330797"/>
            <a:ext cx="71668" cy="1685862"/>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a:stCxn id="125" idx="2"/>
            <a:endCxn id="136" idx="0"/>
          </p:cNvCxnSpPr>
          <p:nvPr/>
        </p:nvCxnSpPr>
        <p:spPr>
          <a:xfrm>
            <a:off x="953671" y="3048222"/>
            <a:ext cx="0" cy="125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137" y="4504377"/>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TextBox 64"/>
          <p:cNvSpPr txBox="1"/>
          <p:nvPr/>
        </p:nvSpPr>
        <p:spPr>
          <a:xfrm>
            <a:off x="1268069" y="4513133"/>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897879" y="3013886"/>
            <a:ext cx="674121" cy="215444"/>
          </a:xfrm>
          <a:prstGeom prst="rect">
            <a:avLst/>
          </a:prstGeom>
        </p:spPr>
        <p:txBody>
          <a:bodyPr wrap="square">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No</a:t>
            </a:r>
            <a:endParaRPr lang="en-US" altLang="ko-KR" sz="800" dirty="0">
              <a:solidFill>
                <a:schemeClr val="tx1"/>
              </a:solidFill>
              <a:latin typeface="LG스마트체 Regular" panose="020B0600000101010101" pitchFamily="50" charset="-127"/>
              <a:ea typeface="LG스마트체 Regular" panose="020B0600000101010101" pitchFamily="50" charset="-127"/>
            </a:endParaRPr>
          </a:p>
        </p:txBody>
      </p:sp>
      <p:sp>
        <p:nvSpPr>
          <p:cNvPr id="59" name="TextBox 58"/>
          <p:cNvSpPr txBox="1"/>
          <p:nvPr/>
        </p:nvSpPr>
        <p:spPr>
          <a:xfrm>
            <a:off x="2130430" y="4418471"/>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9605509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3. Release of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(SW) cybersecurity requirements</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28689"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107" name="모서리가 둥근 직사각형 10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0" name="직사각형 49"/>
          <p:cNvSpPr/>
          <p:nvPr/>
        </p:nvSpPr>
        <p:spPr>
          <a:xfrm>
            <a:off x="128464" y="783807"/>
            <a:ext cx="9777536" cy="451406"/>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reviews specified (SW)cybersecurity requirements specified by the Developer and Cybersecurity Manager confirms and releases them</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3800872" y="1724835"/>
            <a:ext cx="4392216" cy="2862322"/>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Cybersecurity Architect reviews specified (SW)cybersecurity requirements specified by the Developer and Cybersecurity Manager confirms and releases them.</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if all system cybersecurity requirements allocated to the SW are specified as (SW)cybersecurity requirements.</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if (SW)cybersecurity requirements allocated to SW elements.</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whether traceability is correctly established between the system cybersecurity requirement and the SW cybersecurity requirement.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whether (SW)cybersecurity requirement is deployable.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reflects (SW)cybersecurity requirement releases and decisions with OEMs in the cybersecurity case.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assigns a version to (SW)cybersecurity requirement, establishes baselines and distributes them to document management systems.</a:t>
            </a:r>
          </a:p>
        </p:txBody>
      </p:sp>
      <p:sp>
        <p:nvSpPr>
          <p:cNvPr id="52" name="직사각형 51"/>
          <p:cNvSpPr/>
          <p:nvPr/>
        </p:nvSpPr>
        <p:spPr>
          <a:xfrm>
            <a:off x="416496" y="1796843"/>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3" name="직선 연결선 52"/>
          <p:cNvCxnSpPr/>
          <p:nvPr/>
        </p:nvCxnSpPr>
        <p:spPr>
          <a:xfrm>
            <a:off x="416496" y="2012867"/>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243" y="1782035"/>
            <a:ext cx="290656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4-3. </a:t>
            </a:r>
            <a:r>
              <a:rPr lang="en-US" altLang="ko-KR" sz="900" kern="0" dirty="0">
                <a:solidFill>
                  <a:schemeClr val="tx1"/>
                </a:solidFill>
                <a:latin typeface="LG스마트체 Regular" panose="020B0600000101010101" pitchFamily="50" charset="-127"/>
                <a:ea typeface="LG스마트체 Regular" panose="020B0600000101010101" pitchFamily="50" charset="-127"/>
              </a:rPr>
              <a:t>Release of </a:t>
            </a:r>
            <a:r>
              <a:rPr lang="en-US" altLang="ko-KR" sz="900" kern="0" dirty="0" smtClean="0">
                <a:solidFill>
                  <a:schemeClr val="tx1"/>
                </a:solidFill>
                <a:latin typeface="LG스마트체 Regular" panose="020B0600000101010101" pitchFamily="50" charset="-127"/>
                <a:ea typeface="LG스마트체 Regular" panose="020B0600000101010101" pitchFamily="50" charset="-127"/>
              </a:rPr>
              <a:t>(SW)cybersecurity </a:t>
            </a:r>
            <a:r>
              <a:rPr lang="en-US" altLang="ko-KR" sz="900" kern="0" dirty="0">
                <a:solidFill>
                  <a:schemeClr val="tx1"/>
                </a:solidFill>
                <a:latin typeface="LG스마트체 Regular" panose="020B0600000101010101" pitchFamily="50" charset="-127"/>
                <a:ea typeface="LG스마트체 Regular" panose="020B0600000101010101" pitchFamily="50" charset="-127"/>
              </a:rPr>
              <a:t>requirements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a:off x="401736" y="2032008"/>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1843681" y="2032008"/>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2916104" y="2032008"/>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2576736" y="2006965"/>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1496616" y="2012867"/>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8049344" y="3284984"/>
            <a:ext cx="1654549" cy="1323439"/>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(SW)cybersecurity requirement </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88900" indent="-8890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SysCSR</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-SWCSR</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[refined]</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p:txBody>
      </p:sp>
      <p:sp>
        <p:nvSpPr>
          <p:cNvPr id="61" name="직사각형 60"/>
          <p:cNvSpPr/>
          <p:nvPr/>
        </p:nvSpPr>
        <p:spPr>
          <a:xfrm>
            <a:off x="1208584" y="1166555"/>
            <a:ext cx="4126451"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requirements pass verification review criteria.</a:t>
            </a:r>
          </a:p>
        </p:txBody>
      </p:sp>
      <p:sp>
        <p:nvSpPr>
          <p:cNvPr id="62" name="직사각형 61"/>
          <p:cNvSpPr/>
          <p:nvPr/>
        </p:nvSpPr>
        <p:spPr>
          <a:xfrm>
            <a:off x="1108926" y="6021288"/>
            <a:ext cx="8594968"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a:t>
            </a:r>
            <a:r>
              <a:rPr kumimoji="0" lang="en-US" altLang="ko-KR" sz="1000" dirty="0" smtClean="0">
                <a:latin typeface="LG스마트체 Regular" panose="020B0600000101010101" pitchFamily="50" charset="-127"/>
                <a:ea typeface="LG스마트체 Regular" panose="020B0600000101010101" pitchFamily="50" charset="-127"/>
              </a:rPr>
              <a:t>Cybersecurity Manager </a:t>
            </a:r>
            <a:r>
              <a:rPr kumimoji="0" lang="en-US" altLang="ko-KR" sz="1000" dirty="0">
                <a:latin typeface="LG스마트체 Regular" panose="020B0600000101010101" pitchFamily="50" charset="-127"/>
                <a:ea typeface="LG스마트체 Regular" panose="020B0600000101010101" pitchFamily="50" charset="-127"/>
              </a:rPr>
              <a:t>assigns a version name to </a:t>
            </a:r>
            <a:r>
              <a:rPr kumimoji="0" lang="en-US" altLang="ko-KR" sz="1000" dirty="0" smtClean="0">
                <a:latin typeface="LG스마트체 Regular" panose="020B0600000101010101" pitchFamily="50" charset="-127"/>
                <a:ea typeface="LG스마트체 Regular" panose="020B0600000101010101" pitchFamily="50" charset="-127"/>
              </a:rPr>
              <a:t>cybersecurity requirements </a:t>
            </a:r>
            <a:r>
              <a:rPr kumimoji="0" lang="en-US" altLang="ko-KR" sz="1000" dirty="0">
                <a:latin typeface="LG스마트체 Regular" panose="020B0600000101010101" pitchFamily="50" charset="-127"/>
                <a:ea typeface="LG스마트체 Regular" panose="020B0600000101010101" pitchFamily="50" charset="-127"/>
              </a:rPr>
              <a:t>and releases it to the document management system.</a:t>
            </a:r>
          </a:p>
        </p:txBody>
      </p:sp>
      <p:sp>
        <p:nvSpPr>
          <p:cNvPr id="63" name="직사각형 62"/>
          <p:cNvSpPr/>
          <p:nvPr/>
        </p:nvSpPr>
        <p:spPr>
          <a:xfrm>
            <a:off x="1551370" y="2300899"/>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4-2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Requirement </a:t>
            </a:r>
            <a:r>
              <a:rPr lang="en-US" altLang="ko-KR" sz="700" dirty="0">
                <a:solidFill>
                  <a:schemeClr val="tx1"/>
                </a:solidFill>
                <a:latin typeface="LG스마트체 Regular" panose="020B0600000101010101" pitchFamily="50" charset="-127"/>
                <a:ea typeface="LG스마트체 Regular" panose="020B0600000101010101" pitchFamily="50" charset="-127"/>
              </a:rPr>
              <a:t>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1551370" y="5397243"/>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4-4</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 (cybersecurity</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 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2639866" y="2300899"/>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System cybersecurity Coverage </a:t>
            </a:r>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p:txBody>
      </p:sp>
      <p:sp>
        <p:nvSpPr>
          <p:cNvPr id="75" name="직사각형 74"/>
          <p:cNvSpPr/>
          <p:nvPr/>
        </p:nvSpPr>
        <p:spPr>
          <a:xfrm>
            <a:off x="2639866" y="334101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Traceability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6" name="직사각형 75"/>
          <p:cNvSpPr/>
          <p:nvPr/>
        </p:nvSpPr>
        <p:spPr>
          <a:xfrm>
            <a:off x="2639866" y="3861067"/>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HW-SW interface review</a:t>
            </a:r>
          </a:p>
        </p:txBody>
      </p:sp>
      <p:sp>
        <p:nvSpPr>
          <p:cNvPr id="77" name="직사각형 76"/>
          <p:cNvSpPr/>
          <p:nvPr/>
        </p:nvSpPr>
        <p:spPr>
          <a:xfrm>
            <a:off x="2639866" y="539839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requirement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8" name="직선 화살표 연결선 32"/>
          <p:cNvCxnSpPr>
            <a:stCxn id="72" idx="2"/>
            <a:endCxn id="75" idx="0"/>
          </p:cNvCxnSpPr>
          <p:nvPr/>
        </p:nvCxnSpPr>
        <p:spPr>
          <a:xfrm>
            <a:off x="3129466" y="2660939"/>
            <a:ext cx="0" cy="68007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32"/>
          <p:cNvCxnSpPr>
            <a:stCxn id="75" idx="2"/>
            <a:endCxn id="76" idx="0"/>
          </p:cNvCxnSpPr>
          <p:nvPr/>
        </p:nvCxnSpPr>
        <p:spPr>
          <a:xfrm>
            <a:off x="3129466" y="3701051"/>
            <a:ext cx="0" cy="160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32"/>
          <p:cNvCxnSpPr>
            <a:stCxn id="76" idx="2"/>
            <a:endCxn id="113" idx="0"/>
          </p:cNvCxnSpPr>
          <p:nvPr/>
        </p:nvCxnSpPr>
        <p:spPr>
          <a:xfrm>
            <a:off x="3129466" y="4221107"/>
            <a:ext cx="0" cy="13942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다이아몬드 112"/>
          <p:cNvSpPr/>
          <p:nvPr/>
        </p:nvSpPr>
        <p:spPr>
          <a:xfrm>
            <a:off x="2639866" y="4360527"/>
            <a:ext cx="979200"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2752062" y="4382546"/>
            <a:ext cx="778072"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5" name="직선 화살표 연결선 32"/>
          <p:cNvCxnSpPr>
            <a:stCxn id="113" idx="2"/>
            <a:endCxn id="123" idx="0"/>
          </p:cNvCxnSpPr>
          <p:nvPr/>
        </p:nvCxnSpPr>
        <p:spPr>
          <a:xfrm flipH="1">
            <a:off x="3127721" y="4697727"/>
            <a:ext cx="1745" cy="14461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32"/>
          <p:cNvCxnSpPr>
            <a:stCxn id="63" idx="3"/>
            <a:endCxn id="72" idx="1"/>
          </p:cNvCxnSpPr>
          <p:nvPr/>
        </p:nvCxnSpPr>
        <p:spPr>
          <a:xfrm>
            <a:off x="2530570" y="2480919"/>
            <a:ext cx="10929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꺾인 연결선 61"/>
          <p:cNvCxnSpPr>
            <a:stCxn id="77" idx="1"/>
            <a:endCxn id="70" idx="3"/>
          </p:cNvCxnSpPr>
          <p:nvPr/>
        </p:nvCxnSpPr>
        <p:spPr>
          <a:xfrm rot="10800000">
            <a:off x="2530570" y="5577264"/>
            <a:ext cx="109296" cy="1153"/>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꺾인 연결선 61"/>
          <p:cNvCxnSpPr>
            <a:stCxn id="113" idx="1"/>
            <a:endCxn id="63" idx="2"/>
          </p:cNvCxnSpPr>
          <p:nvPr/>
        </p:nvCxnSpPr>
        <p:spPr>
          <a:xfrm rot="10800000">
            <a:off x="2040970" y="2660939"/>
            <a:ext cx="598896" cy="1868188"/>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p:cNvSpPr/>
          <p:nvPr/>
        </p:nvSpPr>
        <p:spPr>
          <a:xfrm>
            <a:off x="457135" y="230236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0" name="직선 화살표 연결선 32"/>
          <p:cNvCxnSpPr>
            <a:stCxn id="119" idx="3"/>
            <a:endCxn id="63" idx="1"/>
          </p:cNvCxnSpPr>
          <p:nvPr/>
        </p:nvCxnSpPr>
        <p:spPr>
          <a:xfrm flipV="1">
            <a:off x="1436335" y="2480919"/>
            <a:ext cx="115035" cy="146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8049344" y="1700808"/>
            <a:ext cx="1654549" cy="861774"/>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(System)cybersecurity requirement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architecture design</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(SW)cybersecurity requirement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2" name="직사각형 121"/>
          <p:cNvSpPr/>
          <p:nvPr/>
        </p:nvSpPr>
        <p:spPr>
          <a:xfrm>
            <a:off x="8049344" y="4941168"/>
            <a:ext cx="1509005"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23" name="직사각형 122"/>
          <p:cNvSpPr/>
          <p:nvPr/>
        </p:nvSpPr>
        <p:spPr>
          <a:xfrm>
            <a:off x="2638121" y="484234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4" name="직선 화살표 연결선 32"/>
          <p:cNvCxnSpPr>
            <a:stCxn id="123" idx="2"/>
            <a:endCxn id="77" idx="0"/>
          </p:cNvCxnSpPr>
          <p:nvPr/>
        </p:nvCxnSpPr>
        <p:spPr>
          <a:xfrm>
            <a:off x="3127721" y="5202380"/>
            <a:ext cx="1745" cy="19601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5" name="TextBox 64"/>
          <p:cNvSpPr txBox="1"/>
          <p:nvPr/>
        </p:nvSpPr>
        <p:spPr>
          <a:xfrm>
            <a:off x="2285964" y="4289544"/>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TextBox 65"/>
          <p:cNvSpPr txBox="1"/>
          <p:nvPr/>
        </p:nvSpPr>
        <p:spPr>
          <a:xfrm>
            <a:off x="3089288" y="4631741"/>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TextBox 67"/>
          <p:cNvSpPr txBox="1"/>
          <p:nvPr/>
        </p:nvSpPr>
        <p:spPr>
          <a:xfrm>
            <a:off x="3270828" y="3675065"/>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3270828" y="2102227"/>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2824057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prstGeom prst="rect">
            <a:avLst/>
          </a:prstGeom>
        </p:spPr>
        <p:txBody>
          <a:bodyPr/>
          <a:lstStyle/>
          <a:p>
            <a:r>
              <a:rPr lang="en-US" altLang="ko-KR" dirty="0"/>
              <a:t>S</a:t>
            </a:r>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4. SW (cybersecurity) architecture design</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28689"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63" name="모서리가 둥근 직사각형 62"/>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64" name="직사각형 63"/>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SW Architect designs SW architecture to meet (SW) cybersecurity requirements.</a:t>
            </a:r>
          </a:p>
        </p:txBody>
      </p:sp>
      <p:sp>
        <p:nvSpPr>
          <p:cNvPr id="50" name="직사각형 49"/>
          <p:cNvSpPr/>
          <p:nvPr/>
        </p:nvSpPr>
        <p:spPr>
          <a:xfrm>
            <a:off x="3800872" y="1712272"/>
            <a:ext cx="4392216" cy="3031599"/>
          </a:xfrm>
          <a:prstGeom prst="rect">
            <a:avLst/>
          </a:prstGeom>
        </p:spPr>
        <p:txBody>
          <a:bodyPr wrap="square">
            <a:spAutoFit/>
          </a:bodyPr>
          <a:lstStyle/>
          <a:p>
            <a:pPr lvl="0" algn="l" fontAlgn="auto">
              <a:spcBef>
                <a:spcPts val="0"/>
              </a:spcBef>
              <a:spcAft>
                <a:spcPts val="0"/>
              </a:spcAft>
              <a:defRPr/>
            </a:pP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Architect designs SW cybersecurity architecture to achieve established SW cybersecurity requirements.</a:t>
            </a:r>
          </a:p>
          <a:p>
            <a:pPr lvl="0" algn="l" fontAlgn="auto">
              <a:spcBef>
                <a:spcPts val="0"/>
              </a:spcBef>
              <a:spcAft>
                <a:spcPts val="0"/>
              </a:spcAft>
              <a:defRPr/>
            </a:pPr>
            <a:endPar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 analyzes the (SW) cybersecurity requirements and identifies the cybersecurity goals and functions that the SW architecture should achieve.</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analyzes SW architecture design for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design.</a:t>
            </a:r>
          </a:p>
          <a:p>
            <a:pPr marL="17145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 </a:t>
            </a:r>
            <a:r>
              <a:rPr lang="en-US" altLang="ko-KR" sz="900" dirty="0">
                <a:solidFill>
                  <a:schemeClr val="tx1"/>
                </a:solidFill>
                <a:latin typeface="LG스마트체 Regular" panose="020B0600000101010101" pitchFamily="50" charset="-127"/>
                <a:ea typeface="LG스마트체 Regular" panose="020B0600000101010101" pitchFamily="50" charset="-127"/>
              </a:rPr>
              <a:t>allocates the defined cybersecurity requirements to components of the architectural design.</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designs a SW architecture to implement (SW)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requirements from a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point of view.</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analyzes the HW-SW interface created in the system phase and updates it from SW point of view. </a:t>
            </a:r>
          </a:p>
          <a:p>
            <a:pPr marL="171450" lvl="0" indent="-171450" algn="l" fontAlgn="auto">
              <a:spcBef>
                <a:spcPts val="0"/>
              </a:spcBef>
              <a:spcAft>
                <a:spcPts val="0"/>
              </a:spcAft>
              <a:buFont typeface="Arial" pitchFamily="34" charset="0"/>
              <a:buChar char="•"/>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performs</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verification review for (SW)</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design and HSI</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CSA ensures cybersecurity control for risks are correctly implemented and risks are mitigated </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updates the cybersecurity plan</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lvl="0" algn="l" fontAlgn="auto">
              <a:spcBef>
                <a:spcPts val="0"/>
              </a:spcBef>
              <a:spcAft>
                <a:spcPts val="0"/>
              </a:spcAft>
              <a:defRPr/>
            </a:pPr>
            <a:endPar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architecture design]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UML notation should be used, which is a semi-formal notation. </a:t>
            </a:r>
          </a:p>
        </p:txBody>
      </p:sp>
      <p:sp>
        <p:nvSpPr>
          <p:cNvPr id="53" name="직사각형 52"/>
          <p:cNvSpPr/>
          <p:nvPr/>
        </p:nvSpPr>
        <p:spPr>
          <a:xfrm>
            <a:off x="416496" y="1796843"/>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직선 연결선 53"/>
          <p:cNvCxnSpPr/>
          <p:nvPr/>
        </p:nvCxnSpPr>
        <p:spPr>
          <a:xfrm>
            <a:off x="416496" y="2012867"/>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20735" y="1782035"/>
            <a:ext cx="259558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4-4. SW (cybersecurity) architecture </a:t>
            </a:r>
            <a:r>
              <a:rPr lang="en-US" altLang="ko-KR" sz="9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401736" y="198884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8049344" y="3284984"/>
            <a:ext cx="1656184" cy="1061829"/>
          </a:xfrm>
          <a:prstGeom prst="rect">
            <a:avLst/>
          </a:prstGeom>
        </p:spPr>
        <p:txBody>
          <a:bodyPr wrap="square">
            <a:spAutoFit/>
          </a:bodyPr>
          <a:lstStyle/>
          <a:p>
            <a:pPr marL="92075" lvl="0" indent="-92075"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(cybersecurity) architecture design</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Traceability matrix (SWCSR-SAD)</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[refined]</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 [refined]</a:t>
            </a:r>
          </a:p>
          <a:p>
            <a:pPr marL="88900" indent="-8890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 (SAD)</a:t>
            </a:r>
          </a:p>
        </p:txBody>
      </p:sp>
      <p:sp>
        <p:nvSpPr>
          <p:cNvPr id="73" name="직사각형 72"/>
          <p:cNvSpPr/>
          <p:nvPr/>
        </p:nvSpPr>
        <p:spPr>
          <a:xfrm>
            <a:off x="1219031" y="1166555"/>
            <a:ext cx="5663730" cy="246221"/>
          </a:xfrm>
          <a:prstGeom prst="rect">
            <a:avLst/>
          </a:prstGeom>
        </p:spPr>
        <p:txBody>
          <a:bodyPr wrap="none">
            <a:spAutoFit/>
          </a:bodyPr>
          <a:lstStyle/>
          <a:p>
            <a:pPr lvl="0" algn="l" fontAlgn="auto">
              <a:spcBef>
                <a:spcPts val="0"/>
              </a:spcBef>
              <a:spcAft>
                <a:spcPts val="0"/>
              </a:spcAft>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cybersecurity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pass verification review criteria and be released formally.</a:t>
            </a:r>
          </a:p>
        </p:txBody>
      </p:sp>
      <p:sp>
        <p:nvSpPr>
          <p:cNvPr id="74" name="직사각형 73"/>
          <p:cNvSpPr/>
          <p:nvPr/>
        </p:nvSpPr>
        <p:spPr>
          <a:xfrm>
            <a:off x="1108926" y="6063099"/>
            <a:ext cx="6076322" cy="246221"/>
          </a:xfrm>
          <a:prstGeom prst="rect">
            <a:avLst/>
          </a:prstGeom>
        </p:spPr>
        <p:txBody>
          <a:bodyPr wrap="square">
            <a:spAutoFit/>
          </a:bodyPr>
          <a:lstStyle/>
          <a:p>
            <a:pPr lvl="0" algn="l" fontAlgn="auto">
              <a:spcBef>
                <a:spcPts val="0"/>
              </a:spcBef>
              <a:spcAft>
                <a:spcPts val="0"/>
              </a:spcAft>
              <a:defRPr/>
            </a:pPr>
            <a:r>
              <a:rPr kumimoji="0" lang="en-US" altLang="ko-KR" sz="1000" dirty="0">
                <a:latin typeface="LG스마트체 Regular" panose="020B0600000101010101" pitchFamily="50" charset="-127"/>
                <a:ea typeface="LG스마트체 Regular" panose="020B0600000101010101" pitchFamily="50" charset="-127"/>
              </a:rPr>
              <a: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SWA]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SW architecture should reflect all SW cybersecurity designs.</a:t>
            </a:r>
          </a:p>
        </p:txBody>
      </p:sp>
      <p:sp>
        <p:nvSpPr>
          <p:cNvPr id="76" name="직사각형 75"/>
          <p:cNvSpPr/>
          <p:nvPr/>
        </p:nvSpPr>
        <p:spPr>
          <a:xfrm>
            <a:off x="8049344" y="1663640"/>
            <a:ext cx="1656184" cy="1615827"/>
          </a:xfrm>
          <a:prstGeom prst="rect">
            <a:avLst/>
          </a:prstGeom>
        </p:spPr>
        <p:txBody>
          <a:bodyPr wrap="square">
            <a:spAutoFit/>
          </a:bodyPr>
          <a:lstStyle/>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cybersecurity requirement </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a:t>
            </a:r>
            <a:r>
              <a:rPr kumimoji="0" lang="ko-KR" altLang="en-US" sz="90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architecture design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plan</a:t>
            </a:r>
          </a:p>
          <a:p>
            <a:pPr marL="93663" lvl="0"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 and coding guideline</a:t>
            </a:r>
          </a:p>
          <a:p>
            <a:pPr marL="93663" lvl="0"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rule set</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 (SWCSR)</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test plan</a:t>
            </a:r>
          </a:p>
          <a:p>
            <a:pPr lvl="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7" name="직사각형 76"/>
          <p:cNvSpPr/>
          <p:nvPr/>
        </p:nvSpPr>
        <p:spPr>
          <a:xfrm>
            <a:off x="8042578" y="4941168"/>
            <a:ext cx="1509005" cy="553998"/>
          </a:xfrm>
          <a:prstGeom prst="rect">
            <a:avLst/>
          </a:prstGeom>
        </p:spPr>
        <p:txBody>
          <a:bodyPr wrap="square">
            <a:spAutoFit/>
          </a:bodyPr>
          <a:lstStyle/>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4" name="직사각형 43"/>
          <p:cNvSpPr/>
          <p:nvPr/>
        </p:nvSpPr>
        <p:spPr>
          <a:xfrm>
            <a:off x="462696" y="283799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architecture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45" name="꺾인 연결선 61"/>
          <p:cNvCxnSpPr>
            <a:stCxn id="44" idx="3"/>
            <a:endCxn id="47" idx="1"/>
          </p:cNvCxnSpPr>
          <p:nvPr/>
        </p:nvCxnSpPr>
        <p:spPr>
          <a:xfrm flipV="1">
            <a:off x="1441896" y="3016530"/>
            <a:ext cx="126728" cy="148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1568624" y="283651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architecture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1568625" y="223541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requirement analysis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1568624" y="340206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a:t>
            </a:r>
            <a:r>
              <a:rPr lang="en-US" altLang="ko-KR"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architecture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2" name="꺾인 연결선 61"/>
          <p:cNvCxnSpPr>
            <a:stCxn id="62" idx="3"/>
            <a:endCxn id="49" idx="3"/>
          </p:cNvCxnSpPr>
          <p:nvPr/>
        </p:nvCxnSpPr>
        <p:spPr>
          <a:xfrm flipH="1" flipV="1">
            <a:off x="2547825" y="2415432"/>
            <a:ext cx="4780" cy="1932236"/>
          </a:xfrm>
          <a:prstGeom prst="bentConnector3">
            <a:avLst>
              <a:gd name="adj1" fmla="val -478242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32"/>
          <p:cNvCxnSpPr>
            <a:stCxn id="49" idx="2"/>
            <a:endCxn id="47" idx="0"/>
          </p:cNvCxnSpPr>
          <p:nvPr/>
        </p:nvCxnSpPr>
        <p:spPr>
          <a:xfrm flipH="1">
            <a:off x="2058224" y="2595452"/>
            <a:ext cx="1" cy="24105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32"/>
          <p:cNvCxnSpPr>
            <a:stCxn id="47" idx="2"/>
            <a:endCxn id="51" idx="0"/>
          </p:cNvCxnSpPr>
          <p:nvPr/>
        </p:nvCxnSpPr>
        <p:spPr>
          <a:xfrm>
            <a:off x="2058224" y="3196550"/>
            <a:ext cx="0" cy="205511"/>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32"/>
          <p:cNvCxnSpPr>
            <a:stCxn id="51" idx="2"/>
            <a:endCxn id="62" idx="0"/>
          </p:cNvCxnSpPr>
          <p:nvPr/>
        </p:nvCxnSpPr>
        <p:spPr>
          <a:xfrm>
            <a:off x="2058224" y="3762101"/>
            <a:ext cx="4781" cy="38697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462696" y="4167166"/>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Architecture/ HSI</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다이아몬드 61"/>
          <p:cNvSpPr/>
          <p:nvPr/>
        </p:nvSpPr>
        <p:spPr>
          <a:xfrm>
            <a:off x="1573405" y="4149080"/>
            <a:ext cx="979200" cy="397176"/>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652106" y="4200406"/>
            <a:ext cx="820316"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462696" y="2233279"/>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 specification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5" name="직선 화살표 연결선 74"/>
          <p:cNvCxnSpPr>
            <a:stCxn id="70" idx="2"/>
            <a:endCxn id="44" idx="0"/>
          </p:cNvCxnSpPr>
          <p:nvPr/>
        </p:nvCxnSpPr>
        <p:spPr>
          <a:xfrm>
            <a:off x="952296" y="2593319"/>
            <a:ext cx="0" cy="244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p:cNvCxnSpPr>
            <a:stCxn id="62" idx="1"/>
            <a:endCxn id="61" idx="3"/>
          </p:cNvCxnSpPr>
          <p:nvPr/>
        </p:nvCxnSpPr>
        <p:spPr>
          <a:xfrm flipH="1" flipV="1">
            <a:off x="1441896" y="4347186"/>
            <a:ext cx="131509" cy="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2638557" y="5373216"/>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4-5</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a:t>
            </a:r>
            <a:r>
              <a:rPr lang="en-US" altLang="ko-KR" sz="700" dirty="0">
                <a:solidFill>
                  <a:schemeClr val="tx1"/>
                </a:solidFill>
                <a:latin typeface="LG스마트체 Regular" panose="020B0600000101010101" pitchFamily="50" charset="-127"/>
                <a:ea typeface="LG스마트체 Regular" panose="020B0600000101010101" pitchFamily="50" charset="-127"/>
              </a:rPr>
              <a:t>of SW (cybersecurity) architecture</a:t>
            </a:r>
          </a:p>
        </p:txBody>
      </p:sp>
      <p:sp>
        <p:nvSpPr>
          <p:cNvPr id="79" name="TextBox 78"/>
          <p:cNvSpPr txBox="1"/>
          <p:nvPr/>
        </p:nvSpPr>
        <p:spPr>
          <a:xfrm>
            <a:off x="2409309" y="4105163"/>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0" name="TextBox 79"/>
          <p:cNvSpPr txBox="1"/>
          <p:nvPr/>
        </p:nvSpPr>
        <p:spPr>
          <a:xfrm>
            <a:off x="1496616" y="4077072"/>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 name="꺾인 연결선 6"/>
          <p:cNvCxnSpPr>
            <a:stCxn id="61" idx="2"/>
            <a:endCxn id="87" idx="1"/>
          </p:cNvCxnSpPr>
          <p:nvPr/>
        </p:nvCxnSpPr>
        <p:spPr>
          <a:xfrm rot="16200000" flipH="1">
            <a:off x="1542622" y="3936879"/>
            <a:ext cx="505609" cy="16862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916104" y="2032008"/>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3" name="직선 연결선 82"/>
          <p:cNvCxnSpPr/>
          <p:nvPr/>
        </p:nvCxnSpPr>
        <p:spPr>
          <a:xfrm>
            <a:off x="2576736" y="2006965"/>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1496616" y="2012867"/>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822041" y="2032008"/>
            <a:ext cx="44435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87" name="직사각형 86"/>
          <p:cNvSpPr/>
          <p:nvPr/>
        </p:nvSpPr>
        <p:spPr>
          <a:xfrm>
            <a:off x="2638557" y="4869160"/>
            <a:ext cx="979200" cy="32730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 name="직선 화살표 연결선 12"/>
          <p:cNvCxnSpPr>
            <a:stCxn id="87" idx="2"/>
            <a:endCxn id="86" idx="0"/>
          </p:cNvCxnSpPr>
          <p:nvPr/>
        </p:nvCxnSpPr>
        <p:spPr>
          <a:xfrm>
            <a:off x="3128157" y="5196469"/>
            <a:ext cx="0" cy="176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059327" y="4006725"/>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6718731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5</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Release of SW (cybersecurity) architecture</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02" name="모서리가 둥근 직사각형 101"/>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45" name="직사각형 44"/>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Architect reviews the SW (cybersecurity) architecture design and Cybersecurity Manager confirms and releases them</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3800872" y="1722472"/>
            <a:ext cx="4392216" cy="2862322"/>
          </a:xfrm>
          <a:prstGeom prst="rect">
            <a:avLst/>
          </a:prstGeom>
        </p:spPr>
        <p:txBody>
          <a:bodyPr wrap="square">
            <a:spAutoFit/>
          </a:bodyPr>
          <a:lstStyle/>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 reviews  the SW (cybersecurity) design that reflects SW cybersecurity measure and Cybersecurity manager confirms and release them .</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the designed cybersecurity architecture is reflected in the SW architecture design.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all the points of verification review are improved and reflected.</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CSA reviews whether the HW-SW interface has been properly updated from the SW point of view.</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reviews and confirms the changed cybersecurity plan according to SW design.</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reflects (SW) cybersecurity requirements, SW architecture design, HW-SW interface, and cybersecurity analysis results in the cybersecurity case.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CSM assigns a baseline version to the SW (cybersecurity) architecture document and releases it to the document management system.</a:t>
            </a:r>
          </a:p>
        </p:txBody>
      </p:sp>
      <p:sp>
        <p:nvSpPr>
          <p:cNvPr id="47" name="직사각형 46"/>
          <p:cNvSpPr/>
          <p:nvPr/>
        </p:nvSpPr>
        <p:spPr>
          <a:xfrm>
            <a:off x="416496" y="1794480"/>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48" name="직선 연결선 47"/>
          <p:cNvCxnSpPr/>
          <p:nvPr/>
        </p:nvCxnSpPr>
        <p:spPr>
          <a:xfrm>
            <a:off x="416496" y="201050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1341" y="1779672"/>
            <a:ext cx="27943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4-5. </a:t>
            </a:r>
            <a:r>
              <a:rPr lang="en-US" altLang="ko-KR" sz="900" dirty="0">
                <a:solidFill>
                  <a:schemeClr val="tx1"/>
                </a:solidFill>
                <a:latin typeface="LG스마트체 Regular" panose="020B0600000101010101" pitchFamily="50" charset="-127"/>
                <a:ea typeface="LG스마트체 Regular" panose="020B0600000101010101" pitchFamily="50" charset="-127"/>
              </a:rPr>
              <a:t>Release of SW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architecture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TextBox 50"/>
          <p:cNvSpPr txBox="1"/>
          <p:nvPr/>
        </p:nvSpPr>
        <p:spPr>
          <a:xfrm>
            <a:off x="395325" y="2029645"/>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2" name="TextBox 51"/>
          <p:cNvSpPr txBox="1"/>
          <p:nvPr/>
        </p:nvSpPr>
        <p:spPr>
          <a:xfrm>
            <a:off x="1822041" y="2029645"/>
            <a:ext cx="44435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3" name="TextBox 52"/>
          <p:cNvSpPr txBox="1"/>
          <p:nvPr/>
        </p:nvSpPr>
        <p:spPr>
          <a:xfrm>
            <a:off x="2916096" y="2029645"/>
            <a:ext cx="425117"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직선 연결선 53"/>
          <p:cNvCxnSpPr/>
          <p:nvPr/>
        </p:nvCxnSpPr>
        <p:spPr>
          <a:xfrm>
            <a:off x="2576736" y="2004602"/>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1496616" y="2010504"/>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8049344" y="3284984"/>
            <a:ext cx="1656184" cy="1477328"/>
          </a:xfrm>
          <a:prstGeom prst="rect">
            <a:avLst/>
          </a:prstGeom>
        </p:spPr>
        <p:txBody>
          <a:bodyPr wrap="square">
            <a:spAutoFit/>
          </a:bodyPr>
          <a:lstStyle/>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   [refined]</a:t>
            </a:r>
          </a:p>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[refined]</a:t>
            </a:r>
          </a:p>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plan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case [refined]</a:t>
            </a:r>
          </a:p>
        </p:txBody>
      </p:sp>
      <p:sp>
        <p:nvSpPr>
          <p:cNvPr id="59" name="직사각형 58"/>
          <p:cNvSpPr/>
          <p:nvPr/>
        </p:nvSpPr>
        <p:spPr>
          <a:xfrm>
            <a:off x="1261090" y="1166555"/>
            <a:ext cx="5016117"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architecture design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result should pass verification review criteria.</a:t>
            </a:r>
          </a:p>
        </p:txBody>
      </p:sp>
      <p:sp>
        <p:nvSpPr>
          <p:cNvPr id="60" name="직사각형 59"/>
          <p:cNvSpPr/>
          <p:nvPr/>
        </p:nvSpPr>
        <p:spPr>
          <a:xfrm>
            <a:off x="1136576" y="6063099"/>
            <a:ext cx="843479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SW </a:t>
            </a:r>
            <a:r>
              <a:rPr kumimoji="0" lang="en-US" altLang="ko-KR" sz="1000" dirty="0" smtClean="0">
                <a:latin typeface="LG스마트체 Regular" panose="020B0600000101010101" pitchFamily="50" charset="-127"/>
                <a:ea typeface="LG스마트체 Regular" panose="020B0600000101010101" pitchFamily="50" charset="-127"/>
              </a:rPr>
              <a:t>(cybersecurity) architecture </a:t>
            </a:r>
            <a:r>
              <a:rPr kumimoji="0" lang="en-US" altLang="ko-KR" sz="1000" dirty="0">
                <a:latin typeface="LG스마트체 Regular" panose="020B0600000101010101" pitchFamily="50" charset="-127"/>
                <a:ea typeface="LG스마트체 Regular" panose="020B0600000101010101" pitchFamily="50" charset="-127"/>
              </a:rPr>
              <a:t>should be given a version and released to the document management system.</a:t>
            </a:r>
          </a:p>
        </p:txBody>
      </p:sp>
      <p:sp>
        <p:nvSpPr>
          <p:cNvPr id="61" name="직사각형 60"/>
          <p:cNvSpPr/>
          <p:nvPr/>
        </p:nvSpPr>
        <p:spPr>
          <a:xfrm>
            <a:off x="2636799" y="321297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architecture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화살표 연결선 32"/>
          <p:cNvCxnSpPr>
            <a:stCxn id="112" idx="2"/>
            <a:endCxn id="113" idx="0"/>
          </p:cNvCxnSpPr>
          <p:nvPr/>
        </p:nvCxnSpPr>
        <p:spPr>
          <a:xfrm>
            <a:off x="3126399" y="4293096"/>
            <a:ext cx="0" cy="3600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꺾인 연결선 61"/>
          <p:cNvCxnSpPr>
            <a:stCxn id="113" idx="3"/>
            <a:endCxn id="67" idx="3"/>
          </p:cNvCxnSpPr>
          <p:nvPr/>
        </p:nvCxnSpPr>
        <p:spPr>
          <a:xfrm flipH="1" flipV="1">
            <a:off x="2522728" y="2457254"/>
            <a:ext cx="1093271" cy="2364482"/>
          </a:xfrm>
          <a:prstGeom prst="bentConnector3">
            <a:avLst>
              <a:gd name="adj1" fmla="val -11617"/>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1548589" y="5301208"/>
            <a:ext cx="979200" cy="4406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4-6</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 unit</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design</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and implementation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직사각형 66"/>
          <p:cNvSpPr/>
          <p:nvPr/>
        </p:nvSpPr>
        <p:spPr>
          <a:xfrm>
            <a:off x="1543528" y="227723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4-4</a:t>
            </a:r>
          </a:p>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architecture</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직사각형 67"/>
          <p:cNvSpPr/>
          <p:nvPr/>
        </p:nvSpPr>
        <p:spPr>
          <a:xfrm>
            <a:off x="8062363" y="4941168"/>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직사각형 68"/>
          <p:cNvSpPr/>
          <p:nvPr/>
        </p:nvSpPr>
        <p:spPr>
          <a:xfrm>
            <a:off x="463151" y="227723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architecture</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직사각형 69"/>
          <p:cNvSpPr/>
          <p:nvPr/>
        </p:nvSpPr>
        <p:spPr>
          <a:xfrm>
            <a:off x="463043" y="534150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detailed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화살표 연결선 32"/>
          <p:cNvCxnSpPr>
            <a:stCxn id="69" idx="2"/>
          </p:cNvCxnSpPr>
          <p:nvPr/>
        </p:nvCxnSpPr>
        <p:spPr>
          <a:xfrm flipH="1">
            <a:off x="952643" y="2637274"/>
            <a:ext cx="108" cy="270422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32"/>
          <p:cNvCxnSpPr>
            <a:stCxn id="69" idx="3"/>
            <a:endCxn id="67" idx="1"/>
          </p:cNvCxnSpPr>
          <p:nvPr/>
        </p:nvCxnSpPr>
        <p:spPr>
          <a:xfrm>
            <a:off x="1442351" y="2457254"/>
            <a:ext cx="10117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3" name="직사각형 72"/>
          <p:cNvSpPr/>
          <p:nvPr/>
        </p:nvSpPr>
        <p:spPr>
          <a:xfrm>
            <a:off x="8062363" y="1667116"/>
            <a:ext cx="1656184" cy="861774"/>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p>
          <a:p>
            <a:pPr marL="93663"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HW-SW interface [refined]</a:t>
            </a:r>
          </a:p>
          <a:p>
            <a:pPr marL="93663" lvl="0" indent="-93663"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report(SAD)</a:t>
            </a:r>
          </a:p>
        </p:txBody>
      </p:sp>
      <p:cxnSp>
        <p:nvCxnSpPr>
          <p:cNvPr id="82" name="직선 화살표 연결선 32"/>
          <p:cNvCxnSpPr>
            <a:stCxn id="61" idx="2"/>
            <a:endCxn id="112" idx="0"/>
          </p:cNvCxnSpPr>
          <p:nvPr/>
        </p:nvCxnSpPr>
        <p:spPr>
          <a:xfrm>
            <a:off x="3126399" y="3573016"/>
            <a:ext cx="0" cy="36004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2636799" y="535256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architecture 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9" name="직선 화살표 연결선 32"/>
          <p:cNvCxnSpPr>
            <a:stCxn id="113" idx="2"/>
          </p:cNvCxnSpPr>
          <p:nvPr/>
        </p:nvCxnSpPr>
        <p:spPr>
          <a:xfrm>
            <a:off x="3126399" y="4990336"/>
            <a:ext cx="0" cy="36222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32"/>
          <p:cNvCxnSpPr>
            <a:stCxn id="108" idx="1"/>
            <a:endCxn id="66" idx="3"/>
          </p:cNvCxnSpPr>
          <p:nvPr/>
        </p:nvCxnSpPr>
        <p:spPr>
          <a:xfrm flipH="1" flipV="1">
            <a:off x="2527789" y="5521522"/>
            <a:ext cx="109010" cy="1105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2636799" y="3933056"/>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3" name="다이아몬드 112"/>
          <p:cNvSpPr/>
          <p:nvPr/>
        </p:nvSpPr>
        <p:spPr>
          <a:xfrm>
            <a:off x="2636799" y="4653136"/>
            <a:ext cx="979200" cy="337200"/>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2526868" y="4671531"/>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5" name="꺾인 연결선 114"/>
          <p:cNvCxnSpPr>
            <a:stCxn id="67" idx="2"/>
            <a:endCxn id="61" idx="0"/>
          </p:cNvCxnSpPr>
          <p:nvPr/>
        </p:nvCxnSpPr>
        <p:spPr>
          <a:xfrm rot="16200000" flipH="1">
            <a:off x="2291912" y="2378489"/>
            <a:ext cx="575702" cy="10932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8" name="TextBox 57"/>
          <p:cNvSpPr txBox="1"/>
          <p:nvPr/>
        </p:nvSpPr>
        <p:spPr>
          <a:xfrm>
            <a:off x="3435421" y="4581128"/>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5" name="TextBox 64"/>
          <p:cNvSpPr txBox="1"/>
          <p:nvPr/>
        </p:nvSpPr>
        <p:spPr>
          <a:xfrm>
            <a:off x="3080792" y="495713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5" name="직사각형 74"/>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2" name="TextBox 61"/>
          <p:cNvSpPr txBox="1"/>
          <p:nvPr/>
        </p:nvSpPr>
        <p:spPr>
          <a:xfrm>
            <a:off x="3251475" y="3006005"/>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CSA</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2199565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5352" y="419071"/>
            <a:ext cx="7845038" cy="368300"/>
          </a:xfrm>
          <a:prstGeom prst="rect">
            <a:avLst/>
          </a:prstGeom>
        </p:spPr>
        <p:txBody>
          <a:bodyPr/>
          <a:lstStyle/>
          <a:p>
            <a:r>
              <a:rPr lang="en-US" altLang="ko-KR" dirty="0">
                <a:latin typeface="LG스마트체 Bold" panose="020B0600000101010101" pitchFamily="50" charset="-127"/>
                <a:ea typeface="LG스마트체 Bold" panose="020B0600000101010101" pitchFamily="50" charset="-127"/>
                <a:cs typeface="Arial" panose="020B0604020202020204" pitchFamily="34" charset="0"/>
              </a:rPr>
              <a:t>Responsibility / authority by role and management department</a:t>
            </a:r>
            <a:r>
              <a:rPr lang="ko-KR" altLang="en-US" smtClean="0">
                <a:latin typeface="LG스마트체 Bold" panose="020B0600000101010101" pitchFamily="50" charset="-127"/>
                <a:ea typeface="LG스마트체 Bold" panose="020B0600000101010101" pitchFamily="50" charset="-127"/>
                <a:cs typeface="Arial" panose="020B0604020202020204" pitchFamily="34" charset="0"/>
              </a:rPr>
              <a:t> </a:t>
            </a:r>
            <a:r>
              <a:rPr lang="en-US" altLang="ko-KR" dirty="0" smtClean="0">
                <a:latin typeface="LG스마트체 Bold" panose="020B0600000101010101" pitchFamily="50" charset="-127"/>
                <a:ea typeface="LG스마트체 Bold" panose="020B0600000101010101" pitchFamily="50" charset="-127"/>
                <a:cs typeface="Arial" panose="020B0604020202020204" pitchFamily="34" charset="0"/>
              </a:rPr>
              <a:t>(2/4)</a:t>
            </a:r>
            <a:endParaRPr lang="ko-KR" altLang="en-US" dirty="0">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graphicFrame>
        <p:nvGraphicFramePr>
          <p:cNvPr id="6" name="표 5"/>
          <p:cNvGraphicFramePr>
            <a:graphicFrameLocks noGrp="1"/>
          </p:cNvGraphicFramePr>
          <p:nvPr>
            <p:extLst>
              <p:ext uri="{D42A27DB-BD31-4B8C-83A1-F6EECF244321}">
                <p14:modId xmlns:p14="http://schemas.microsoft.com/office/powerpoint/2010/main" val="1503961457"/>
              </p:ext>
            </p:extLst>
          </p:nvPr>
        </p:nvGraphicFramePr>
        <p:xfrm>
          <a:off x="386053" y="836713"/>
          <a:ext cx="9145016" cy="5831504"/>
        </p:xfrm>
        <a:graphic>
          <a:graphicData uri="http://schemas.openxmlformats.org/drawingml/2006/table">
            <a:tbl>
              <a:tblPr/>
              <a:tblGrid>
                <a:gridCol w="1830643">
                  <a:extLst>
                    <a:ext uri="{9D8B030D-6E8A-4147-A177-3AD203B41FA5}">
                      <a16:colId xmlns="" xmlns:a16="http://schemas.microsoft.com/office/drawing/2014/main" val="20000"/>
                    </a:ext>
                  </a:extLst>
                </a:gridCol>
                <a:gridCol w="1152128">
                  <a:extLst>
                    <a:ext uri="{9D8B030D-6E8A-4147-A177-3AD203B41FA5}">
                      <a16:colId xmlns="" xmlns:a16="http://schemas.microsoft.com/office/drawing/2014/main" val="20001"/>
                    </a:ext>
                  </a:extLst>
                </a:gridCol>
                <a:gridCol w="4699042">
                  <a:extLst>
                    <a:ext uri="{9D8B030D-6E8A-4147-A177-3AD203B41FA5}">
                      <a16:colId xmlns="" xmlns:a16="http://schemas.microsoft.com/office/drawing/2014/main" val="20002"/>
                    </a:ext>
                  </a:extLst>
                </a:gridCol>
                <a:gridCol w="1463203">
                  <a:extLst>
                    <a:ext uri="{9D8B030D-6E8A-4147-A177-3AD203B41FA5}">
                      <a16:colId xmlns="" xmlns:a16="http://schemas.microsoft.com/office/drawing/2014/main" val="20003"/>
                    </a:ext>
                  </a:extLst>
                </a:gridCol>
              </a:tblGrid>
              <a:tr h="219712">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Role</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Abbreviation</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Responsibility &amp; authority</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tc>
                  <a:txBody>
                    <a:bodyPr/>
                    <a:lstStyle/>
                    <a:p>
                      <a:pPr algn="ctr">
                        <a:spcAft>
                          <a:spcPts val="0"/>
                        </a:spcAft>
                      </a:pPr>
                      <a:r>
                        <a:rPr lang="en-US" altLang="ko-KR" sz="900" b="1"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Management department</a:t>
                      </a:r>
                      <a:endParaRPr lang="ko-KR" sz="900" b="1"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36000" marR="36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610892">
                <a:tc>
                  <a:txBody>
                    <a:bodyPr/>
                    <a:lstStyle/>
                    <a:p>
                      <a:pPr algn="ctr"/>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Static Analysis Manager</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ctr" defTabSz="914400" rtl="0" eaLnBrk="1" fontAlgn="ctr" latinLnBrk="1" hangingPunct="1"/>
                      <a:r>
                        <a:rPr lang="en-US" altLang="ko-KR"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SAM</a:t>
                      </a:r>
                      <a:endParaRPr lang="ko-KR" alt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dirty="0" smtClean="0">
                          <a:solidFill>
                            <a:schemeClr val="tx1"/>
                          </a:solidFill>
                          <a:latin typeface="LG스마트체 Regular" panose="020B0600000101010101" pitchFamily="50" charset="-127"/>
                          <a:ea typeface="LG스마트체 Regular" panose="020B0600000101010101" pitchFamily="50" charset="-127"/>
                        </a:rPr>
                        <a:t>Static</a:t>
                      </a: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 analysis tool management</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Establish and set up the environment of the static analysis tool</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Perform static analysis</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Review the tool to expand the scope of the coverage of secure rule set</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Review the OEM requirements and communicate the ruleset with OEM</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Define the ruleset for the project and adapt the ruleset agreed with OEM to the project</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Review the impact of static analysis issues and set the severity of static analysis issues</a:t>
                      </a:r>
                    </a:p>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aseline="0" dirty="0" smtClean="0">
                          <a:solidFill>
                            <a:schemeClr val="tx1"/>
                          </a:solidFill>
                          <a:latin typeface="LG스마트체 Regular" panose="020B0600000101010101" pitchFamily="50" charset="-127"/>
                          <a:ea typeface="LG스마트체 Regular" panose="020B0600000101010101" pitchFamily="50" charset="-127"/>
                        </a:rPr>
                        <a:t>Guide how to modify the issues reported by static analysis environment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smtClean="0">
                          <a:solidFill>
                            <a:schemeClr val="tx1"/>
                          </a:solidFill>
                          <a:effectLst/>
                          <a:latin typeface="LG스마트체 Regular" panose="020B0600000101010101" pitchFamily="50" charset="-127"/>
                          <a:ea typeface="LG스마트체 Regular" panose="020B0600000101010101" pitchFamily="50" charset="-127"/>
                          <a:cs typeface="Arial"/>
                        </a:rPr>
                        <a:t>CI/CT </a:t>
                      </a: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Unit</a:t>
                      </a:r>
                      <a:endParaRPr lang="en-US" sz="8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1"/>
                  </a:ext>
                </a:extLst>
              </a:tr>
              <a:tr h="1610892">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Developer</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DEV</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development engineer</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requirements</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architecture </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designs, and detailed</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designs</a:t>
                      </a:r>
                      <a:endPar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Implementation,  software unit cybersecurity test case and test </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system/software integration test case specification</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system/software integration test </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system/software integration testing defect monitoring and management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system/software integration test result report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system/software test case specification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SW</a:t>
                      </a:r>
                    </a:p>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Development Division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2"/>
                  </a:ext>
                </a:extLst>
              </a:tr>
              <a:tr h="1010560">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 Developer</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 DEV</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hardware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integration test case specification</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hardware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integration test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hardware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integration testing defect monitoring and management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hardware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integration test result report</a:t>
                      </a:r>
                    </a:p>
                    <a:p>
                      <a:pPr marL="0" algn="l" defTabSz="914400" rtl="0" eaLnBrk="1" fontAlgn="ctr" latinLnBrk="1" hangingPunct="1">
                        <a:lnSpc>
                          <a:spcPts val="1500"/>
                        </a:lnSpc>
                        <a:spcBef>
                          <a:spcPts val="0"/>
                        </a:spcBef>
                        <a:spcAft>
                          <a:spcPts val="0"/>
                        </a:spcAft>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Cybersecurity </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hardware</a:t>
                      </a: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 test case specification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HW</a:t>
                      </a:r>
                    </a:p>
                    <a:p>
                      <a:pPr algn="ctr" fontAlgn="ct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Development Division</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 xmlns:a16="http://schemas.microsoft.com/office/drawing/2014/main" val="10004"/>
                  </a:ext>
                </a:extLst>
              </a:tr>
              <a:tr h="987681">
                <a:tc>
                  <a:txBody>
                    <a:bodyPr/>
                    <a:lstStyle/>
                    <a:p>
                      <a:pPr algn="ctr" fontAlgn="ctr"/>
                      <a:r>
                        <a:rPr lang="en-US" altLang="ko-KR" sz="9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Cybersecurity Vulnerability Test Manager</a:t>
                      </a:r>
                      <a:endParaRPr lang="en-US" altLang="ko-KR" sz="900" b="0" kern="1200" baseline="0" dirty="0">
                        <a:solidFill>
                          <a:srgbClr val="FF0000"/>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strike="noStrike"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CSVTM</a:t>
                      </a:r>
                      <a:endParaRPr lang="en-US" sz="900" b="0" strike="noStrike" kern="1200" baseline="0" dirty="0">
                        <a:solidFill>
                          <a:srgbClr val="FF0000"/>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Cybersecurity vulnerability manage</a:t>
                      </a:r>
                    </a:p>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Cybersecurity item field monitoring</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Contact point of vulnerability management.</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Collect information and initial vulnerability based on information.</a:t>
                      </a:r>
                    </a:p>
                    <a:p>
                      <a:pPr algn="l">
                        <a:lnSpc>
                          <a:spcPts val="1500"/>
                        </a:lnSpc>
                        <a:spcBef>
                          <a:spcPts val="0"/>
                        </a:spcBef>
                        <a:spcAft>
                          <a:spcPts val="0"/>
                        </a:spcAft>
                      </a:pPr>
                      <a:r>
                        <a:rPr lang="en-US" altLang="ko-KR" sz="800" b="0" kern="1200" baseline="0" dirty="0" smtClean="0">
                          <a:solidFill>
                            <a:srgbClr val="FF0000"/>
                          </a:solidFill>
                          <a:latin typeface="LG스마트체 Regular" panose="020B0600000101010101" pitchFamily="50" charset="-127"/>
                          <a:ea typeface="LG스마트체 Regular" panose="020B0600000101010101" pitchFamily="50" charset="-127"/>
                          <a:cs typeface="+mn-cs"/>
                        </a:rPr>
                        <a:t>Upgrade and manage vulnerability</a:t>
                      </a:r>
                    </a:p>
                    <a:p>
                      <a:pPr marL="0" marR="0" lvl="0" indent="0" algn="l" defTabSz="914400" rtl="0" eaLnBrk="1" fontAlgn="auto" latinLnBrk="1" hangingPunct="1">
                        <a:lnSpc>
                          <a:spcPts val="1500"/>
                        </a:lnSpc>
                        <a:spcBef>
                          <a:spcPts val="0"/>
                        </a:spcBef>
                        <a:spcAft>
                          <a:spcPts val="0"/>
                        </a:spcAft>
                        <a:buClrTx/>
                        <a:buSzTx/>
                        <a:buFontTx/>
                        <a:buNone/>
                        <a:tabLst/>
                        <a:defRPr/>
                      </a:pPr>
                      <a:r>
                        <a:rPr lang="en-US" altLang="ko-KR" sz="800" b="0" kern="1200" dirty="0" smtClean="0">
                          <a:solidFill>
                            <a:srgbClr val="FF0000"/>
                          </a:solidFill>
                          <a:latin typeface="LG스마트체 Regular" panose="020B0600000101010101" pitchFamily="50" charset="-127"/>
                          <a:ea typeface="LG스마트체 Regular" panose="020B0600000101010101" pitchFamily="50" charset="-127"/>
                          <a:cs typeface="+mn-cs"/>
                        </a:rPr>
                        <a:t>Cybersecurity vulnerability test and result report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800" b="0" kern="1200" baseline="0" dirty="0" smtClean="0">
                          <a:solidFill>
                            <a:srgbClr val="FF0000"/>
                          </a:solidFill>
                          <a:effectLst/>
                          <a:latin typeface="LG스마트체 Regular" panose="020B0600000101010101" pitchFamily="50" charset="-127"/>
                          <a:ea typeface="LG스마트체 Regular" panose="020B0600000101010101" pitchFamily="50" charset="-127"/>
                          <a:cs typeface="Arial"/>
                        </a:rPr>
                        <a:t>Cyber Security Analysis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226923">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Penetration Test Manager</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fontAlgn="ctr"/>
                      <a:r>
                        <a:rPr lang="en-US" sz="9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PTM</a:t>
                      </a:r>
                      <a:endParaRPr lang="en-US" sz="900" b="0" kern="1200" baseline="0" dirty="0">
                        <a:solidFill>
                          <a:schemeClr val="tx1"/>
                        </a:solidFill>
                        <a:effectLst/>
                        <a:latin typeface="LG스마트체 Regular" panose="020B0600000101010101" pitchFamily="50" charset="-127"/>
                        <a:ea typeface="LG스마트체 Regular" panose="020B0600000101010101" pitchFamily="50" charset="-127"/>
                        <a:cs typeface="Arial"/>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ctr" latinLnBrk="1" hangingPunct="1">
                        <a:lnSpc>
                          <a:spcPts val="1500"/>
                        </a:lnSpc>
                        <a:spcBef>
                          <a:spcPts val="0"/>
                        </a:spcBef>
                        <a:spcAft>
                          <a:spcPts val="0"/>
                        </a:spcAft>
                        <a:buClrTx/>
                        <a:buSzTx/>
                        <a:buFontTx/>
                        <a:buNone/>
                        <a:tabLst/>
                        <a:defRPr/>
                      </a:pPr>
                      <a:r>
                        <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rPr>
                        <a:t>Penetration</a:t>
                      </a:r>
                      <a:r>
                        <a:rPr lang="en-US" altLang="ko-KR" sz="800" b="0" kern="1200" baseline="0" dirty="0" smtClean="0">
                          <a:solidFill>
                            <a:schemeClr val="tx1"/>
                          </a:solidFill>
                          <a:latin typeface="LG스마트체 Regular" panose="020B0600000101010101" pitchFamily="50" charset="-127"/>
                          <a:ea typeface="LG스마트체 Regular" panose="020B0600000101010101" pitchFamily="50" charset="-127"/>
                          <a:cs typeface="+mn-cs"/>
                        </a:rPr>
                        <a:t> test and result report</a:t>
                      </a:r>
                      <a:endParaRPr lang="en-US" altLang="ko-KR" sz="800" b="0" kern="1200" dirty="0" smtClean="0">
                        <a:solidFill>
                          <a:schemeClr val="tx1"/>
                        </a:solidFill>
                        <a:latin typeface="LG스마트체 Regular" panose="020B0600000101010101" pitchFamily="50" charset="-127"/>
                        <a:ea typeface="LG스마트체 Regular" panose="020B0600000101010101" pitchFamily="50" charset="-127"/>
                        <a:cs typeface="+mn-cs"/>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b="0" kern="1200" baseline="0" dirty="0" smtClean="0">
                          <a:solidFill>
                            <a:schemeClr val="tx1"/>
                          </a:solidFill>
                          <a:effectLst/>
                          <a:latin typeface="LG스마트체 Regular" panose="020B0600000101010101" pitchFamily="50" charset="-127"/>
                          <a:ea typeface="LG스마트체 Regular" panose="020B0600000101010101" pitchFamily="50" charset="-127"/>
                          <a:cs typeface="Arial"/>
                        </a:rPr>
                        <a:t>Cyber Security Analysis Unit</a:t>
                      </a: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569359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89</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6</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SW unit cybersecurity design</a:t>
            </a:r>
            <a:r>
              <a:rPr lang="ko-KR" altLang="en-US" sz="1800" kern="0" dirty="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and </a:t>
            </a:r>
            <a:r>
              <a:rPr lang="en-US" altLang="ko-KR" sz="1800" kern="0" dirty="0" smtClean="0">
                <a:latin typeface="LG스마트체 Regular" panose="020B0600000101010101" pitchFamily="50" charset="-127"/>
                <a:ea typeface="LG스마트체 Regular" panose="020B0600000101010101" pitchFamily="50" charset="-127"/>
              </a:rPr>
              <a:t>implementation (1/2)</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Developer(DEV)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performs the design for SW unit cybersecurity based on SW (cybersecurity) architecture design.</a:t>
            </a:r>
          </a:p>
        </p:txBody>
      </p:sp>
      <p:sp>
        <p:nvSpPr>
          <p:cNvPr id="52" name="직사각형 51"/>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8056070" y="3290559"/>
            <a:ext cx="1722979" cy="1015663"/>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detailed</a:t>
            </a:r>
            <a:r>
              <a:rPr kumimoji="0" lang="ko-KR" altLang="en-US" sz="100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r>
              <a:rPr kumimoji="0" lang="ko-KR" altLang="en-US" sz="100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report(SDD)</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unit implementation source code</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report</a:t>
            </a:r>
          </a:p>
        </p:txBody>
      </p:sp>
      <p:sp>
        <p:nvSpPr>
          <p:cNvPr id="54" name="직사각형 53"/>
          <p:cNvSpPr/>
          <p:nvPr/>
        </p:nvSpPr>
        <p:spPr>
          <a:xfrm>
            <a:off x="1276153" y="1166555"/>
            <a:ext cx="4063933"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confirmed and released.</a:t>
            </a:r>
          </a:p>
        </p:txBody>
      </p:sp>
      <p:sp>
        <p:nvSpPr>
          <p:cNvPr id="55" name="직사각형 54"/>
          <p:cNvSpPr/>
          <p:nvPr/>
        </p:nvSpPr>
        <p:spPr>
          <a:xfrm>
            <a:off x="1180934" y="5974681"/>
            <a:ext cx="8236562"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[Developer] Developer and Function Architect should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apply all the detailed design of the SW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design and confirm the design with verification review.</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직사각형 55"/>
          <p:cNvSpPr/>
          <p:nvPr/>
        </p:nvSpPr>
        <p:spPr>
          <a:xfrm>
            <a:off x="8056070" y="4982979"/>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7" name="직사각형 56"/>
          <p:cNvSpPr/>
          <p:nvPr/>
        </p:nvSpPr>
        <p:spPr>
          <a:xfrm>
            <a:off x="8056070" y="1653768"/>
            <a:ext cx="1849929" cy="1615827"/>
          </a:xfrm>
          <a:prstGeom prst="rect">
            <a:avLst/>
          </a:prstGeom>
        </p:spPr>
        <p:txBody>
          <a:bodyPr wrap="square">
            <a:spAutoFit/>
          </a:bodyPr>
          <a:lstStyle/>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architecture</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detailed</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plan(SDD)</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 and coding guideline</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Calibration &amp; Configuration Data</a:t>
            </a:r>
          </a:p>
          <a:p>
            <a:pPr marL="93663"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rule set</a:t>
            </a:r>
          </a:p>
          <a:p>
            <a:pPr lvl="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8" name="모서리가 둥근 직사각형 5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416496" y="1805865"/>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1" name="직선 연결선 60"/>
          <p:cNvCxnSpPr/>
          <p:nvPr/>
        </p:nvCxnSpPr>
        <p:spPr>
          <a:xfrm>
            <a:off x="416496" y="2021889"/>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88479" y="1791057"/>
            <a:ext cx="2860078"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4-6. </a:t>
            </a:r>
            <a:r>
              <a:rPr lang="en-US" altLang="ko-KR" sz="900" dirty="0">
                <a:solidFill>
                  <a:schemeClr val="tx1"/>
                </a:solidFill>
                <a:latin typeface="LG스마트체 Regular" panose="020B0600000101010101" pitchFamily="50" charset="-127"/>
                <a:ea typeface="LG스마트체 Regular" panose="020B0600000101010101" pitchFamily="50" charset="-127"/>
              </a:rPr>
              <a:t>SW unit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secured design </a:t>
            </a:r>
            <a:r>
              <a:rPr lang="en-US" altLang="ko-KR" sz="900" dirty="0">
                <a:solidFill>
                  <a:schemeClr val="tx1"/>
                </a:solidFill>
                <a:latin typeface="LG스마트체 Regular" panose="020B0600000101010101" pitchFamily="50" charset="-127"/>
                <a:ea typeface="LG스마트체 Regular" panose="020B0600000101010101" pitchFamily="50" charset="-127"/>
              </a:rPr>
              <a:t>and implementation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TextBox 62"/>
          <p:cNvSpPr txBox="1"/>
          <p:nvPr/>
        </p:nvSpPr>
        <p:spPr>
          <a:xfrm>
            <a:off x="401736" y="204103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975112" y="204103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5" name="직선 연결선 64"/>
          <p:cNvCxnSpPr/>
          <p:nvPr/>
        </p:nvCxnSpPr>
        <p:spPr>
          <a:xfrm>
            <a:off x="1496616" y="20218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3800872" y="1674588"/>
            <a:ext cx="4392216" cy="2862322"/>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SW unit cybersecurity design for implementing SW cybersecurity architecture.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analyzes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SW cybersecurity architectural design constraints that the SW unit should be secured.</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SW detail design to ensure that it contains the latest design content and maintains consistency in the detail design.</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analyzes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detailed structure of SW unit by analyzing SW detailed design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(Function Architect</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guides the cybersecurity SW unit secured design to developers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performs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SW unit secured design for the cybersecurity related element and the cybersecurity measure to satisfy the SW cybersecurity requirement.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(Function Architect)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performs a verification review to ensure that the detailed design of the SW unit meets the SW cybersecurity requirement and design constraints.</a:t>
            </a:r>
          </a:p>
        </p:txBody>
      </p:sp>
      <p:sp>
        <p:nvSpPr>
          <p:cNvPr id="51" name="직사각형 50"/>
          <p:cNvSpPr/>
          <p:nvPr/>
        </p:nvSpPr>
        <p:spPr>
          <a:xfrm>
            <a:off x="1549006" y="227687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architecture analysis</a:t>
            </a:r>
          </a:p>
        </p:txBody>
      </p:sp>
      <p:sp>
        <p:nvSpPr>
          <p:cNvPr id="75" name="직사각형 74"/>
          <p:cNvSpPr/>
          <p:nvPr/>
        </p:nvSpPr>
        <p:spPr>
          <a:xfrm>
            <a:off x="454739" y="4509120"/>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unit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implementation</a:t>
            </a:r>
          </a:p>
        </p:txBody>
      </p:sp>
      <p:cxnSp>
        <p:nvCxnSpPr>
          <p:cNvPr id="77" name="직선 화살표 연결선 32"/>
          <p:cNvCxnSpPr>
            <a:stCxn id="78" idx="2"/>
            <a:endCxn id="79" idx="0"/>
          </p:cNvCxnSpPr>
          <p:nvPr/>
        </p:nvCxnSpPr>
        <p:spPr>
          <a:xfrm>
            <a:off x="2038606" y="3111434"/>
            <a:ext cx="0" cy="1091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1549006" y="275139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detailed design analysis</a:t>
            </a:r>
          </a:p>
        </p:txBody>
      </p:sp>
      <p:sp>
        <p:nvSpPr>
          <p:cNvPr id="79" name="직사각형 78"/>
          <p:cNvSpPr/>
          <p:nvPr/>
        </p:nvSpPr>
        <p:spPr>
          <a:xfrm>
            <a:off x="1549006" y="3220617"/>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unit secured design</a:t>
            </a:r>
          </a:p>
        </p:txBody>
      </p:sp>
      <p:sp>
        <p:nvSpPr>
          <p:cNvPr id="80" name="다이아몬드 79"/>
          <p:cNvSpPr/>
          <p:nvPr/>
        </p:nvSpPr>
        <p:spPr>
          <a:xfrm>
            <a:off x="1549006" y="3713303"/>
            <a:ext cx="979200" cy="360039"/>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1612404" y="3759759"/>
            <a:ext cx="820316"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cxnSp>
        <p:nvCxnSpPr>
          <p:cNvPr id="83" name="직선 화살표 연결선 32"/>
          <p:cNvCxnSpPr>
            <a:stCxn id="51" idx="2"/>
            <a:endCxn id="78" idx="0"/>
          </p:cNvCxnSpPr>
          <p:nvPr/>
        </p:nvCxnSpPr>
        <p:spPr>
          <a:xfrm>
            <a:off x="2038606" y="2636912"/>
            <a:ext cx="0" cy="11448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32"/>
          <p:cNvCxnSpPr>
            <a:stCxn id="79" idx="2"/>
            <a:endCxn id="80" idx="0"/>
          </p:cNvCxnSpPr>
          <p:nvPr/>
        </p:nvCxnSpPr>
        <p:spPr>
          <a:xfrm>
            <a:off x="2038606" y="3580657"/>
            <a:ext cx="0" cy="13264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454739" y="275139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detailed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3" name="꺾인 연결선 61"/>
          <p:cNvCxnSpPr>
            <a:stCxn id="102" idx="3"/>
            <a:endCxn id="78" idx="1"/>
          </p:cNvCxnSpPr>
          <p:nvPr/>
        </p:nvCxnSpPr>
        <p:spPr>
          <a:xfrm>
            <a:off x="1433939" y="2931414"/>
            <a:ext cx="11506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32"/>
          <p:cNvCxnSpPr>
            <a:stCxn id="80" idx="1"/>
            <a:endCxn id="112" idx="0"/>
          </p:cNvCxnSpPr>
          <p:nvPr/>
        </p:nvCxnSpPr>
        <p:spPr>
          <a:xfrm rot="10800000" flipV="1">
            <a:off x="944340" y="3893322"/>
            <a:ext cx="604667" cy="103649"/>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 61"/>
          <p:cNvCxnSpPr>
            <a:stCxn id="80" idx="3"/>
            <a:endCxn id="51" idx="3"/>
          </p:cNvCxnSpPr>
          <p:nvPr/>
        </p:nvCxnSpPr>
        <p:spPr>
          <a:xfrm flipV="1">
            <a:off x="2528206" y="2456892"/>
            <a:ext cx="12700" cy="1436431"/>
          </a:xfrm>
          <a:prstGeom prst="bentConnector3">
            <a:avLst>
              <a:gd name="adj1" fmla="val 8478906"/>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2652160" y="5437085"/>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4-7</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SW </a:t>
            </a:r>
            <a:r>
              <a:rPr lang="en-US" altLang="ko-KR" sz="700" dirty="0">
                <a:solidFill>
                  <a:schemeClr val="tx1"/>
                </a:solidFill>
                <a:latin typeface="LG스마트체 Regular" panose="020B0600000101010101" pitchFamily="50" charset="-127"/>
                <a:ea typeface="LG스마트체 Regular" panose="020B0600000101010101" pitchFamily="50" charset="-127"/>
              </a:rPr>
              <a:t>unit test</a:t>
            </a:r>
          </a:p>
        </p:txBody>
      </p:sp>
      <p:sp>
        <p:nvSpPr>
          <p:cNvPr id="107" name="직사각형 106"/>
          <p:cNvSpPr/>
          <p:nvPr/>
        </p:nvSpPr>
        <p:spPr>
          <a:xfrm>
            <a:off x="1549006" y="4509120"/>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Cybersecurity implementation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8" name="직사각형 107"/>
          <p:cNvSpPr/>
          <p:nvPr/>
        </p:nvSpPr>
        <p:spPr>
          <a:xfrm>
            <a:off x="454739" y="544522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Static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analysis</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(incl. secure coding rule)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9" name="꺾인 연결선 61"/>
          <p:cNvCxnSpPr>
            <a:stCxn id="107" idx="2"/>
            <a:endCxn id="108" idx="0"/>
          </p:cNvCxnSpPr>
          <p:nvPr/>
        </p:nvCxnSpPr>
        <p:spPr>
          <a:xfrm rot="5400000">
            <a:off x="1203441" y="4610059"/>
            <a:ext cx="576064" cy="1094267"/>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꺾인 연결선 61"/>
          <p:cNvCxnSpPr>
            <a:stCxn id="75" idx="3"/>
            <a:endCxn id="107" idx="1"/>
          </p:cNvCxnSpPr>
          <p:nvPr/>
        </p:nvCxnSpPr>
        <p:spPr>
          <a:xfrm>
            <a:off x="1433939" y="4689140"/>
            <a:ext cx="11506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꺾인 연결선 61"/>
          <p:cNvCxnSpPr>
            <a:stCxn id="108" idx="3"/>
          </p:cNvCxnSpPr>
          <p:nvPr/>
        </p:nvCxnSpPr>
        <p:spPr>
          <a:xfrm>
            <a:off x="1433939" y="5625244"/>
            <a:ext cx="1230626"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454739" y="399697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detailed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3" name="직선 화살표 연결선 112"/>
          <p:cNvCxnSpPr>
            <a:stCxn id="112" idx="2"/>
            <a:endCxn id="75" idx="0"/>
          </p:cNvCxnSpPr>
          <p:nvPr/>
        </p:nvCxnSpPr>
        <p:spPr>
          <a:xfrm>
            <a:off x="944339" y="4357012"/>
            <a:ext cx="0" cy="1521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2496117" y="368556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5" name="TextBox 114"/>
          <p:cNvSpPr txBox="1"/>
          <p:nvPr/>
        </p:nvSpPr>
        <p:spPr>
          <a:xfrm>
            <a:off x="1266543" y="3720330"/>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직사각형 47"/>
          <p:cNvSpPr/>
          <p:nvPr/>
        </p:nvSpPr>
        <p:spPr>
          <a:xfrm>
            <a:off x="2652160" y="3220617"/>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Guide</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SW unit secured design</a:t>
            </a:r>
          </a:p>
        </p:txBody>
      </p:sp>
      <p:sp>
        <p:nvSpPr>
          <p:cNvPr id="49" name="TextBox 48"/>
          <p:cNvSpPr txBox="1"/>
          <p:nvPr/>
        </p:nvSpPr>
        <p:spPr>
          <a:xfrm>
            <a:off x="2591774" y="2852936"/>
            <a:ext cx="1099980" cy="33855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DEV</a:t>
            </a:r>
            <a:br>
              <a:rPr lang="en-US" altLang="ko-KR" sz="800" dirty="0" smtClean="0">
                <a:solidFill>
                  <a:schemeClr val="tx1"/>
                </a:solidFill>
                <a:latin typeface="LG스마트체 Regular" panose="020B0600000101010101" pitchFamily="50" charset="-127"/>
                <a:ea typeface="LG스마트체 Regular" panose="020B0600000101010101" pitchFamily="50" charset="-127"/>
              </a:rPr>
            </a:br>
            <a:r>
              <a:rPr lang="en-US" altLang="ko-KR" sz="800" dirty="0" smtClean="0">
                <a:solidFill>
                  <a:schemeClr val="tx1"/>
                </a:solidFill>
                <a:latin typeface="LG스마트체 Regular" panose="020B0600000101010101" pitchFamily="50" charset="-127"/>
                <a:ea typeface="LG스마트체 Regular" panose="020B0600000101010101" pitchFamily="50" charset="-127"/>
              </a:rPr>
              <a:t>(Function Architect)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 name="직선 화살표 연결선 6"/>
          <p:cNvCxnSpPr>
            <a:stCxn id="48" idx="1"/>
            <a:endCxn id="79" idx="3"/>
          </p:cNvCxnSpPr>
          <p:nvPr/>
        </p:nvCxnSpPr>
        <p:spPr>
          <a:xfrm flipH="1">
            <a:off x="2528206" y="3400637"/>
            <a:ext cx="123954"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60512" y="5131413"/>
            <a:ext cx="1351652" cy="33855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SAM</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(Static Analysis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TextBox 67"/>
          <p:cNvSpPr txBox="1"/>
          <p:nvPr/>
        </p:nvSpPr>
        <p:spPr>
          <a:xfrm>
            <a:off x="2049486" y="3579407"/>
            <a:ext cx="1175322"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 (Function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TextBox 68"/>
          <p:cNvSpPr txBox="1"/>
          <p:nvPr/>
        </p:nvSpPr>
        <p:spPr>
          <a:xfrm>
            <a:off x="1454281" y="4301563"/>
            <a:ext cx="1175322"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 (Function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1675273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90</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latin typeface="LG스마트체 Regular" panose="020B0600000101010101" pitchFamily="50" charset="-127"/>
                <a:ea typeface="LG스마트체 Regular" panose="020B0600000101010101" pitchFamily="50" charset="-127"/>
              </a:rPr>
              <a:t>6</a:t>
            </a:r>
            <a:r>
              <a:rPr lang="en-US" altLang="ko-KR" sz="1800" kern="0" dirty="0" smtClean="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SW unit cybersecurity design</a:t>
            </a:r>
            <a:r>
              <a:rPr lang="ko-KR" altLang="en-US" sz="1800" kern="0" dirty="0">
                <a:latin typeface="LG스마트체 Regular" panose="020B0600000101010101" pitchFamily="50" charset="-127"/>
                <a:ea typeface="LG스마트체 Regular" panose="020B0600000101010101" pitchFamily="50" charset="-127"/>
              </a:rPr>
              <a:t> </a:t>
            </a:r>
            <a:r>
              <a:rPr lang="en-US" altLang="ko-KR" sz="1800" kern="0" dirty="0">
                <a:latin typeface="LG스마트체 Regular" panose="020B0600000101010101" pitchFamily="50" charset="-127"/>
                <a:ea typeface="LG스마트체 Regular" panose="020B0600000101010101" pitchFamily="50" charset="-127"/>
              </a:rPr>
              <a:t>and </a:t>
            </a:r>
            <a:r>
              <a:rPr lang="en-US" altLang="ko-KR" sz="1800" kern="0" dirty="0" smtClean="0">
                <a:latin typeface="LG스마트체 Regular" panose="020B0600000101010101" pitchFamily="50" charset="-127"/>
                <a:ea typeface="LG스마트체 Regular" panose="020B0600000101010101" pitchFamily="50" charset="-127"/>
              </a:rPr>
              <a:t>implementation (2/2)</a:t>
            </a:r>
            <a:endParaRPr lang="ko-KR" altLang="en-US" sz="1800" kern="0" dirty="0">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12" name="직사각형 11"/>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Developer(DEV)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performs the design for SW unit cybersecurity based on SW (cybersecurity) architecture design.</a:t>
            </a:r>
          </a:p>
        </p:txBody>
      </p:sp>
      <p:sp>
        <p:nvSpPr>
          <p:cNvPr id="52" name="직사각형 51"/>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8056070" y="3290559"/>
            <a:ext cx="1722979" cy="1015663"/>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detailed</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[refined]</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report(SDD)</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unit implementation source code</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report</a:t>
            </a:r>
          </a:p>
        </p:txBody>
      </p:sp>
      <p:sp>
        <p:nvSpPr>
          <p:cNvPr id="56" name="직사각형 55"/>
          <p:cNvSpPr/>
          <p:nvPr/>
        </p:nvSpPr>
        <p:spPr>
          <a:xfrm>
            <a:off x="8056070" y="4982979"/>
            <a:ext cx="1509005"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7" name="직사각형 56"/>
          <p:cNvSpPr/>
          <p:nvPr/>
        </p:nvSpPr>
        <p:spPr>
          <a:xfrm>
            <a:off x="8056070" y="1653768"/>
            <a:ext cx="1849929" cy="1615827"/>
          </a:xfrm>
          <a:prstGeom prst="rect">
            <a:avLst/>
          </a:prstGeom>
        </p:spPr>
        <p:txBody>
          <a:bodyPr wrap="square">
            <a:spAutoFit/>
          </a:bodyPr>
          <a:lstStyle/>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architecture</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detailed</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design</a:t>
            </a:r>
            <a:r>
              <a:rPr kumimoji="0" lang="ko-KR" altLang="en-US"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plan</a:t>
            </a:r>
          </a:p>
          <a:p>
            <a:pPr lvl="0"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VR plan(SDD)</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Design and coding guideline</a:t>
            </a:r>
          </a:p>
          <a:p>
            <a:pPr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Calibration &amp; Configuration Data</a:t>
            </a:r>
          </a:p>
          <a:p>
            <a:pPr marL="93663" indent="-93663" algn="l" fontAlgn="auto">
              <a:spcBef>
                <a:spcPts val="0"/>
              </a:spcBef>
              <a:spcAft>
                <a:spcPts val="0"/>
              </a:spcAft>
              <a:defRPr/>
            </a:pPr>
            <a:r>
              <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Static analysis rule set</a:t>
            </a:r>
          </a:p>
          <a:p>
            <a:pPr lvl="0" algn="l" fontAlgn="auto">
              <a:spcBef>
                <a:spcPts val="0"/>
              </a:spcBef>
              <a:spcAft>
                <a:spcPts val="0"/>
              </a:spcAft>
              <a:defRPr/>
            </a:pPr>
            <a:endParaRPr kumimoji="0" lang="en-US" altLang="ko-KR" sz="900" dirty="0">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9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8" name="모서리가 둥근 직사각형 5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416496" y="1805865"/>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TextBox 61"/>
          <p:cNvSpPr txBox="1"/>
          <p:nvPr/>
        </p:nvSpPr>
        <p:spPr>
          <a:xfrm>
            <a:off x="588479" y="1791057"/>
            <a:ext cx="2860078"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4-6. </a:t>
            </a:r>
            <a:r>
              <a:rPr lang="en-US" altLang="ko-KR" sz="900" dirty="0">
                <a:solidFill>
                  <a:schemeClr val="tx1"/>
                </a:solidFill>
                <a:latin typeface="LG스마트체 Regular" panose="020B0600000101010101" pitchFamily="50" charset="-127"/>
                <a:ea typeface="LG스마트체 Regular" panose="020B0600000101010101" pitchFamily="50" charset="-127"/>
              </a:rPr>
              <a:t>SW unit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secured design </a:t>
            </a:r>
            <a:r>
              <a:rPr lang="en-US" altLang="ko-KR" sz="900" dirty="0">
                <a:solidFill>
                  <a:schemeClr val="tx1"/>
                </a:solidFill>
                <a:latin typeface="LG스마트체 Regular" panose="020B0600000101010101" pitchFamily="50" charset="-127"/>
                <a:ea typeface="LG스마트체 Regular" panose="020B0600000101010101" pitchFamily="50" charset="-127"/>
              </a:rPr>
              <a:t>and implementation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3800872" y="1674588"/>
            <a:ext cx="4392216" cy="3323987"/>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specifies SW unit cybersecurity design for implementing SW cybersecurity architecture.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whether cybersecurity design contents are reflected in SW detailed design.</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implements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the detailed design of the SW unit</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SW unit implementation reflects the restriction of coding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guideline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Static Analysis Manager(SAM) performs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secure static code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analysis with tool and guides how to resolve it to developers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performs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secure static code analysis, analyzes and corrects problems of implemented codes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p:txBody>
      </p:sp>
      <p:sp>
        <p:nvSpPr>
          <p:cNvPr id="79" name="직사각형 78"/>
          <p:cNvSpPr/>
          <p:nvPr/>
        </p:nvSpPr>
        <p:spPr>
          <a:xfrm>
            <a:off x="1276153" y="1166555"/>
            <a:ext cx="4063933"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(cybersecurity) architecture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should be confirmed and released.</a:t>
            </a:r>
          </a:p>
        </p:txBody>
      </p:sp>
      <p:cxnSp>
        <p:nvCxnSpPr>
          <p:cNvPr id="49" name="직선 연결선 48"/>
          <p:cNvCxnSpPr/>
          <p:nvPr/>
        </p:nvCxnSpPr>
        <p:spPr>
          <a:xfrm>
            <a:off x="416496" y="2021889"/>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01736" y="204103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TextBox 50"/>
          <p:cNvSpPr txBox="1"/>
          <p:nvPr/>
        </p:nvSpPr>
        <p:spPr>
          <a:xfrm>
            <a:off x="1975112" y="204103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4" name="직선 연결선 53"/>
          <p:cNvCxnSpPr/>
          <p:nvPr/>
        </p:nvCxnSpPr>
        <p:spPr>
          <a:xfrm>
            <a:off x="1496616" y="20218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1549006" y="2276872"/>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architecture analysis</a:t>
            </a:r>
          </a:p>
        </p:txBody>
      </p:sp>
      <p:sp>
        <p:nvSpPr>
          <p:cNvPr id="81" name="직사각형 80"/>
          <p:cNvSpPr/>
          <p:nvPr/>
        </p:nvSpPr>
        <p:spPr>
          <a:xfrm>
            <a:off x="454739" y="4509120"/>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unit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implementation</a:t>
            </a:r>
          </a:p>
        </p:txBody>
      </p:sp>
      <p:cxnSp>
        <p:nvCxnSpPr>
          <p:cNvPr id="83" name="직선 화살표 연결선 32"/>
          <p:cNvCxnSpPr>
            <a:stCxn id="87" idx="2"/>
            <a:endCxn id="95" idx="0"/>
          </p:cNvCxnSpPr>
          <p:nvPr/>
        </p:nvCxnSpPr>
        <p:spPr>
          <a:xfrm>
            <a:off x="2038606" y="3111434"/>
            <a:ext cx="0" cy="109183"/>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1549006" y="275139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detailed design analysis</a:t>
            </a:r>
          </a:p>
        </p:txBody>
      </p:sp>
      <p:sp>
        <p:nvSpPr>
          <p:cNvPr id="95" name="직사각형 94"/>
          <p:cNvSpPr/>
          <p:nvPr/>
        </p:nvSpPr>
        <p:spPr>
          <a:xfrm>
            <a:off x="1549006" y="3220617"/>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unit secured design</a:t>
            </a:r>
          </a:p>
        </p:txBody>
      </p:sp>
      <p:sp>
        <p:nvSpPr>
          <p:cNvPr id="96" name="다이아몬드 95"/>
          <p:cNvSpPr/>
          <p:nvPr/>
        </p:nvSpPr>
        <p:spPr>
          <a:xfrm>
            <a:off x="1549006" y="3713303"/>
            <a:ext cx="979200" cy="360039"/>
          </a:xfrm>
          <a:prstGeom prst="diamond">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97" name="직사각형 96"/>
          <p:cNvSpPr/>
          <p:nvPr/>
        </p:nvSpPr>
        <p:spPr>
          <a:xfrm>
            <a:off x="1612404" y="3759759"/>
            <a:ext cx="820316"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endParaRPr lang="ko-KR" altLang="en-US" sz="700">
              <a:solidFill>
                <a:schemeClr val="tx1"/>
              </a:solidFill>
              <a:latin typeface="LG스마트체 Regular" panose="020B0600000101010101" pitchFamily="50" charset="-127"/>
              <a:ea typeface="LG스마트체 Regular" panose="020B0600000101010101" pitchFamily="50" charset="-127"/>
            </a:endParaRPr>
          </a:p>
        </p:txBody>
      </p:sp>
      <p:cxnSp>
        <p:nvCxnSpPr>
          <p:cNvPr id="98" name="직선 화살표 연결선 32"/>
          <p:cNvCxnSpPr>
            <a:stCxn id="55" idx="2"/>
            <a:endCxn id="87" idx="0"/>
          </p:cNvCxnSpPr>
          <p:nvPr/>
        </p:nvCxnSpPr>
        <p:spPr>
          <a:xfrm>
            <a:off x="2038606" y="2636912"/>
            <a:ext cx="0" cy="11448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32"/>
          <p:cNvCxnSpPr>
            <a:stCxn id="95" idx="2"/>
            <a:endCxn id="96" idx="0"/>
          </p:cNvCxnSpPr>
          <p:nvPr/>
        </p:nvCxnSpPr>
        <p:spPr>
          <a:xfrm>
            <a:off x="2038606" y="3580657"/>
            <a:ext cx="0" cy="132646"/>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54739" y="275139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detailed Design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1" name="꺾인 연결선 61"/>
          <p:cNvCxnSpPr>
            <a:stCxn id="100" idx="3"/>
            <a:endCxn id="87" idx="1"/>
          </p:cNvCxnSpPr>
          <p:nvPr/>
        </p:nvCxnSpPr>
        <p:spPr>
          <a:xfrm>
            <a:off x="1433939" y="2931414"/>
            <a:ext cx="11506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32"/>
          <p:cNvCxnSpPr>
            <a:stCxn id="96" idx="1"/>
            <a:endCxn id="110" idx="0"/>
          </p:cNvCxnSpPr>
          <p:nvPr/>
        </p:nvCxnSpPr>
        <p:spPr>
          <a:xfrm rot="10800000" flipV="1">
            <a:off x="944340" y="3893322"/>
            <a:ext cx="604667" cy="103649"/>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꺾인 연결선 61"/>
          <p:cNvCxnSpPr>
            <a:stCxn id="96" idx="3"/>
            <a:endCxn id="55" idx="3"/>
          </p:cNvCxnSpPr>
          <p:nvPr/>
        </p:nvCxnSpPr>
        <p:spPr>
          <a:xfrm flipV="1">
            <a:off x="2528206" y="2456892"/>
            <a:ext cx="12700" cy="1436431"/>
          </a:xfrm>
          <a:prstGeom prst="bentConnector3">
            <a:avLst>
              <a:gd name="adj1" fmla="val 8478906"/>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4" name="직사각형 103"/>
          <p:cNvSpPr/>
          <p:nvPr/>
        </p:nvSpPr>
        <p:spPr>
          <a:xfrm>
            <a:off x="2652160" y="5437085"/>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4-7</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SW </a:t>
            </a:r>
            <a:r>
              <a:rPr lang="en-US" altLang="ko-KR" sz="700" dirty="0">
                <a:solidFill>
                  <a:schemeClr val="tx1"/>
                </a:solidFill>
                <a:latin typeface="LG스마트체 Regular" panose="020B0600000101010101" pitchFamily="50" charset="-127"/>
                <a:ea typeface="LG스마트체 Regular" panose="020B0600000101010101" pitchFamily="50" charset="-127"/>
              </a:rPr>
              <a:t>unit test</a:t>
            </a:r>
          </a:p>
        </p:txBody>
      </p:sp>
      <p:sp>
        <p:nvSpPr>
          <p:cNvPr id="105" name="직사각형 104"/>
          <p:cNvSpPr/>
          <p:nvPr/>
        </p:nvSpPr>
        <p:spPr>
          <a:xfrm>
            <a:off x="1549006" y="450912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a:solidFill>
                  <a:schemeClr val="tx1"/>
                </a:solidFill>
                <a:latin typeface="LG스마트체 Regular" panose="020B0600000101010101" pitchFamily="50" charset="-127"/>
                <a:ea typeface="LG스마트체 Regular" panose="020B0600000101010101" pitchFamily="50" charset="-127"/>
              </a:rPr>
              <a:t>SW Cybersecurity implementation</a:t>
            </a:r>
          </a:p>
        </p:txBody>
      </p:sp>
      <p:sp>
        <p:nvSpPr>
          <p:cNvPr id="106" name="직사각형 105"/>
          <p:cNvSpPr/>
          <p:nvPr/>
        </p:nvSpPr>
        <p:spPr>
          <a:xfrm>
            <a:off x="454739" y="544522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Static analysis</a:t>
            </a:r>
          </a:p>
          <a:p>
            <a:r>
              <a:rPr lang="en-US" altLang="ko-KR" sz="700" dirty="0">
                <a:solidFill>
                  <a:schemeClr val="tx1"/>
                </a:solidFill>
                <a:latin typeface="LG스마트체 Regular" panose="020B0600000101010101" pitchFamily="50" charset="-127"/>
                <a:ea typeface="LG스마트체 Regular" panose="020B0600000101010101" pitchFamily="50" charset="-127"/>
              </a:rPr>
              <a:t>(incl. secure coding rule)</a:t>
            </a:r>
          </a:p>
        </p:txBody>
      </p:sp>
      <p:cxnSp>
        <p:nvCxnSpPr>
          <p:cNvPr id="107" name="꺾인 연결선 61"/>
          <p:cNvCxnSpPr>
            <a:stCxn id="105" idx="2"/>
            <a:endCxn id="106" idx="0"/>
          </p:cNvCxnSpPr>
          <p:nvPr/>
        </p:nvCxnSpPr>
        <p:spPr>
          <a:xfrm rot="5400000">
            <a:off x="1203441" y="4610059"/>
            <a:ext cx="576064" cy="1094267"/>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꺾인 연결선 61"/>
          <p:cNvCxnSpPr>
            <a:stCxn id="81" idx="3"/>
            <a:endCxn id="105" idx="1"/>
          </p:cNvCxnSpPr>
          <p:nvPr/>
        </p:nvCxnSpPr>
        <p:spPr>
          <a:xfrm>
            <a:off x="1433939" y="4689140"/>
            <a:ext cx="115067"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꺾인 연결선 61"/>
          <p:cNvCxnSpPr>
            <a:stCxn id="106" idx="3"/>
          </p:cNvCxnSpPr>
          <p:nvPr/>
        </p:nvCxnSpPr>
        <p:spPr>
          <a:xfrm>
            <a:off x="1433939" y="5625244"/>
            <a:ext cx="1230626"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54739" y="399697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detailed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design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1" name="직선 화살표 연결선 110"/>
          <p:cNvCxnSpPr>
            <a:stCxn id="110" idx="2"/>
            <a:endCxn id="81" idx="0"/>
          </p:cNvCxnSpPr>
          <p:nvPr/>
        </p:nvCxnSpPr>
        <p:spPr>
          <a:xfrm>
            <a:off x="944339" y="4357012"/>
            <a:ext cx="0" cy="1521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496117" y="368556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3" name="TextBox 112"/>
          <p:cNvSpPr txBox="1"/>
          <p:nvPr/>
        </p:nvSpPr>
        <p:spPr>
          <a:xfrm>
            <a:off x="1266543" y="3720330"/>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4" name="직사각형 113"/>
          <p:cNvSpPr/>
          <p:nvPr/>
        </p:nvSpPr>
        <p:spPr>
          <a:xfrm>
            <a:off x="2652160" y="3220617"/>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Guide</a:t>
            </a: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SW unit secured design</a:t>
            </a:r>
          </a:p>
        </p:txBody>
      </p:sp>
      <p:sp>
        <p:nvSpPr>
          <p:cNvPr id="115" name="TextBox 114"/>
          <p:cNvSpPr txBox="1"/>
          <p:nvPr/>
        </p:nvSpPr>
        <p:spPr>
          <a:xfrm>
            <a:off x="2591774" y="2852936"/>
            <a:ext cx="1099980" cy="33855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DEV</a:t>
            </a:r>
            <a:br>
              <a:rPr lang="en-US" altLang="ko-KR" sz="800" dirty="0" smtClean="0">
                <a:solidFill>
                  <a:schemeClr val="tx1"/>
                </a:solidFill>
                <a:latin typeface="LG스마트체 Regular" panose="020B0600000101010101" pitchFamily="50" charset="-127"/>
                <a:ea typeface="LG스마트체 Regular" panose="020B0600000101010101" pitchFamily="50" charset="-127"/>
              </a:rPr>
            </a:br>
            <a:r>
              <a:rPr lang="en-US" altLang="ko-KR" sz="800" dirty="0" smtClean="0">
                <a:solidFill>
                  <a:schemeClr val="tx1"/>
                </a:solidFill>
                <a:latin typeface="LG스마트체 Regular" panose="020B0600000101010101" pitchFamily="50" charset="-127"/>
                <a:ea typeface="LG스마트체 Regular" panose="020B0600000101010101" pitchFamily="50" charset="-127"/>
              </a:rPr>
              <a:t>(Function Architect)</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6" name="직선 화살표 연결선 115"/>
          <p:cNvCxnSpPr>
            <a:stCxn id="114" idx="1"/>
            <a:endCxn id="95" idx="3"/>
          </p:cNvCxnSpPr>
          <p:nvPr/>
        </p:nvCxnSpPr>
        <p:spPr>
          <a:xfrm flipH="1">
            <a:off x="2528206" y="3400637"/>
            <a:ext cx="123954"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60512" y="5131413"/>
            <a:ext cx="1351652" cy="33855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SAM</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(Static Analysis Manager)</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118" name="직사각형 117"/>
          <p:cNvSpPr/>
          <p:nvPr/>
        </p:nvSpPr>
        <p:spPr>
          <a:xfrm>
            <a:off x="1180934" y="5974681"/>
            <a:ext cx="8236562" cy="400110"/>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[Developer] Developer and Function Architect should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apply all the detailed design of the SW 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design and confirm the design with verification review.</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3" name="TextBox 62"/>
          <p:cNvSpPr txBox="1"/>
          <p:nvPr/>
        </p:nvSpPr>
        <p:spPr>
          <a:xfrm>
            <a:off x="2049486" y="3579407"/>
            <a:ext cx="1175322"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 (Function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454281" y="4301563"/>
            <a:ext cx="1175322" cy="200055"/>
          </a:xfrm>
          <a:prstGeom prst="rect">
            <a:avLst/>
          </a:prstGeom>
          <a:noFill/>
          <a:ln>
            <a:noFill/>
          </a:ln>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 (Function </a:t>
            </a:r>
            <a:r>
              <a:rPr lang="en-US" altLang="ko-KR" sz="700" dirty="0">
                <a:solidFill>
                  <a:schemeClr val="tx1"/>
                </a:solidFill>
                <a:latin typeface="LG스마트체 Regular" panose="020B0600000101010101" pitchFamily="50" charset="-127"/>
                <a:ea typeface="LG스마트체 Regular" panose="020B0600000101010101" pitchFamily="50" charset="-127"/>
              </a:rPr>
              <a:t>Architect)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0043530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91</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7</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SW Unit Test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7170478" y="476000"/>
            <a:ext cx="2751074" cy="311560"/>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chemeClr val="bg1"/>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chemeClr val="bg1"/>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Developer(DEV) develops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test cases based on Cybersecurity SW unit test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plan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and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performs the Cybersecurity SW unit test.</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3800872" y="1772816"/>
            <a:ext cx="4392216" cy="2708434"/>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DEV prepares and performs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Cybersecurity SW Unit test.</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Develop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unit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test case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Establish the environment for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unit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Review test case</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on SW Qualification test report.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version of SW release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Executed SW component name and total number of functions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result of pass/fail based on test cases</a:t>
            </a:r>
            <a:endPar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strike="sngStrike"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Overall test process including test coverage is compliant with ‘Unit Verification Plan’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1" name="직사각형 40"/>
          <p:cNvSpPr/>
          <p:nvPr/>
        </p:nvSpPr>
        <p:spPr>
          <a:xfrm>
            <a:off x="8164118" y="1700808"/>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SW Unit Test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Plan</a:t>
            </a:r>
          </a:p>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Detailed Design</a:t>
            </a:r>
          </a:p>
        </p:txBody>
      </p:sp>
      <p:sp>
        <p:nvSpPr>
          <p:cNvPr id="42" name="직사각형 41"/>
          <p:cNvSpPr/>
          <p:nvPr/>
        </p:nvSpPr>
        <p:spPr>
          <a:xfrm>
            <a:off x="1312325" y="1158317"/>
            <a:ext cx="4211409"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A confirmed cybersecurity unit test plan and detailed design shall exist.</a:t>
            </a:r>
          </a:p>
        </p:txBody>
      </p:sp>
      <p:cxnSp>
        <p:nvCxnSpPr>
          <p:cNvPr id="44" name="직선 연결선 43"/>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11172" y="1830016"/>
            <a:ext cx="341471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4-7</a:t>
            </a:r>
            <a:r>
              <a:rPr lang="en-US" altLang="ko-KR" sz="900" dirty="0">
                <a:solidFill>
                  <a:schemeClr val="tx1"/>
                </a:solidFill>
                <a:latin typeface="LG스마트체 Regular" panose="020B0600000101010101" pitchFamily="50" charset="-127"/>
                <a:ea typeface="LG스마트체 Regular" panose="020B0600000101010101" pitchFamily="50" charset="-127"/>
              </a:rPr>
              <a:t>.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a:solidFill>
                  <a:schemeClr val="tx1"/>
                </a:solidFill>
                <a:latin typeface="LG스마트체 Regular" panose="020B0600000101010101" pitchFamily="50" charset="-127"/>
                <a:ea typeface="LG스마트체 Regular" panose="020B0600000101010101" pitchFamily="50" charset="-127"/>
              </a:rPr>
              <a:t>Unit Test and verification specification</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TextBox 47"/>
          <p:cNvSpPr txBox="1"/>
          <p:nvPr/>
        </p:nvSpPr>
        <p:spPr>
          <a:xfrm>
            <a:off x="917635" y="4293096"/>
            <a:ext cx="644728" cy="21544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SW PL/PL</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51" name="직사각형 50"/>
          <p:cNvSpPr/>
          <p:nvPr/>
        </p:nvSpPr>
        <p:spPr>
          <a:xfrm>
            <a:off x="1551196" y="2996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Prepare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SW Unit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9" name="직선 연결선 78"/>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440653" y="3645024"/>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Unit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p>
        </p:txBody>
      </p:sp>
      <p:sp>
        <p:nvSpPr>
          <p:cNvPr id="81" name="직사각형 80"/>
          <p:cNvSpPr/>
          <p:nvPr/>
        </p:nvSpPr>
        <p:spPr>
          <a:xfrm>
            <a:off x="8164118" y="4979878"/>
            <a:ext cx="1581013" cy="1169551"/>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21434-10:v1.0</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Regulation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2-10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Tx/>
              <a:buChar char="-"/>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3" name="직사각형 82"/>
          <p:cNvSpPr/>
          <p:nvPr/>
        </p:nvSpPr>
        <p:spPr>
          <a:xfrm>
            <a:off x="8164118" y="3272530"/>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SW Unit Test cases</a:t>
            </a: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Unit Test Report</a:t>
            </a:r>
          </a:p>
        </p:txBody>
      </p:sp>
      <p:sp>
        <p:nvSpPr>
          <p:cNvPr id="91" name="직사각형 90"/>
          <p:cNvSpPr/>
          <p:nvPr/>
        </p:nvSpPr>
        <p:spPr>
          <a:xfrm>
            <a:off x="440653" y="2516609"/>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Unit Test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92" name="직선 화살표 연결선 32"/>
          <p:cNvCxnSpPr>
            <a:stCxn id="91" idx="3"/>
            <a:endCxn id="51" idx="0"/>
          </p:cNvCxnSpPr>
          <p:nvPr/>
        </p:nvCxnSpPr>
        <p:spPr>
          <a:xfrm>
            <a:off x="1420753" y="2696629"/>
            <a:ext cx="620493" cy="300323"/>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440653" y="537321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Integration Test</a:t>
            </a:r>
          </a:p>
        </p:txBody>
      </p:sp>
      <p:sp>
        <p:nvSpPr>
          <p:cNvPr id="54" name="다이아몬드 53"/>
          <p:cNvSpPr/>
          <p:nvPr/>
        </p:nvSpPr>
        <p:spPr>
          <a:xfrm>
            <a:off x="440653" y="4488954"/>
            <a:ext cx="980100" cy="397174"/>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5" name="TextBox 54"/>
          <p:cNvSpPr txBox="1"/>
          <p:nvPr/>
        </p:nvSpPr>
        <p:spPr>
          <a:xfrm>
            <a:off x="920552" y="495713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1496616" y="4488954"/>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254797" y="4539075"/>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4" name="꺾인 연결선 13"/>
          <p:cNvCxnSpPr>
            <a:stCxn id="51" idx="2"/>
            <a:endCxn id="80" idx="0"/>
          </p:cNvCxnSpPr>
          <p:nvPr/>
        </p:nvCxnSpPr>
        <p:spPr>
          <a:xfrm rot="5400000">
            <a:off x="1341959" y="2945737"/>
            <a:ext cx="288032" cy="11105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[Developer] The test result is met with the test criteria and has covered all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detailed designs.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37" name="TextBox 36"/>
          <p:cNvSpPr txBox="1"/>
          <p:nvPr/>
        </p:nvSpPr>
        <p:spPr>
          <a:xfrm>
            <a:off x="401736" y="204103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38" name="TextBox 37"/>
          <p:cNvSpPr txBox="1"/>
          <p:nvPr/>
        </p:nvSpPr>
        <p:spPr>
          <a:xfrm>
            <a:off x="1851847" y="204103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9" name="직선 연결선 38"/>
          <p:cNvCxnSpPr/>
          <p:nvPr/>
        </p:nvCxnSpPr>
        <p:spPr>
          <a:xfrm>
            <a:off x="1496616" y="20218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stCxn id="80" idx="2"/>
            <a:endCxn id="54" idx="0"/>
          </p:cNvCxnSpPr>
          <p:nvPr/>
        </p:nvCxnSpPr>
        <p:spPr>
          <a:xfrm>
            <a:off x="930703" y="4005064"/>
            <a:ext cx="0" cy="48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54" idx="2"/>
            <a:endCxn id="95" idx="0"/>
          </p:cNvCxnSpPr>
          <p:nvPr/>
        </p:nvCxnSpPr>
        <p:spPr>
          <a:xfrm>
            <a:off x="930703" y="4886128"/>
            <a:ext cx="0" cy="487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 12"/>
          <p:cNvCxnSpPr>
            <a:stCxn id="54" idx="3"/>
            <a:endCxn id="80" idx="3"/>
          </p:cNvCxnSpPr>
          <p:nvPr/>
        </p:nvCxnSpPr>
        <p:spPr>
          <a:xfrm flipV="1">
            <a:off x="1420753" y="3825044"/>
            <a:ext cx="12700" cy="862497"/>
          </a:xfrm>
          <a:prstGeom prst="bentConnector3">
            <a:avLst>
              <a:gd name="adj1" fmla="val 34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모서리가 둥근 직사각형 46"/>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5841230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92</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8</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SW Integration Test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Developer(DEV)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performs the Cybersecurity SW Integration Test using the Cybersecurity SW Integration Test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Case.</a:t>
            </a:r>
            <a:endParaRPr kumimoji="0" lang="en-US" altLang="ko-KR" b="1" dirty="0">
              <a:solidFill>
                <a:schemeClr val="tx1"/>
              </a:solidFill>
              <a:latin typeface="LG스마트체 Regular" panose="020B0600000101010101" pitchFamily="50" charset="-127"/>
              <a:ea typeface="LG스마트체 Regular" panose="020B0600000101010101" pitchFamily="50" charset="-127"/>
            </a:endParaRPr>
          </a:p>
        </p:txBody>
      </p:sp>
      <p:sp>
        <p:nvSpPr>
          <p:cNvPr id="54" name="직사각형 53"/>
          <p:cNvSpPr/>
          <p:nvPr/>
        </p:nvSpPr>
        <p:spPr>
          <a:xfrm>
            <a:off x="3800872" y="1772816"/>
            <a:ext cx="4392216" cy="3631763"/>
          </a:xfrm>
          <a:prstGeom prst="rect">
            <a:avLst/>
          </a:prstGeom>
        </p:spPr>
        <p:txBody>
          <a:bodyPr wrap="square">
            <a:spAutoFit/>
          </a:bodyPr>
          <a:lstStyle/>
          <a:p>
            <a:pPr algn="l" fontAlgn="auto">
              <a:spcBef>
                <a:spcPts val="0"/>
              </a:spcBef>
              <a:spcAft>
                <a:spcPts val="0"/>
              </a:spcAft>
              <a:defRPr/>
            </a:pP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DEV prepare the test case of the </a:t>
            </a:r>
            <a:r>
              <a:rPr lang="en-US" altLang="ko-KR" sz="1000" b="1" dirty="0">
                <a:solidFill>
                  <a:schemeClr val="tx1"/>
                </a:solidFill>
                <a:latin typeface="LG스마트체 Regular" panose="020B0600000101010101" pitchFamily="50" charset="-127"/>
                <a:ea typeface="LG스마트체 Regular" panose="020B0600000101010101" pitchFamily="50" charset="-127"/>
              </a:rPr>
              <a:t>cybersecurity SW Integration Test and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perform the </a:t>
            </a:r>
            <a:r>
              <a:rPr lang="en-US" altLang="ko-KR" sz="1000" b="1" dirty="0">
                <a:solidFill>
                  <a:schemeClr val="tx1"/>
                </a:solidFill>
                <a:latin typeface="LG스마트체 Regular" panose="020B0600000101010101" pitchFamily="50" charset="-127"/>
                <a:ea typeface="LG스마트체 Regular" panose="020B0600000101010101" pitchFamily="50" charset="-127"/>
              </a:rPr>
              <a:t>cybersecurity SW Integration </a:t>
            </a:r>
            <a:r>
              <a:rPr lang="en-US" altLang="ko-KR" sz="1000" b="1" dirty="0" smtClean="0">
                <a:solidFill>
                  <a:schemeClr val="tx1"/>
                </a:solidFill>
                <a:latin typeface="LG스마트체 Regular" panose="020B0600000101010101" pitchFamily="50" charset="-127"/>
                <a:ea typeface="LG스마트체 Regular" panose="020B0600000101010101" pitchFamily="50" charset="-127"/>
              </a:rPr>
              <a:t>Test. </a:t>
            </a:r>
          </a:p>
          <a:p>
            <a:pPr algn="l" fontAlgn="auto">
              <a:spcBef>
                <a:spcPts val="0"/>
              </a:spcBef>
              <a:spcAft>
                <a:spcPts val="0"/>
              </a:spcAft>
              <a:defRPr/>
            </a:pP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Check the SW release version at the time of the Cybersecurity SW integration 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Define the scope of the Cybersecurity SW integration testing in accordance with the test strategy described in the Cybersecurity SW Integration Test Plan.</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Send the results of the Cybersecurity SW integration test to the CSM and request approval</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on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SW 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method</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5" name="직사각형 54"/>
          <p:cNvSpPr/>
          <p:nvPr/>
        </p:nvSpPr>
        <p:spPr>
          <a:xfrm>
            <a:off x="8164118" y="1700808"/>
            <a:ext cx="1469402" cy="707886"/>
          </a:xfrm>
          <a:prstGeom prst="rect">
            <a:avLst/>
          </a:prstGeom>
        </p:spPr>
        <p:txBody>
          <a:bodyPr wrap="square">
            <a:spAutoFit/>
          </a:bodyPr>
          <a:lstStyle/>
          <a:p>
            <a:pPr marL="93663" indent="-93663" algn="l" fontAlgn="auto">
              <a:spcBef>
                <a:spcPts val="0"/>
              </a:spcBef>
              <a:spcAft>
                <a:spcPts val="0"/>
              </a:spcAft>
              <a:buFontTx/>
              <a:buChar char="-"/>
              <a:defRPr/>
            </a:pPr>
            <a:r>
              <a:rPr lang="en-US" altLang="ko-KR" sz="1000" dirty="0">
                <a:solidFill>
                  <a:schemeClr val="tx1"/>
                </a:solidFill>
                <a:latin typeface="LG스마트체 Regular" panose="020B0600000101010101" pitchFamily="50" charset="-127"/>
                <a:ea typeface="LG스마트체 Regular" panose="020B0600000101010101" pitchFamily="50" charset="-127"/>
              </a:rPr>
              <a:t>SW </a:t>
            </a:r>
            <a:r>
              <a:rPr lang="en-US" altLang="ko-KR" sz="1000" dirty="0" smtClean="0">
                <a:solidFill>
                  <a:schemeClr val="tx1"/>
                </a:solidFill>
                <a:latin typeface="LG스마트체 Regular" panose="020B0600000101010101" pitchFamily="50" charset="-127"/>
                <a:ea typeface="LG스마트체 Regular" panose="020B0600000101010101" pitchFamily="50" charset="-127"/>
              </a:rPr>
              <a:t>Integration Test Plan</a:t>
            </a:r>
            <a:endPar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architecture design</a:t>
            </a:r>
          </a:p>
        </p:txBody>
      </p:sp>
      <p:sp>
        <p:nvSpPr>
          <p:cNvPr id="56" name="직사각형 55"/>
          <p:cNvSpPr/>
          <p:nvPr/>
        </p:nvSpPr>
        <p:spPr>
          <a:xfrm>
            <a:off x="1312325" y="1158317"/>
            <a:ext cx="8329524"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 the preparation of the system requirements statement. Complete SW test environment construction and SW test case development.</a:t>
            </a:r>
          </a:p>
        </p:txBody>
      </p:sp>
      <p:sp>
        <p:nvSpPr>
          <p:cNvPr id="59" name="TextBox 58"/>
          <p:cNvSpPr txBox="1"/>
          <p:nvPr/>
        </p:nvSpPr>
        <p:spPr>
          <a:xfrm>
            <a:off x="833754" y="1830016"/>
            <a:ext cx="2369559"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4-8</a:t>
            </a:r>
            <a:r>
              <a:rPr lang="en-US" altLang="ko-KR" sz="900" dirty="0">
                <a:solidFill>
                  <a:schemeClr val="tx1"/>
                </a:solidFill>
                <a:latin typeface="LG스마트체 Regular" panose="020B0600000101010101" pitchFamily="50" charset="-127"/>
                <a:ea typeface="LG스마트체 Regular" panose="020B0600000101010101" pitchFamily="50" charset="-127"/>
              </a:rPr>
              <a:t>. 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Integration </a:t>
            </a:r>
            <a:r>
              <a:rPr lang="en-US" altLang="ko-KR" sz="900" dirty="0">
                <a:solidFill>
                  <a:schemeClr val="tx1"/>
                </a:solidFill>
                <a:latin typeface="LG스마트체 Regular" panose="020B0600000101010101" pitchFamily="50" charset="-127"/>
                <a:ea typeface="LG스마트체 Regular" panose="020B0600000101010101" pitchFamily="50" charset="-127"/>
              </a:rPr>
              <a:t>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8164118" y="4979878"/>
            <a:ext cx="1581013"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21434-10:v1.0</a:t>
            </a:r>
          </a:p>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Smart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Division SW Development Standard Process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Regulation 2-12</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0" name="직사각형 69"/>
          <p:cNvSpPr/>
          <p:nvPr/>
        </p:nvSpPr>
        <p:spPr>
          <a:xfrm>
            <a:off x="8164118" y="3272530"/>
            <a:ext cx="1469402" cy="861774"/>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cases</a:t>
            </a:r>
          </a:p>
          <a:p>
            <a:pPr marL="93663" indent="-93663"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Integration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p:txBody>
      </p:sp>
      <p:sp>
        <p:nvSpPr>
          <p:cNvPr id="39" name="직사각형 38"/>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[Developer] The test result is met with the test criteria and has covered all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architecture designs.</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37" name="직선 연결선 36"/>
          <p:cNvCxnSpPr/>
          <p:nvPr/>
        </p:nvCxnSpPr>
        <p:spPr>
          <a:xfrm>
            <a:off x="416496" y="2276872"/>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7635" y="4293096"/>
            <a:ext cx="644728" cy="21544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SW PL/PL</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직사각형 56"/>
          <p:cNvSpPr/>
          <p:nvPr/>
        </p:nvSpPr>
        <p:spPr>
          <a:xfrm>
            <a:off x="1551196" y="2996952"/>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Prepare </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SW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58" name="직선 연결선 5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440653" y="3645024"/>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p>
        </p:txBody>
      </p:sp>
      <p:sp>
        <p:nvSpPr>
          <p:cNvPr id="61" name="직사각형 60"/>
          <p:cNvSpPr/>
          <p:nvPr/>
        </p:nvSpPr>
        <p:spPr>
          <a:xfrm>
            <a:off x="440653" y="2516609"/>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Integration </a:t>
            </a:r>
            <a:r>
              <a:rPr lang="en-US" altLang="ko-KR" sz="700" dirty="0">
                <a:solidFill>
                  <a:schemeClr val="tx1"/>
                </a:solidFill>
                <a:latin typeface="LG스마트체 Regular" panose="020B0600000101010101" pitchFamily="50" charset="-127"/>
                <a:ea typeface="LG스마트체 Regular" panose="020B0600000101010101" pitchFamily="50" charset="-127"/>
              </a:rPr>
              <a:t>Test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직선 화살표 연결선 32"/>
          <p:cNvCxnSpPr>
            <a:stCxn id="61" idx="3"/>
            <a:endCxn id="57" idx="0"/>
          </p:cNvCxnSpPr>
          <p:nvPr/>
        </p:nvCxnSpPr>
        <p:spPr>
          <a:xfrm>
            <a:off x="1420753" y="2696629"/>
            <a:ext cx="620493" cy="300323"/>
          </a:xfrm>
          <a:prstGeom prst="bentConnector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440653" y="5373216"/>
            <a:ext cx="9801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Integration Test</a:t>
            </a:r>
          </a:p>
        </p:txBody>
      </p:sp>
      <p:sp>
        <p:nvSpPr>
          <p:cNvPr id="65" name="다이아몬드 64"/>
          <p:cNvSpPr/>
          <p:nvPr/>
        </p:nvSpPr>
        <p:spPr>
          <a:xfrm>
            <a:off x="440653" y="4488954"/>
            <a:ext cx="980100" cy="397174"/>
          </a:xfrm>
          <a:prstGeom prst="diamond">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7" name="TextBox 66"/>
          <p:cNvSpPr txBox="1"/>
          <p:nvPr/>
        </p:nvSpPr>
        <p:spPr>
          <a:xfrm>
            <a:off x="920552" y="495713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8" name="TextBox 67"/>
          <p:cNvSpPr txBox="1"/>
          <p:nvPr/>
        </p:nvSpPr>
        <p:spPr>
          <a:xfrm>
            <a:off x="1496616" y="4488954"/>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1" name="직사각형 70"/>
          <p:cNvSpPr/>
          <p:nvPr/>
        </p:nvSpPr>
        <p:spPr>
          <a:xfrm>
            <a:off x="254797" y="4539075"/>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2" name="꺾인 연결선 71"/>
          <p:cNvCxnSpPr>
            <a:stCxn id="57" idx="2"/>
            <a:endCxn id="60" idx="0"/>
          </p:cNvCxnSpPr>
          <p:nvPr/>
        </p:nvCxnSpPr>
        <p:spPr>
          <a:xfrm rot="5400000">
            <a:off x="1341959" y="2945737"/>
            <a:ext cx="288032" cy="11105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1736" y="2041030"/>
            <a:ext cx="1127233"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4" name="TextBox 73"/>
          <p:cNvSpPr txBox="1"/>
          <p:nvPr/>
        </p:nvSpPr>
        <p:spPr>
          <a:xfrm>
            <a:off x="1851847" y="204103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6" name="직선 연결선 75"/>
          <p:cNvCxnSpPr/>
          <p:nvPr/>
        </p:nvCxnSpPr>
        <p:spPr>
          <a:xfrm>
            <a:off x="1496616" y="202188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a:stCxn id="60" idx="2"/>
            <a:endCxn id="65" idx="0"/>
          </p:cNvCxnSpPr>
          <p:nvPr/>
        </p:nvCxnSpPr>
        <p:spPr>
          <a:xfrm>
            <a:off x="930703" y="4005064"/>
            <a:ext cx="0" cy="48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65" idx="2"/>
            <a:endCxn id="64" idx="0"/>
          </p:cNvCxnSpPr>
          <p:nvPr/>
        </p:nvCxnSpPr>
        <p:spPr>
          <a:xfrm>
            <a:off x="930703" y="4886128"/>
            <a:ext cx="0" cy="487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꺾인 연결선 83"/>
          <p:cNvCxnSpPr>
            <a:stCxn id="65" idx="3"/>
            <a:endCxn id="60" idx="3"/>
          </p:cNvCxnSpPr>
          <p:nvPr/>
        </p:nvCxnSpPr>
        <p:spPr>
          <a:xfrm flipV="1">
            <a:off x="1420753" y="3825044"/>
            <a:ext cx="12700" cy="862497"/>
          </a:xfrm>
          <a:prstGeom prst="bentConnector3">
            <a:avLst>
              <a:gd name="adj1" fmla="val 34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3847136" y="5299088"/>
            <a:ext cx="4953000" cy="400110"/>
          </a:xfrm>
          <a:prstGeom prst="rect">
            <a:avLst/>
          </a:prstGeom>
        </p:spPr>
        <p:txBody>
          <a:bodyPr>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Overall test process including test coverage is compliant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r>
            <a:b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b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‘SW integration </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TestPlan</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document</a:t>
            </a:r>
          </a:p>
        </p:txBody>
      </p:sp>
      <p:sp>
        <p:nvSpPr>
          <p:cNvPr id="42" name="모서리가 둥근 직사각형 41"/>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3" name="직사각형 42"/>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37748080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93</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9</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 Cybersecurity SW Qualification Test Specification</a:t>
            </a:r>
            <a:endParaRPr lang="en-US" altLang="ko-KR"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r>
              <a:rPr lang="en-US" altLang="ko-KR" sz="2800" b="1" dirty="0" smtClean="0">
                <a:solidFill>
                  <a:srgbClr val="FFFFFF"/>
                </a:solidFill>
                <a:latin typeface="LG스마트체 Regular" panose="020B0600000101010101" pitchFamily="50" charset="-127"/>
                <a:ea typeface="LG스마트체 Regular" panose="020B0600000101010101" pitchFamily="50" charset="-127"/>
              </a:rPr>
              <a:t>-</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6" name="직사각형 65"/>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SW Qualification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Test Manager prepares cybersecurity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SW qualification test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specification.</a:t>
            </a:r>
          </a:p>
        </p:txBody>
      </p:sp>
      <p:sp>
        <p:nvSpPr>
          <p:cNvPr id="75" name="직사각형 74"/>
          <p:cNvSpPr/>
          <p:nvPr/>
        </p:nvSpPr>
        <p:spPr>
          <a:xfrm>
            <a:off x="3800872" y="1772816"/>
            <a:ext cx="4392216" cy="4093428"/>
          </a:xfrm>
          <a:prstGeom prst="rect">
            <a:avLst/>
          </a:prstGeom>
        </p:spPr>
        <p:txBody>
          <a:bodyPr wrap="square">
            <a:spAutoFit/>
          </a:bodyPr>
          <a:lstStyle/>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SW Qualification test manager prepares the SW Qualification test through the following activities.</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[Detail Activities]</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Develop the SW qualification test case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Establish the environment for SW Qualification test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cybersecurity</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a:t>
            </a: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Review test case.</a:t>
            </a:r>
          </a:p>
          <a:p>
            <a:pPr algn="l" fontAlgn="auto">
              <a:spcBef>
                <a:spcPts val="0"/>
              </a:spcBef>
              <a:spcAft>
                <a:spcPts val="0"/>
              </a:spcAft>
              <a:defRPr/>
            </a:pPr>
            <a:endParaRPr kumimoji="0" lang="en-US" altLang="ko-KR" sz="1000" b="1"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develops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SW qualification test case for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 the environment for SW qualification test for cybersecurity.</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 test case with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 reviews test cases for cybersecurity</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Mandatory items on SW Qualification test case.</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[Items]</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 ID / TC ID</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TC design type</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Precondition</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Input / expected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Observed output</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Pass / Fail / NA</a:t>
            </a:r>
          </a:p>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method</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76" name="직사각형 75"/>
          <p:cNvSpPr/>
          <p:nvPr/>
        </p:nvSpPr>
        <p:spPr>
          <a:xfrm>
            <a:off x="8164118" y="1700808"/>
            <a:ext cx="1469402" cy="553998"/>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SW Requirements Specification</a:t>
            </a:r>
          </a:p>
        </p:txBody>
      </p:sp>
      <p:sp>
        <p:nvSpPr>
          <p:cNvPr id="77" name="직사각형 76"/>
          <p:cNvSpPr/>
          <p:nvPr/>
        </p:nvSpPr>
        <p:spPr>
          <a:xfrm>
            <a:off x="1293150" y="1158317"/>
            <a:ext cx="4230645"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of cybersecurity should be existed and confirmed.</a:t>
            </a:r>
          </a:p>
        </p:txBody>
      </p:sp>
      <p:sp>
        <p:nvSpPr>
          <p:cNvPr id="78" name="직사각형 77"/>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[SW Qualification Test Manager] The verification review of the SW Qualification Test Specification is completed.</a:t>
            </a:r>
          </a:p>
        </p:txBody>
      </p:sp>
      <p:sp>
        <p:nvSpPr>
          <p:cNvPr id="80" name="TextBox 79"/>
          <p:cNvSpPr txBox="1"/>
          <p:nvPr/>
        </p:nvSpPr>
        <p:spPr>
          <a:xfrm>
            <a:off x="456232" y="1830016"/>
            <a:ext cx="3124574"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4-9.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Qualification </a:t>
            </a:r>
            <a:r>
              <a:rPr lang="en-US" altLang="ko-KR" sz="900" dirty="0">
                <a:solidFill>
                  <a:schemeClr val="tx1"/>
                </a:solidFill>
                <a:latin typeface="LG스마트체 Regular" panose="020B0600000101010101" pitchFamily="50" charset="-127"/>
                <a:ea typeface="LG스마트체 Regular" panose="020B0600000101010101" pitchFamily="50" charset="-127"/>
              </a:rPr>
              <a:t>Test Specification</a:t>
            </a:r>
          </a:p>
        </p:txBody>
      </p:sp>
      <p:cxnSp>
        <p:nvCxnSpPr>
          <p:cNvPr id="85" name="직선 연결선 84"/>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cxnSp>
        <p:nvCxnSpPr>
          <p:cNvPr id="88" name="직선 연결선 87"/>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직사각형 89"/>
          <p:cNvSpPr/>
          <p:nvPr/>
        </p:nvSpPr>
        <p:spPr>
          <a:xfrm>
            <a:off x="8164118" y="4979878"/>
            <a:ext cx="1581013"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p>
        </p:txBody>
      </p:sp>
      <p:sp>
        <p:nvSpPr>
          <p:cNvPr id="91" name="직사각형 90"/>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Qualification Test Case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9" name="TextBox 68"/>
          <p:cNvSpPr txBox="1"/>
          <p:nvPr/>
        </p:nvSpPr>
        <p:spPr>
          <a:xfrm>
            <a:off x="430602" y="2079989"/>
            <a:ext cx="1069524"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a:t>
            </a:r>
            <a:r>
              <a:rPr kumimoji="0" lang="en-US" altLang="ko-KR" sz="900" dirty="0" smtClean="0">
                <a:solidFill>
                  <a:schemeClr val="tx1"/>
                </a:solidFill>
                <a:latin typeface="LG스마트체 Regular" panose="020B0600000101010101" pitchFamily="50" charset="-127"/>
                <a:ea typeface="LG스마트체 Regular" panose="020B0600000101010101" pitchFamily="50" charset="-127"/>
              </a:rPr>
              <a:t>Qualification </a:t>
            </a:r>
            <a:endParaRPr lang="en-US" altLang="ko-KR" sz="900" dirty="0" smtClean="0">
              <a:solidFill>
                <a:schemeClr val="tx1"/>
              </a:solidFill>
              <a:latin typeface="LG스마트체 Regular" panose="020B0600000101010101" pitchFamily="50" charset="-127"/>
              <a:ea typeface="LG스마트체 Regular" panose="020B0600000101010101" pitchFamily="50" charset="-127"/>
            </a:endParaRP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1843683" y="2079989"/>
            <a:ext cx="401071"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2" name="직사각형 71"/>
          <p:cNvSpPr/>
          <p:nvPr/>
        </p:nvSpPr>
        <p:spPr>
          <a:xfrm>
            <a:off x="1551196" y="3645024"/>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test cases</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test specifications for SWQT</a:t>
            </a:r>
          </a:p>
        </p:txBody>
      </p:sp>
      <p:sp>
        <p:nvSpPr>
          <p:cNvPr id="74" name="다이아몬드 73"/>
          <p:cNvSpPr/>
          <p:nvPr/>
        </p:nvSpPr>
        <p:spPr>
          <a:xfrm>
            <a:off x="443545"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02" name="직사각형 101"/>
          <p:cNvSpPr/>
          <p:nvPr/>
        </p:nvSpPr>
        <p:spPr>
          <a:xfrm>
            <a:off x="272480" y="4086573"/>
            <a:ext cx="1331509" cy="307777"/>
          </a:xfrm>
          <a:prstGeom prst="rect">
            <a:avLst/>
          </a:prstGeom>
        </p:spPr>
        <p:txBody>
          <a:bodyPr wrap="square">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Verification</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03" name="직선 화살표 연결선 102"/>
          <p:cNvCxnSpPr>
            <a:stCxn id="73" idx="2"/>
            <a:endCxn id="74" idx="0"/>
          </p:cNvCxnSpPr>
          <p:nvPr/>
        </p:nvCxnSpPr>
        <p:spPr>
          <a:xfrm>
            <a:off x="932331" y="3068960"/>
            <a:ext cx="1264" cy="955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 104"/>
          <p:cNvCxnSpPr>
            <a:stCxn id="73" idx="3"/>
            <a:endCxn id="40" idx="0"/>
          </p:cNvCxnSpPr>
          <p:nvPr/>
        </p:nvCxnSpPr>
        <p:spPr>
          <a:xfrm>
            <a:off x="1422381" y="2888940"/>
            <a:ext cx="618865" cy="2234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442281" y="522197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Qualification Test</a:t>
            </a:r>
          </a:p>
        </p:txBody>
      </p:sp>
      <p:cxnSp>
        <p:nvCxnSpPr>
          <p:cNvPr id="107" name="직선 화살표 연결선 106"/>
          <p:cNvCxnSpPr>
            <a:stCxn id="74" idx="2"/>
            <a:endCxn id="106" idx="0"/>
          </p:cNvCxnSpPr>
          <p:nvPr/>
        </p:nvCxnSpPr>
        <p:spPr>
          <a:xfrm flipH="1">
            <a:off x="932331" y="4421206"/>
            <a:ext cx="1264" cy="8007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꺾인 연결선 107"/>
          <p:cNvCxnSpPr>
            <a:stCxn id="74" idx="1"/>
            <a:endCxn id="73" idx="1"/>
          </p:cNvCxnSpPr>
          <p:nvPr/>
        </p:nvCxnSpPr>
        <p:spPr>
          <a:xfrm rot="10800000">
            <a:off x="442281" y="2888941"/>
            <a:ext cx="1264" cy="1333679"/>
          </a:xfrm>
          <a:prstGeom prst="bentConnector3">
            <a:avLst>
              <a:gd name="adj1" fmla="val 1818544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63780" y="4420104"/>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0" name="TextBox 109"/>
          <p:cNvSpPr txBox="1"/>
          <p:nvPr/>
        </p:nvSpPr>
        <p:spPr>
          <a:xfrm>
            <a:off x="298265" y="3957770"/>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1551196" y="3112373"/>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Create test specifications for c</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 name="직선 화살표 연결선 11"/>
          <p:cNvCxnSpPr>
            <a:stCxn id="40" idx="2"/>
            <a:endCxn id="72" idx="0"/>
          </p:cNvCxnSpPr>
          <p:nvPr/>
        </p:nvCxnSpPr>
        <p:spPr>
          <a:xfrm>
            <a:off x="2041246" y="3472413"/>
            <a:ext cx="0" cy="172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모서리가 둥근 직사각형 44"/>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6" name="직사각형 45"/>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43" name="꺾인 연결선 42"/>
          <p:cNvCxnSpPr>
            <a:endCxn id="72" idx="2"/>
          </p:cNvCxnSpPr>
          <p:nvPr/>
        </p:nvCxnSpPr>
        <p:spPr>
          <a:xfrm flipV="1">
            <a:off x="1422381" y="4005064"/>
            <a:ext cx="618865" cy="227616"/>
          </a:xfrm>
          <a:prstGeom prst="bentConnector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9573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94</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10.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SW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Qualification Test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smtClean="0">
                <a:latin typeface="LG스마트체 Regular" panose="020B0600000101010101" pitchFamily="50" charset="-127"/>
                <a:ea typeface="LG스마트체 Regular" panose="020B0600000101010101" pitchFamily="50" charset="-127"/>
              </a:rPr>
              <a:t>SW Qualification </a:t>
            </a:r>
            <a:r>
              <a:rPr kumimoji="0" lang="en-US" altLang="ko-KR" b="1" dirty="0">
                <a:latin typeface="LG스마트체 Regular" panose="020B0600000101010101" pitchFamily="50" charset="-127"/>
                <a:ea typeface="LG스마트체 Regular" panose="020B0600000101010101" pitchFamily="50" charset="-127"/>
              </a:rPr>
              <a:t>Test Manager performs the </a:t>
            </a:r>
            <a:r>
              <a:rPr kumimoji="0" lang="en-US" altLang="ko-KR" b="1" dirty="0" smtClean="0">
                <a:latin typeface="LG스마트체 Regular" panose="020B0600000101010101" pitchFamily="50" charset="-127"/>
                <a:ea typeface="LG스마트체 Regular" panose="020B0600000101010101" pitchFamily="50" charset="-127"/>
              </a:rPr>
              <a:t>SW Qualification </a:t>
            </a:r>
            <a:r>
              <a:rPr kumimoji="0" lang="en-US" altLang="ko-KR" b="1" dirty="0">
                <a:latin typeface="LG스마트체 Regular" panose="020B0600000101010101" pitchFamily="50" charset="-127"/>
                <a:ea typeface="LG스마트체 Regular" panose="020B0600000101010101" pitchFamily="50" charset="-127"/>
              </a:rPr>
              <a:t>Test.</a:t>
            </a:r>
            <a:endParaRPr kumimoji="0" lang="en-US" altLang="ko-KR" b="1" dirty="0">
              <a:solidFill>
                <a:srgbClr val="0000FF"/>
              </a:solidFill>
              <a:latin typeface="LG스마트체 Regular" panose="020B0600000101010101" pitchFamily="50" charset="-127"/>
              <a:ea typeface="LG스마트체 Regular" panose="020B0600000101010101" pitchFamily="50" charset="-127"/>
            </a:endParaRPr>
          </a:p>
        </p:txBody>
      </p:sp>
      <p:sp>
        <p:nvSpPr>
          <p:cNvPr id="40" name="직사각형 39"/>
          <p:cNvSpPr/>
          <p:nvPr/>
        </p:nvSpPr>
        <p:spPr>
          <a:xfrm>
            <a:off x="3800872" y="1772816"/>
            <a:ext cx="4392216" cy="1938992"/>
          </a:xfrm>
          <a:prstGeom prst="rect">
            <a:avLst/>
          </a:prstGeom>
        </p:spPr>
        <p:txBody>
          <a:bodyPr wrap="square">
            <a:spAutoFit/>
          </a:bodyPr>
          <a:lstStyle/>
          <a:p>
            <a:pPr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SW Qualification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test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perform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the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SW Qualification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test through the following activities and creates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rPr>
              <a:t>SW Qualification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rPr>
              <a:t>test result report.</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The test cases can be added / modified / deleted based on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requirements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specification in consultation with SW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PL/PL.</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Defects identified in the test run should be traced with related work products.</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result should be shared to related departments (dev. team, </a:t>
            </a:r>
            <a:r>
              <a:rPr kumimoji="0" lang="en-US" altLang="ko-KR" sz="1000" dirty="0" err="1"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qualification test).</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Repeat the test until test result is met the criteria</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test result for cybersecurity</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1" name="직사각형 40"/>
          <p:cNvSpPr/>
          <p:nvPr/>
        </p:nvSpPr>
        <p:spPr>
          <a:xfrm>
            <a:off x="8164118" y="1700808"/>
            <a:ext cx="1437034" cy="707886"/>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Qualification Test Plan</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Qualification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42" name="직사각형 41"/>
          <p:cNvSpPr/>
          <p:nvPr/>
        </p:nvSpPr>
        <p:spPr>
          <a:xfrm>
            <a:off x="1312325" y="1158317"/>
            <a:ext cx="8329524"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Complete the preparation of the system requirements statement. Complete SW test environment construction and SW test case development.</a:t>
            </a:r>
          </a:p>
        </p:txBody>
      </p:sp>
      <p:sp>
        <p:nvSpPr>
          <p:cNvPr id="45" name="TextBox 44"/>
          <p:cNvSpPr txBox="1"/>
          <p:nvPr/>
        </p:nvSpPr>
        <p:spPr>
          <a:xfrm>
            <a:off x="760815" y="1830016"/>
            <a:ext cx="251543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PA 4-10.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900" dirty="0">
                <a:solidFill>
                  <a:schemeClr val="tx1"/>
                </a:solidFill>
                <a:latin typeface="LG스마트체 Regular" panose="020B0600000101010101" pitchFamily="50" charset="-127"/>
                <a:ea typeface="LG스마트체 Regular" panose="020B0600000101010101" pitchFamily="50" charset="-127"/>
              </a:rPr>
              <a:t>Qualification Test</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78" name="직사각형 77"/>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tx1"/>
              </a:solidFill>
              <a:latin typeface="LG스마트체 Regular" panose="020B0600000101010101" pitchFamily="50" charset="-127"/>
              <a:ea typeface="LG스마트체 Regular" panose="020B0600000101010101" pitchFamily="50" charset="-127"/>
            </a:endParaRPr>
          </a:p>
        </p:txBody>
      </p:sp>
      <p:sp>
        <p:nvSpPr>
          <p:cNvPr id="81" name="직사각형 80"/>
          <p:cNvSpPr/>
          <p:nvPr/>
        </p:nvSpPr>
        <p:spPr>
          <a:xfrm>
            <a:off x="8164118" y="4979878"/>
            <a:ext cx="1581013" cy="1015663"/>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21434-10:v1.0</a:t>
            </a:r>
          </a:p>
          <a:p>
            <a:pPr marL="17145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Automotive SPICE Process Assessment / Reference Model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SWE.6</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83" name="직사각형 82"/>
          <p:cNvSpPr/>
          <p:nvPr/>
        </p:nvSpPr>
        <p:spPr>
          <a:xfrm>
            <a:off x="8164118" y="3272530"/>
            <a:ext cx="1469402" cy="400110"/>
          </a:xfrm>
          <a:prstGeom prst="rect">
            <a:avLst/>
          </a:prstGeom>
        </p:spPr>
        <p:txBody>
          <a:bodyPr wrap="square">
            <a:spAutoFit/>
          </a:bodyPr>
          <a:lstStyle/>
          <a:p>
            <a:pPr marL="93663" indent="-93663"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Qualification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Report</a:t>
            </a:r>
          </a:p>
        </p:txBody>
      </p:sp>
      <p:cxnSp>
        <p:nvCxnSpPr>
          <p:cNvPr id="38" name="직선 연결선 37"/>
          <p:cNvCxnSpPr/>
          <p:nvPr/>
        </p:nvCxnSpPr>
        <p:spPr>
          <a:xfrm>
            <a:off x="2576736" y="2054946"/>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1496616" y="2060848"/>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377952" y="2054946"/>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46632" y="2079989"/>
            <a:ext cx="1037463" cy="3693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Qualification</a:t>
            </a:r>
          </a:p>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1661744" y="2079989"/>
            <a:ext cx="764953"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 PL / PL</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7" name="TextBox 56"/>
          <p:cNvSpPr txBox="1"/>
          <p:nvPr/>
        </p:nvSpPr>
        <p:spPr>
          <a:xfrm>
            <a:off x="2849577" y="2079989"/>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58" name="직사각형 57"/>
          <p:cNvSpPr/>
          <p:nvPr/>
        </p:nvSpPr>
        <p:spPr>
          <a:xfrm>
            <a:off x="442281" y="2708920"/>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Qualification Test</a:t>
            </a:r>
          </a:p>
        </p:txBody>
      </p:sp>
      <p:sp>
        <p:nvSpPr>
          <p:cNvPr id="59" name="다이아몬드 58"/>
          <p:cNvSpPr/>
          <p:nvPr/>
        </p:nvSpPr>
        <p:spPr>
          <a:xfrm>
            <a:off x="1553524" y="4024032"/>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1377819" y="4057327"/>
            <a:ext cx="1331509"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Approve</a:t>
            </a:r>
          </a:p>
          <a:p>
            <a:r>
              <a:rPr lang="en-US" altLang="ko-KR" sz="700" dirty="0">
                <a:solidFill>
                  <a:schemeClr val="tx1"/>
                </a:solidFill>
                <a:latin typeface="LG스마트체 Regular" panose="020B0600000101010101" pitchFamily="50" charset="-127"/>
                <a:ea typeface="LG스마트체 Regular" panose="020B0600000101010101" pitchFamily="50" charset="-127"/>
              </a:rPr>
              <a:t>Test Result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직사각형 60"/>
          <p:cNvSpPr/>
          <p:nvPr/>
        </p:nvSpPr>
        <p:spPr>
          <a:xfrm>
            <a:off x="2665678" y="5221977"/>
            <a:ext cx="9801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4-12</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Release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2" name="꺾인 연결선 61"/>
          <p:cNvCxnSpPr>
            <a:stCxn id="59" idx="1"/>
            <a:endCxn id="58" idx="1"/>
          </p:cNvCxnSpPr>
          <p:nvPr/>
        </p:nvCxnSpPr>
        <p:spPr>
          <a:xfrm rot="10800000">
            <a:off x="442282" y="2888941"/>
            <a:ext cx="1111243" cy="1333679"/>
          </a:xfrm>
          <a:prstGeom prst="bentConnector3">
            <a:avLst>
              <a:gd name="adj1" fmla="val 120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010560" y="4420207"/>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4" name="TextBox 63"/>
          <p:cNvSpPr txBox="1"/>
          <p:nvPr/>
        </p:nvSpPr>
        <p:spPr>
          <a:xfrm>
            <a:off x="1194023" y="4044367"/>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5" name="꺾인 연결선 64"/>
          <p:cNvCxnSpPr>
            <a:stCxn id="58" idx="2"/>
            <a:endCxn id="59" idx="0"/>
          </p:cNvCxnSpPr>
          <p:nvPr/>
        </p:nvCxnSpPr>
        <p:spPr>
          <a:xfrm rot="16200000" flipH="1">
            <a:off x="1010416" y="2990874"/>
            <a:ext cx="955072" cy="11112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59" idx="2"/>
            <a:endCxn id="61" idx="0"/>
          </p:cNvCxnSpPr>
          <p:nvPr/>
        </p:nvCxnSpPr>
        <p:spPr>
          <a:xfrm rot="16200000" flipH="1">
            <a:off x="2199266" y="4265514"/>
            <a:ext cx="800771" cy="111215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1340089" y="6021288"/>
            <a:ext cx="8261063"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[SW Qualification Test </a:t>
            </a:r>
            <a:r>
              <a:rPr kumimoji="0" lang="en-US" altLang="ko-KR" sz="1000" dirty="0">
                <a:latin typeface="LG스마트체 Regular" panose="020B0600000101010101" pitchFamily="50" charset="-127"/>
                <a:ea typeface="LG스마트체 Regular" panose="020B0600000101010101" pitchFamily="50" charset="-127"/>
              </a:rPr>
              <a:t>Manager] The test result is met with the test criteria and has covered all </a:t>
            </a:r>
            <a:r>
              <a:rPr kumimoji="0" lang="en-US" altLang="ko-KR" sz="1000" dirty="0" smtClean="0">
                <a:latin typeface="LG스마트체 Regular" panose="020B0600000101010101" pitchFamily="50" charset="-127"/>
                <a:ea typeface="LG스마트체 Regular" panose="020B0600000101010101" pitchFamily="50" charset="-127"/>
              </a:rPr>
              <a:t>SW requirements</a:t>
            </a:r>
            <a:r>
              <a:rPr kumimoji="0" lang="en-US" altLang="ko-KR" sz="1000" dirty="0">
                <a:latin typeface="LG스마트체 Regular" panose="020B0600000101010101" pitchFamily="50" charset="-127"/>
                <a:ea typeface="LG스마트체 Regular" panose="020B0600000101010101" pitchFamily="50" charset="-127"/>
              </a:rPr>
              <a:t>.</a:t>
            </a:r>
          </a:p>
        </p:txBody>
      </p:sp>
      <p:sp>
        <p:nvSpPr>
          <p:cNvPr id="44" name="직사각형 43"/>
          <p:cNvSpPr/>
          <p:nvPr/>
        </p:nvSpPr>
        <p:spPr>
          <a:xfrm>
            <a:off x="2655642" y="3004011"/>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and manage test result for cybersecurity</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 name="꺾인 연결선 5"/>
          <p:cNvCxnSpPr>
            <a:stCxn id="58" idx="3"/>
            <a:endCxn id="44" idx="1"/>
          </p:cNvCxnSpPr>
          <p:nvPr/>
        </p:nvCxnSpPr>
        <p:spPr>
          <a:xfrm>
            <a:off x="1422381" y="2888940"/>
            <a:ext cx="1233261" cy="29509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꺾인 연결선 9"/>
          <p:cNvCxnSpPr>
            <a:stCxn id="44" idx="2"/>
            <a:endCxn id="59" idx="3"/>
          </p:cNvCxnSpPr>
          <p:nvPr/>
        </p:nvCxnSpPr>
        <p:spPr>
          <a:xfrm rot="5400000">
            <a:off x="2410374" y="3487301"/>
            <a:ext cx="858568" cy="6120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303748" y="4984745"/>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48" name="모서리가 둥근 직사각형 47"/>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b="1" dirty="0">
                <a:solidFill>
                  <a:srgbClr val="FF0000"/>
                </a:solidFill>
                <a:latin typeface="LG스마트체 Regular" panose="020B0600000101010101" pitchFamily="50" charset="-127"/>
                <a:ea typeface="LG스마트체 Regular" panose="020B0600000101010101" pitchFamily="50" charset="-127"/>
              </a:rPr>
              <a:t>M</a:t>
            </a:r>
            <a:endParaRPr lang="ko-KR" altLang="en-US" sz="900" b="1" dirty="0">
              <a:solidFill>
                <a:srgbClr val="FF0000"/>
              </a:solidFill>
              <a:latin typeface="LG스마트체 Regular" panose="020B0600000101010101" pitchFamily="50" charset="-127"/>
              <a:ea typeface="LG스마트체 Regular" panose="020B0600000101010101" pitchFamily="50" charset="-127"/>
            </a:endParaRPr>
          </a:p>
        </p:txBody>
      </p:sp>
      <p:sp>
        <p:nvSpPr>
          <p:cNvPr id="49" name="직사각형 48"/>
          <p:cNvSpPr/>
          <p:nvPr/>
        </p:nvSpPr>
        <p:spPr>
          <a:xfrm>
            <a:off x="906943" y="6392851"/>
            <a:ext cx="5630234"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Tree>
    <p:extLst>
      <p:ext uri="{BB962C8B-B14F-4D97-AF65-F5344CB8AC3E}">
        <p14:creationId xmlns:p14="http://schemas.microsoft.com/office/powerpoint/2010/main" val="42922950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95</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11.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Cybersecurity Vulnerability </a:t>
            </a:r>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Test</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2" y="255260"/>
            <a:ext cx="428688"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75" name="모서리가 둥근 직사각형 74"/>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77" name="직사각형 76"/>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2" name="직사각형 51"/>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indent="-171450" algn="l" fontAlgn="auto">
              <a:lnSpc>
                <a:spcPts val="1400"/>
              </a:lnSpc>
              <a:spcBef>
                <a:spcPts val="0"/>
              </a:spcBef>
              <a:spcAft>
                <a:spcPts val="0"/>
              </a:spcAft>
              <a:buFont typeface="Wingdings" pitchFamily="2" charset="2"/>
              <a:buChar char="u"/>
            </a:pPr>
            <a:r>
              <a:rPr kumimoji="0" lang="en-US" altLang="ko-KR" b="1" dirty="0">
                <a:latin typeface="LG스마트체 Regular" panose="020B0600000101010101" pitchFamily="50" charset="-127"/>
                <a:ea typeface="LG스마트체 Regular" panose="020B0600000101010101" pitchFamily="50" charset="-127"/>
              </a:rPr>
              <a:t>The Cybersecurity vulnerability test proceeds with the items defined in the requirements analysis stage.</a:t>
            </a:r>
          </a:p>
        </p:txBody>
      </p:sp>
      <p:sp>
        <p:nvSpPr>
          <p:cNvPr id="36" name="직사각형 35"/>
          <p:cNvSpPr/>
          <p:nvPr/>
        </p:nvSpPr>
        <p:spPr>
          <a:xfrm>
            <a:off x="3800872" y="1766044"/>
            <a:ext cx="4392216" cy="2400657"/>
          </a:xfrm>
          <a:prstGeom prst="rect">
            <a:avLst/>
          </a:prstGeom>
        </p:spPr>
        <p:txBody>
          <a:bodyPr wrap="square">
            <a:spAutoFit/>
          </a:bodyPr>
          <a:lstStyle/>
          <a:p>
            <a:pPr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Measurements are made using a variety of tools to eliminate Security Vulnerability, and modifications proceed with the activity. </a:t>
            </a:r>
          </a:p>
          <a:p>
            <a:pPr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establishes a schedule for the Vulnerability analysis, allows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to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conduct measurement tests according to the schedule, and publishes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reports</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cs typeface="Times New Roman" pitchFamily="18" charset="0"/>
              </a:rPr>
              <a:t>CSVTM</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performs tests align with the cybersecurity test plan.</a:t>
            </a:r>
          </a:p>
          <a:p>
            <a:pPr marL="17145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Developer(DEV) reviews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and corrects the detected vulnerabilities</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indent="-171450" algn="l" fontAlgn="auto">
              <a:spcBef>
                <a:spcPts val="0"/>
              </a:spcBef>
              <a:spcAft>
                <a:spcPts val="0"/>
              </a:spcAft>
              <a:buFont typeface="Arial" pitchFamily="34" charset="0"/>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Vulnerability Testing Item]</a:t>
            </a:r>
          </a:p>
          <a:p>
            <a:pPr marL="17145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Open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Source Software Vulnerability Scanning</a:t>
            </a:r>
          </a:p>
          <a:p>
            <a:pPr marL="17145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Operational Security Hardening</a:t>
            </a:r>
          </a:p>
          <a:p>
            <a:pPr marL="171450" indent="-171450" algn="l" fontAlgn="auto">
              <a:spcBef>
                <a:spcPts val="0"/>
              </a:spcBef>
              <a:spcAft>
                <a:spcPts val="0"/>
              </a:spcAft>
              <a:buFontTx/>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Exploit Mitigation via compile option setting</a:t>
            </a:r>
          </a:p>
          <a:p>
            <a:pPr marL="17145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37" name="직사각형 36"/>
          <p:cNvSpPr/>
          <p:nvPr/>
        </p:nvSpPr>
        <p:spPr>
          <a:xfrm>
            <a:off x="8164118" y="1694036"/>
            <a:ext cx="1469402" cy="246221"/>
          </a:xfrm>
          <a:prstGeom prst="rect">
            <a:avLst/>
          </a:prstGeom>
        </p:spPr>
        <p:txBody>
          <a:bodyPr wrap="square">
            <a:spAutoFit/>
          </a:bodyPr>
          <a:lstStyle/>
          <a:p>
            <a:pPr algn="l" fontAlgn="auto">
              <a:spcBef>
                <a:spcPts val="0"/>
              </a:spcBef>
              <a:spcAft>
                <a:spcPts val="0"/>
              </a:spcAft>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Cybersecurity Plan</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38" name="직사각형 37"/>
          <p:cNvSpPr/>
          <p:nvPr/>
        </p:nvSpPr>
        <p:spPr>
          <a:xfrm>
            <a:off x="1312325" y="1151545"/>
            <a:ext cx="4232249" cy="246221"/>
          </a:xfrm>
          <a:prstGeom prst="rect">
            <a:avLst/>
          </a:prstGeom>
        </p:spPr>
        <p:txBody>
          <a:bodyPr wrap="none">
            <a:spAutoFit/>
          </a:bodyPr>
          <a:lstStyle/>
          <a:p>
            <a:pPr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The environments and resources of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vulnerability test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must be prepared. </a:t>
            </a:r>
          </a:p>
        </p:txBody>
      </p:sp>
      <p:sp>
        <p:nvSpPr>
          <p:cNvPr id="39" name="직사각형 38"/>
          <p:cNvSpPr/>
          <p:nvPr/>
        </p:nvSpPr>
        <p:spPr>
          <a:xfrm>
            <a:off x="1326525" y="6037472"/>
            <a:ext cx="8625845" cy="246221"/>
          </a:xfrm>
          <a:prstGeom prst="rect">
            <a:avLst/>
          </a:prstGeom>
        </p:spPr>
        <p:txBody>
          <a:bodyPr wrap="square">
            <a:spAutoFit/>
          </a:bodyPr>
          <a:lstStyle/>
          <a:p>
            <a:pPr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a:t>
            </a:r>
            <a:r>
              <a:rPr kumimoji="0" lang="en-US" altLang="ko-KR" sz="1000" dirty="0" smtClean="0">
                <a:solidFill>
                  <a:srgbClr val="FF0000"/>
                </a:solidFill>
                <a:latin typeface="LG스마트체 Regular" panose="020B0600000101010101" pitchFamily="50" charset="-127"/>
                <a:ea typeface="LG스마트체 Regular" panose="020B0600000101010101" pitchFamily="50" charset="-127"/>
              </a:rPr>
              <a:t>CS</a:t>
            </a:r>
            <a:r>
              <a:rPr lang="en-US" altLang="ko-KR" sz="1000" dirty="0" smtClean="0">
                <a:solidFill>
                  <a:srgbClr val="FF0000"/>
                </a:solidFill>
                <a:latin typeface="LG스마트체 Regular" panose="020B0600000101010101" pitchFamily="50" charset="-127"/>
                <a:ea typeface="LG스마트체 Regular" panose="020B0600000101010101" pitchFamily="50" charset="-127"/>
              </a:rPr>
              <a:t>VTM</a:t>
            </a:r>
            <a:r>
              <a:rPr kumimoji="0" lang="en-US" altLang="ko-KR" sz="1000" dirty="0" smtClean="0">
                <a:latin typeface="LG스마트체 Regular" panose="020B0600000101010101" pitchFamily="50" charset="-127"/>
                <a:ea typeface="LG스마트체 Regular" panose="020B0600000101010101" pitchFamily="50" charset="-127"/>
              </a:rPr>
              <a:t>] Release each vulnerability test result to the stakeholders.</a:t>
            </a:r>
          </a:p>
        </p:txBody>
      </p:sp>
      <p:cxnSp>
        <p:nvCxnSpPr>
          <p:cNvPr id="54" name="직선 연결선 53"/>
          <p:cNvCxnSpPr/>
          <p:nvPr/>
        </p:nvCxnSpPr>
        <p:spPr>
          <a:xfrm>
            <a:off x="416496" y="2270100"/>
            <a:ext cx="324036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2225" y="1823244"/>
            <a:ext cx="229261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4-11. </a:t>
            </a:r>
            <a:r>
              <a:rPr lang="en-US" altLang="ko-KR" sz="900" dirty="0">
                <a:solidFill>
                  <a:schemeClr val="tx1"/>
                </a:solidFill>
                <a:latin typeface="LG스마트체 Regular" panose="020B0600000101010101" pitchFamily="50" charset="-127"/>
                <a:ea typeface="LG스마트체 Regular" panose="020B0600000101010101" pitchFamily="50" charset="-127"/>
              </a:rPr>
              <a:t>Cybersecurity Vulnerability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Test</a:t>
            </a:r>
            <a:endParaRPr lang="en-US" altLang="ko-KR"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6" name="TextBox 55"/>
          <p:cNvSpPr txBox="1"/>
          <p:nvPr/>
        </p:nvSpPr>
        <p:spPr>
          <a:xfrm>
            <a:off x="686282" y="2073217"/>
            <a:ext cx="558166" cy="230832"/>
          </a:xfrm>
          <a:prstGeom prst="rect">
            <a:avLst/>
          </a:prstGeom>
          <a:noFill/>
          <a:ln>
            <a:noFill/>
          </a:ln>
        </p:spPr>
        <p:txBody>
          <a:bodyPr wrap="none" rtlCol="0">
            <a:spAutoFit/>
          </a:bodyPr>
          <a:lstStyle/>
          <a:p>
            <a:r>
              <a:rPr lang="en-US" altLang="ko-KR" sz="900" dirty="0" smtClean="0">
                <a:solidFill>
                  <a:srgbClr val="FF0000"/>
                </a:solidFill>
                <a:latin typeface="LG스마트체 Regular" panose="020B0600000101010101" pitchFamily="50" charset="-127"/>
                <a:ea typeface="LG스마트체 Regular" panose="020B0600000101010101" pitchFamily="50" charset="-127"/>
              </a:rPr>
              <a:t>CSVTM</a:t>
            </a:r>
          </a:p>
        </p:txBody>
      </p:sp>
      <p:sp>
        <p:nvSpPr>
          <p:cNvPr id="58" name="TextBox 57"/>
          <p:cNvSpPr txBox="1"/>
          <p:nvPr/>
        </p:nvSpPr>
        <p:spPr>
          <a:xfrm>
            <a:off x="2463696" y="2073217"/>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0" name="직선 연결선 59"/>
          <p:cNvCxnSpPr/>
          <p:nvPr/>
        </p:nvCxnSpPr>
        <p:spPr>
          <a:xfrm>
            <a:off x="1856656" y="2048174"/>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539886" y="3250205"/>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Perform Vulnerability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직사각형 61"/>
          <p:cNvSpPr/>
          <p:nvPr/>
        </p:nvSpPr>
        <p:spPr>
          <a:xfrm>
            <a:off x="377952" y="1842817"/>
            <a:ext cx="3336695"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rgbClr val="FFFFFF"/>
              </a:solidFill>
              <a:latin typeface="LG스마트체 Regular" panose="020B0600000101010101" pitchFamily="50" charset="-127"/>
              <a:ea typeface="LG스마트체 Regular" panose="020B0600000101010101" pitchFamily="50" charset="-127"/>
            </a:endParaRPr>
          </a:p>
        </p:txBody>
      </p:sp>
      <p:cxnSp>
        <p:nvCxnSpPr>
          <p:cNvPr id="63" name="직선 연결선 62"/>
          <p:cNvCxnSpPr/>
          <p:nvPr/>
        </p:nvCxnSpPr>
        <p:spPr>
          <a:xfrm>
            <a:off x="377952" y="2048174"/>
            <a:ext cx="3336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2244708" y="3854276"/>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 &amp; Fix Issues</a:t>
            </a:r>
          </a:p>
        </p:txBody>
      </p:sp>
      <p:sp>
        <p:nvSpPr>
          <p:cNvPr id="65" name="직사각형 64"/>
          <p:cNvSpPr/>
          <p:nvPr/>
        </p:nvSpPr>
        <p:spPr>
          <a:xfrm>
            <a:off x="8164118" y="4973106"/>
            <a:ext cx="1581013" cy="400110"/>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 21434-10:v1.0</a:t>
            </a:r>
          </a:p>
        </p:txBody>
      </p:sp>
      <p:sp>
        <p:nvSpPr>
          <p:cNvPr id="66" name="직사각형 65"/>
          <p:cNvSpPr/>
          <p:nvPr/>
        </p:nvSpPr>
        <p:spPr>
          <a:xfrm>
            <a:off x="8164118" y="3265758"/>
            <a:ext cx="1469402" cy="707886"/>
          </a:xfrm>
          <a:prstGeom prst="rect">
            <a:avLst/>
          </a:prstGeom>
        </p:spPr>
        <p:txBody>
          <a:bodyPr wrap="square">
            <a:spAutoFit/>
          </a:bodyPr>
          <a:lstStyle/>
          <a:p>
            <a:pPr algn="l" fontAlgn="auto">
              <a:spcBef>
                <a:spcPts val="0"/>
              </a:spcBef>
              <a:spcAft>
                <a:spcPts val="0"/>
              </a:spcAft>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Cybersecurity Test Plan</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a:p>
            <a:pPr algn="l" fontAlgn="auto">
              <a:spcBef>
                <a:spcPts val="0"/>
              </a:spcBef>
              <a:spcAft>
                <a:spcPts val="0"/>
              </a:spcAft>
            </a:pPr>
            <a:r>
              <a:rPr lang="en-US" altLang="ko-KR" sz="1000" dirty="0" smtClean="0">
                <a:solidFill>
                  <a:schemeClr val="tx1"/>
                </a:solidFill>
                <a:latin typeface="LG스마트체 Regular" panose="020B0600000101010101" pitchFamily="50" charset="-127"/>
                <a:ea typeface="LG스마트체 Regular" panose="020B0600000101010101" pitchFamily="50" charset="-127"/>
              </a:rPr>
              <a:t>- Vulnerability Test Reports</a:t>
            </a:r>
            <a:endParaRPr lang="en-US" altLang="ko-KR" sz="10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433960" y="2509837"/>
            <a:ext cx="9801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 Test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0" name="직선 화살표 연결선 32"/>
          <p:cNvCxnSpPr>
            <a:stCxn id="69" idx="3"/>
            <a:endCxn id="61" idx="0"/>
          </p:cNvCxnSpPr>
          <p:nvPr/>
        </p:nvCxnSpPr>
        <p:spPr>
          <a:xfrm flipH="1">
            <a:off x="1029936" y="2689857"/>
            <a:ext cx="384124" cy="560348"/>
          </a:xfrm>
          <a:prstGeom prst="bentConnector4">
            <a:avLst>
              <a:gd name="adj1" fmla="val -59512"/>
              <a:gd name="adj2" fmla="val 66063"/>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32"/>
          <p:cNvCxnSpPr>
            <a:stCxn id="64" idx="2"/>
            <a:endCxn id="41" idx="0"/>
          </p:cNvCxnSpPr>
          <p:nvPr/>
        </p:nvCxnSpPr>
        <p:spPr>
          <a:xfrm rot="5400000">
            <a:off x="1685368" y="3452958"/>
            <a:ext cx="288032" cy="1810748"/>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32"/>
          <p:cNvCxnSpPr>
            <a:stCxn id="61" idx="2"/>
            <a:endCxn id="64" idx="0"/>
          </p:cNvCxnSpPr>
          <p:nvPr/>
        </p:nvCxnSpPr>
        <p:spPr>
          <a:xfrm rot="16200000" flipH="1">
            <a:off x="1760332" y="2879849"/>
            <a:ext cx="244031" cy="1704822"/>
          </a:xfrm>
          <a:prstGeom prst="bentConnector3">
            <a:avLst>
              <a:gd name="adj1" fmla="val 50000"/>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433960" y="5373216"/>
            <a:ext cx="9801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PA 4-12</a:t>
            </a:r>
          </a:p>
          <a:p>
            <a:r>
              <a:rPr lang="en-US" altLang="ko-KR" sz="700" dirty="0" smtClean="0">
                <a:solidFill>
                  <a:srgbClr val="000000"/>
                </a:solidFill>
                <a:latin typeface="LG스마트체 Regular" panose="020B0600000101010101" pitchFamily="50" charset="-127"/>
                <a:ea typeface="LG스마트체 Regular" panose="020B0600000101010101" pitchFamily="50" charset="-127"/>
              </a:rPr>
              <a:t>SW Release</a:t>
            </a:r>
            <a:endParaRPr lang="en-US" altLang="ko-KR" sz="700" dirty="0">
              <a:solidFill>
                <a:srgbClr val="000000"/>
              </a:solidFill>
              <a:latin typeface="LG스마트체 Regular" panose="020B0600000101010101" pitchFamily="50" charset="-127"/>
              <a:ea typeface="LG스마트체 Regular" panose="020B0600000101010101" pitchFamily="50" charset="-127"/>
            </a:endParaRPr>
          </a:p>
        </p:txBody>
      </p:sp>
      <p:cxnSp>
        <p:nvCxnSpPr>
          <p:cNvPr id="6" name="직선 화살표 연결선 5"/>
          <p:cNvCxnSpPr>
            <a:stCxn id="41" idx="2"/>
          </p:cNvCxnSpPr>
          <p:nvPr/>
        </p:nvCxnSpPr>
        <p:spPr>
          <a:xfrm>
            <a:off x="924010" y="4899522"/>
            <a:ext cx="0" cy="46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40264" y="5151000"/>
            <a:ext cx="399469" cy="215444"/>
          </a:xfrm>
          <a:prstGeom prst="rect">
            <a:avLst/>
          </a:prstGeom>
          <a:noFill/>
          <a:ln>
            <a:noFill/>
          </a:ln>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800" dirty="0">
              <a:solidFill>
                <a:schemeClr val="tx1"/>
              </a:solidFill>
              <a:latin typeface="LG스마트체 Regular" panose="020B0600000101010101" pitchFamily="50" charset="-127"/>
              <a:ea typeface="LG스마트체 Regular" panose="020B0600000101010101" pitchFamily="50" charset="-127"/>
            </a:endParaRPr>
          </a:p>
        </p:txBody>
      </p:sp>
      <p:sp>
        <p:nvSpPr>
          <p:cNvPr id="41" name="다이아몬드 40"/>
          <p:cNvSpPr/>
          <p:nvPr/>
        </p:nvSpPr>
        <p:spPr>
          <a:xfrm>
            <a:off x="433960" y="4502348"/>
            <a:ext cx="980100" cy="39717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 name="TextBox 6"/>
          <p:cNvSpPr txBox="1"/>
          <p:nvPr/>
        </p:nvSpPr>
        <p:spPr>
          <a:xfrm>
            <a:off x="581609" y="4532301"/>
            <a:ext cx="673582" cy="338554"/>
          </a:xfrm>
          <a:prstGeom prst="rect">
            <a:avLst/>
          </a:prstGeom>
          <a:noFill/>
        </p:spPr>
        <p:txBody>
          <a:bodyPr wrap="none" rtlCol="0">
            <a:spAutoFit/>
          </a:bodyPr>
          <a:lstStyle/>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Approve</a:t>
            </a:r>
          </a:p>
          <a:p>
            <a:r>
              <a:rPr lang="en-US" altLang="ko-KR" sz="800" dirty="0" smtClean="0">
                <a:solidFill>
                  <a:schemeClr val="tx1"/>
                </a:solidFill>
                <a:latin typeface="LG스마트체 Regular" panose="020B0600000101010101" pitchFamily="50" charset="-127"/>
                <a:ea typeface="LG스마트체 Regular" panose="020B0600000101010101" pitchFamily="50" charset="-127"/>
              </a:rPr>
              <a:t>Test result</a:t>
            </a:r>
            <a:endParaRPr lang="ko-KR" altLang="en-US" sz="800">
              <a:solidFill>
                <a:schemeClr val="tx1"/>
              </a:solidFill>
              <a:latin typeface="LG스마트체 Regular" panose="020B0600000101010101" pitchFamily="50" charset="-127"/>
              <a:ea typeface="LG스마트체 Regular" panose="020B0600000101010101" pitchFamily="50" charset="-127"/>
            </a:endParaRPr>
          </a:p>
        </p:txBody>
      </p:sp>
      <p:cxnSp>
        <p:nvCxnSpPr>
          <p:cNvPr id="44" name="꺾인 연결선 43"/>
          <p:cNvCxnSpPr>
            <a:stCxn id="64" idx="3"/>
            <a:endCxn id="61" idx="3"/>
          </p:cNvCxnSpPr>
          <p:nvPr/>
        </p:nvCxnSpPr>
        <p:spPr>
          <a:xfrm flipH="1" flipV="1">
            <a:off x="1519986" y="3430225"/>
            <a:ext cx="1704822" cy="604071"/>
          </a:xfrm>
          <a:prstGeom prst="bentConnector3">
            <a:avLst>
              <a:gd name="adj1" fmla="val -1340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78"/>
          <p:cNvCxnSpPr>
            <a:stCxn id="41" idx="1"/>
            <a:endCxn id="61" idx="1"/>
          </p:cNvCxnSpPr>
          <p:nvPr/>
        </p:nvCxnSpPr>
        <p:spPr>
          <a:xfrm rot="10800000" flipH="1">
            <a:off x="433960" y="3430225"/>
            <a:ext cx="105926" cy="1270710"/>
          </a:xfrm>
          <a:prstGeom prst="bentConnector3">
            <a:avLst>
              <a:gd name="adj1" fmla="val -21581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76689" y="4895291"/>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83" name="TextBox 82"/>
          <p:cNvSpPr txBox="1"/>
          <p:nvPr/>
        </p:nvSpPr>
        <p:spPr>
          <a:xfrm>
            <a:off x="200404" y="4522453"/>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5" name="직사각형 4"/>
          <p:cNvSpPr/>
          <p:nvPr/>
        </p:nvSpPr>
        <p:spPr>
          <a:xfrm>
            <a:off x="3777358" y="4311387"/>
            <a:ext cx="4953000" cy="400110"/>
          </a:xfrm>
          <a:prstGeom prst="rect">
            <a:avLst/>
          </a:prstGeom>
        </p:spPr>
        <p:txBody>
          <a:bodyPr>
            <a:spAutoFit/>
          </a:bodyPr>
          <a:lstStyle/>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Arial" panose="020B0604020202020204" pitchFamily="34"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the detailed process, refer to the following link </a:t>
            </a:r>
            <a:r>
              <a:rPr kumimoji="0" lang="en-US" altLang="ko-KR" sz="1000" dirty="0">
                <a:solidFill>
                  <a:srgbClr val="FF0000"/>
                </a:solidFill>
                <a:latin typeface="LG스마트체 Regular" panose="020B0600000101010101" pitchFamily="50" charset="-127"/>
                <a:ea typeface="LG스마트체 Regular" panose="020B0600000101010101" pitchFamily="50" charset="-127"/>
                <a:cs typeface="Times New Roman" pitchFamily="18" charset="0"/>
              </a:rPr>
              <a:t>http://collab.lge.com/main/x/JDQHh</a:t>
            </a:r>
          </a:p>
        </p:txBody>
      </p:sp>
    </p:spTree>
    <p:extLst>
      <p:ext uri="{BB962C8B-B14F-4D97-AF65-F5344CB8AC3E}">
        <p14:creationId xmlns:p14="http://schemas.microsoft.com/office/powerpoint/2010/main" val="12482576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prstGeom prst="rect">
            <a:avLst/>
          </a:prstGeom>
        </p:spPr>
        <p:txBody>
          <a:bodyPr/>
          <a:lstStyle/>
          <a:p>
            <a:r>
              <a:rPr lang="en-US" altLang="ko-KR" dirty="0"/>
              <a:t>W</a:t>
            </a:r>
            <a:endParaRPr lang="ko-KR" altLang="en-US" dirty="0"/>
          </a:p>
        </p:txBody>
      </p:sp>
      <p:sp>
        <p:nvSpPr>
          <p:cNvPr id="3" name="슬라이드 번호 개체 틀 2"/>
          <p:cNvSpPr>
            <a:spLocks noGrp="1"/>
          </p:cNvSpPr>
          <p:nvPr>
            <p:ph type="sldNum" sz="quarter" idx="4"/>
          </p:nvPr>
        </p:nvSpPr>
        <p:spPr>
          <a:xfrm>
            <a:off x="8988543" y="44624"/>
            <a:ext cx="643890" cy="153888"/>
          </a:xfrm>
        </p:spPr>
        <p:txBody>
          <a:bodyPr/>
          <a:lstStyle/>
          <a:p>
            <a:pPr>
              <a:defRPr/>
            </a:pPr>
            <a:r>
              <a:rPr lang="en-US" altLang="ko-KR" dirty="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96</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제목 1"/>
          <p:cNvSpPr txBox="1">
            <a:spLocks/>
          </p:cNvSpPr>
          <p:nvPr/>
        </p:nvSpPr>
        <p:spPr>
          <a:xfrm>
            <a:off x="-15552" y="256479"/>
            <a:ext cx="9921552" cy="535630"/>
          </a:xfrm>
          <a:prstGeom prst="rect">
            <a:avLst/>
          </a:prstGeom>
          <a:solidFill>
            <a:schemeClr val="tx2">
              <a:lumMod val="65000"/>
              <a:lumOff val="35000"/>
            </a:schemeClr>
          </a:solidFill>
        </p:spPr>
        <p:txBody>
          <a:bodyPr wrap="none" anchor="b">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a:solidFill>
                  <a:srgbClr val="FFFFFF"/>
                </a:solidFill>
                <a:latin typeface="LG스마트체 Regular" panose="020B0600000101010101" pitchFamily="50" charset="-127"/>
                <a:ea typeface="LG스마트체 Regular" panose="020B0600000101010101" pitchFamily="50" charset="-127"/>
              </a:rPr>
              <a:t>m</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8" name="제목 1"/>
          <p:cNvSpPr txBox="1">
            <a:spLocks/>
          </p:cNvSpPr>
          <p:nvPr/>
        </p:nvSpPr>
        <p:spPr bwMode="auto">
          <a:xfrm>
            <a:off x="-15552" y="256479"/>
            <a:ext cx="9921552" cy="535630"/>
          </a:xfrm>
          <a:prstGeom prst="rect">
            <a:avLst/>
          </a:prstGeom>
          <a:solidFill>
            <a:schemeClr val="tx2">
              <a:lumMod val="65000"/>
              <a:lumOff val="35000"/>
            </a:schemeClr>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4" tIns="45718" rIns="91434" bIns="45718" numCol="1" anchor="b" anchorCtr="0" compatLnSpc="1">
            <a:prstTxWarp prst="textNoShape">
              <a:avLst/>
            </a:prstTxWarp>
            <a:noAutofit/>
          </a:bodyPr>
          <a:lstStyle>
            <a:lvl1pPr marL="0" indent="357188" algn="l" defTabSz="762000" rtl="0" eaLnBrk="0" fontAlgn="base" latinLnBrk="1" hangingPunct="0">
              <a:spcBef>
                <a:spcPct val="0"/>
              </a:spcBef>
              <a:spcAft>
                <a:spcPct val="0"/>
              </a:spcAft>
              <a:defRPr kumimoji="1" b="1">
                <a:solidFill>
                  <a:schemeClr val="bg1"/>
                </a:solidFill>
                <a:latin typeface="Arial" pitchFamily="34" charset="0"/>
                <a:ea typeface="맑은 고딕" pitchFamily="50" charset="-127"/>
                <a:cs typeface="+mj-cs"/>
              </a:defRPr>
            </a:lvl1pPr>
            <a:lvl2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2pPr>
            <a:lvl3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3pPr>
            <a:lvl4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4pPr>
            <a:lvl5pPr algn="l" defTabSz="762000" rtl="0" eaLnBrk="0" fontAlgn="base" latinLnBrk="1" hangingPunct="0">
              <a:spcBef>
                <a:spcPct val="0"/>
              </a:spcBef>
              <a:spcAft>
                <a:spcPct val="0"/>
              </a:spcAft>
              <a:defRPr kumimoji="1" b="1">
                <a:solidFill>
                  <a:schemeClr val="tx1"/>
                </a:solidFill>
                <a:latin typeface="Arial" charset="0"/>
                <a:ea typeface="맑은 고딕"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a:lstStyle>
          <a:p>
            <a:r>
              <a:rPr lang="en-US" altLang="ko-KR" sz="1800" kern="0" dirty="0" smtClean="0">
                <a:solidFill>
                  <a:srgbClr val="FFFFFF"/>
                </a:solidFill>
                <a:latin typeface="LG스마트체 Regular" panose="020B0600000101010101" pitchFamily="50" charset="-127"/>
                <a:ea typeface="LG스마트체 Regular" panose="020B0600000101010101" pitchFamily="50" charset="-127"/>
              </a:rPr>
              <a:t>12. </a:t>
            </a:r>
            <a:r>
              <a:rPr lang="en-US" altLang="ko-KR" sz="1800" kern="0" dirty="0">
                <a:solidFill>
                  <a:srgbClr val="FFFFFF"/>
                </a:solidFill>
                <a:latin typeface="LG스마트체 Regular" panose="020B0600000101010101" pitchFamily="50" charset="-127"/>
                <a:ea typeface="LG스마트체 Regular" panose="020B0600000101010101" pitchFamily="50" charset="-127"/>
              </a:rPr>
              <a:t>SW release</a:t>
            </a:r>
            <a:endParaRPr lang="ko-KR" altLang="en-US" sz="1800"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9" name="Text Box 168"/>
          <p:cNvSpPr txBox="1">
            <a:spLocks noChangeArrowheads="1"/>
          </p:cNvSpPr>
          <p:nvPr/>
        </p:nvSpPr>
        <p:spPr bwMode="auto">
          <a:xfrm>
            <a:off x="8404451" y="303268"/>
            <a:ext cx="1460656" cy="19024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tIns="18000" bIns="18000">
            <a:spAutoFit/>
          </a:bodyPr>
          <a:lstStyle>
            <a:lvl1pPr eaLnBrk="0" hangingPunct="0">
              <a:defRPr kumimoji="1" sz="1100">
                <a:solidFill>
                  <a:schemeClr val="tx1"/>
                </a:solidFill>
                <a:latin typeface="맑은 고딕" pitchFamily="50" charset="-127"/>
                <a:ea typeface="맑은 고딕" pitchFamily="50" charset="-127"/>
              </a:defRPr>
            </a:lvl1pPr>
            <a:lvl2pPr marL="742950" indent="-285750" eaLnBrk="0" hangingPunct="0">
              <a:defRPr kumimoji="1" sz="1100">
                <a:solidFill>
                  <a:schemeClr val="tx1"/>
                </a:solidFill>
                <a:latin typeface="맑은 고딕" pitchFamily="50" charset="-127"/>
                <a:ea typeface="맑은 고딕" pitchFamily="50" charset="-127"/>
              </a:defRPr>
            </a:lvl2pPr>
            <a:lvl3pPr marL="1143000" indent="-228600" eaLnBrk="0" hangingPunct="0">
              <a:defRPr kumimoji="1" sz="1100">
                <a:solidFill>
                  <a:schemeClr val="tx1"/>
                </a:solidFill>
                <a:latin typeface="맑은 고딕" pitchFamily="50" charset="-127"/>
                <a:ea typeface="맑은 고딕" pitchFamily="50" charset="-127"/>
              </a:defRPr>
            </a:lvl3pPr>
            <a:lvl4pPr marL="1600200" indent="-228600" eaLnBrk="0" hangingPunct="0">
              <a:defRPr kumimoji="1" sz="1100">
                <a:solidFill>
                  <a:schemeClr val="tx1"/>
                </a:solidFill>
                <a:latin typeface="맑은 고딕" pitchFamily="50" charset="-127"/>
                <a:ea typeface="맑은 고딕" pitchFamily="50" charset="-127"/>
              </a:defRPr>
            </a:lvl4pPr>
            <a:lvl5pPr marL="2057400" indent="-228600" eaLnBrk="0" hangingPunct="0">
              <a:defRPr kumimoji="1" sz="1100">
                <a:solidFill>
                  <a:schemeClr val="tx1"/>
                </a:solidFill>
                <a:latin typeface="맑은 고딕" pitchFamily="50" charset="-127"/>
                <a:ea typeface="맑은 고딕" pitchFamily="50" charset="-127"/>
              </a:defRPr>
            </a:lvl5pPr>
            <a:lvl6pPr marL="25146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6pPr>
            <a:lvl7pPr marL="29718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7pPr>
            <a:lvl8pPr marL="34290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8pPr>
            <a:lvl9pPr marL="3886200" indent="-228600" algn="ctr" eaLnBrk="0" fontAlgn="base" hangingPunct="0">
              <a:spcBef>
                <a:spcPct val="0"/>
              </a:spcBef>
              <a:spcAft>
                <a:spcPct val="0"/>
              </a:spcAft>
              <a:buSzPct val="120000"/>
              <a:buFont typeface="Wingdings" pitchFamily="2" charset="2"/>
              <a:buChar char="§"/>
              <a:defRPr kumimoji="1" sz="1100">
                <a:solidFill>
                  <a:schemeClr val="tx1"/>
                </a:solidFill>
                <a:latin typeface="맑은 고딕" pitchFamily="50" charset="-127"/>
                <a:ea typeface="맑은 고딕" pitchFamily="50" charset="-127"/>
              </a:defRPr>
            </a:lvl9pPr>
          </a:lstStyle>
          <a:p>
            <a:pPr eaLnBrk="1" hangingPunct="1">
              <a:spcBef>
                <a:spcPts val="0"/>
              </a:spcBef>
            </a:pPr>
            <a:r>
              <a:rPr lang="en-US" altLang="ko-KR" sz="1000" dirty="0">
                <a:solidFill>
                  <a:srgbClr val="C0C0C0"/>
                </a:solidFill>
                <a:latin typeface="LG스마트체 Regular" panose="020B0600000101010101" pitchFamily="50" charset="-127"/>
                <a:ea typeface="LG스마트체 Regular" panose="020B0600000101010101" pitchFamily="50" charset="-127"/>
              </a:rPr>
              <a:t>LGE Internal Use Only</a:t>
            </a:r>
          </a:p>
        </p:txBody>
      </p:sp>
      <p:sp>
        <p:nvSpPr>
          <p:cNvPr id="11" name="직사각형 10"/>
          <p:cNvSpPr/>
          <p:nvPr/>
        </p:nvSpPr>
        <p:spPr>
          <a:xfrm>
            <a:off x="-12193" y="255260"/>
            <a:ext cx="428689" cy="525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bIns="18000" rtlCol="0" anchor="b"/>
          <a:lstStyle/>
          <a:p>
            <a:pPr algn="r"/>
            <a:r>
              <a:rPr lang="en-US" altLang="ko-KR" sz="2800" b="1" dirty="0">
                <a:solidFill>
                  <a:srgbClr val="FFFFFF"/>
                </a:solidFill>
                <a:latin typeface="LG스마트체 Regular" panose="020B0600000101010101" pitchFamily="50" charset="-127"/>
                <a:ea typeface="LG스마트체 Regular" panose="020B0600000101010101" pitchFamily="50" charset="-127"/>
              </a:rPr>
              <a:t>4-</a:t>
            </a:r>
            <a:endParaRPr lang="ko-KR" altLang="en-US" sz="2800" b="1" dirty="0">
              <a:solidFill>
                <a:srgbClr val="FFFFFF"/>
              </a:solidFill>
              <a:latin typeface="LG스마트체 Regular" panose="020B0600000101010101" pitchFamily="50" charset="-127"/>
              <a:ea typeface="LG스마트체 Regular" panose="020B0600000101010101" pitchFamily="50" charset="-127"/>
            </a:endParaRPr>
          </a:p>
        </p:txBody>
      </p:sp>
      <p:sp>
        <p:nvSpPr>
          <p:cNvPr id="60" name="직사각형 59"/>
          <p:cNvSpPr/>
          <p:nvPr/>
        </p:nvSpPr>
        <p:spPr>
          <a:xfrm>
            <a:off x="7170478" y="476000"/>
            <a:ext cx="2751074" cy="332399"/>
          </a:xfrm>
          <a:prstGeom prst="rect">
            <a:avLst/>
          </a:prstGeom>
        </p:spPr>
        <p:txBody>
          <a:bodyPr wrap="none">
            <a:spAutoFit/>
          </a:bodyPr>
          <a:lstStyle/>
          <a:p>
            <a:pPr algn="l" eaLnBrk="0" latinLnBrk="0" hangingPunct="0">
              <a:lnSpc>
                <a:spcPct val="130000"/>
              </a:lnSpc>
              <a:spcBef>
                <a:spcPct val="70000"/>
              </a:spcBef>
              <a:buClr>
                <a:srgbClr val="000000"/>
              </a:buClr>
              <a:tabLst>
                <a:tab pos="1169988" algn="l"/>
              </a:tabLst>
            </a:pPr>
            <a:r>
              <a:rPr lang="en-US" altLang="ko-KR" b="1" kern="0" dirty="0">
                <a:solidFill>
                  <a:srgbClr val="FFFFFF"/>
                </a:solidFill>
                <a:latin typeface="LG스마트체 Regular" panose="020B0600000101010101" pitchFamily="50" charset="-127"/>
                <a:ea typeface="LG스마트체 Regular" panose="020B0600000101010101" pitchFamily="50" charset="-127"/>
              </a:rPr>
              <a:t>Cybersecurity SW Development Phase</a:t>
            </a:r>
            <a:endParaRPr lang="ko-KR" altLang="en-US" b="1" kern="0" dirty="0">
              <a:solidFill>
                <a:srgbClr val="FFFFFF"/>
              </a:solidFill>
              <a:latin typeface="LG스마트체 Regular" panose="020B0600000101010101" pitchFamily="50" charset="-127"/>
              <a:ea typeface="LG스마트체 Regular" panose="020B0600000101010101" pitchFamily="50" charset="-127"/>
            </a:endParaRPr>
          </a:p>
        </p:txBody>
      </p:sp>
      <p:sp>
        <p:nvSpPr>
          <p:cNvPr id="110" name="모서리가 둥근 직사각형 109"/>
          <p:cNvSpPr/>
          <p:nvPr/>
        </p:nvSpPr>
        <p:spPr>
          <a:xfrm>
            <a:off x="416496" y="6428854"/>
            <a:ext cx="432048" cy="174213"/>
          </a:xfrm>
          <a:prstGeom prst="round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900" dirty="0">
                <a:solidFill>
                  <a:srgbClr val="FF0000"/>
                </a:solidFill>
                <a:latin typeface="LG스마트체 Regular" panose="020B0600000101010101" pitchFamily="50" charset="-127"/>
                <a:ea typeface="LG스마트체 Regular" panose="020B0600000101010101" pitchFamily="50" charset="-127"/>
              </a:rPr>
              <a:t>M</a:t>
            </a:r>
            <a:endParaRPr lang="ko-KR" altLang="en-US" sz="900" dirty="0">
              <a:solidFill>
                <a:srgbClr val="FF0000"/>
              </a:solidFill>
              <a:latin typeface="LG스마트체 Regular" panose="020B0600000101010101" pitchFamily="50" charset="-127"/>
              <a:ea typeface="LG스마트체 Regular" panose="020B0600000101010101" pitchFamily="50" charset="-127"/>
            </a:endParaRPr>
          </a:p>
        </p:txBody>
      </p:sp>
      <p:sp>
        <p:nvSpPr>
          <p:cNvPr id="111" name="직사각형 110"/>
          <p:cNvSpPr/>
          <p:nvPr/>
        </p:nvSpPr>
        <p:spPr>
          <a:xfrm>
            <a:off x="906942" y="6392851"/>
            <a:ext cx="8956371" cy="246221"/>
          </a:xfrm>
          <a:prstGeom prst="rect">
            <a:avLst/>
          </a:prstGeom>
        </p:spPr>
        <p:txBody>
          <a:bodyPr wrap="square">
            <a:spAutoFit/>
          </a:bodyPr>
          <a:lstStyle/>
          <a:p>
            <a:pPr algn="l"/>
            <a:r>
              <a:rPr kumimoji="0" lang="en-US" altLang="ko-KR" sz="1000" dirty="0" smtClean="0">
                <a:latin typeface="LG스마트체 Regular" panose="020B0600000101010101" pitchFamily="50" charset="-127"/>
                <a:ea typeface="LG스마트체 Regular" panose="020B0600000101010101" pitchFamily="50" charset="-127"/>
                <a:cs typeface="Times New Roman" pitchFamily="18" charset="0"/>
              </a:rPr>
              <a:t>If you do not perform any mandatory process, you should have a reasonable rationale.</a:t>
            </a:r>
            <a:endParaRPr lang="ko-KR" altLang="en-US" sz="1000" dirty="0">
              <a:latin typeface="LG스마트체 Regular" panose="020B0600000101010101" pitchFamily="50" charset="-127"/>
              <a:ea typeface="LG스마트체 Regular" panose="020B0600000101010101" pitchFamily="50" charset="-127"/>
            </a:endParaRPr>
          </a:p>
        </p:txBody>
      </p:sp>
      <p:sp>
        <p:nvSpPr>
          <p:cNvPr id="53" name="직사각형 52"/>
          <p:cNvSpPr/>
          <p:nvPr/>
        </p:nvSpPr>
        <p:spPr>
          <a:xfrm>
            <a:off x="128464" y="783807"/>
            <a:ext cx="9777536" cy="271869"/>
          </a:xfrm>
          <a:prstGeom prst="rect">
            <a:avLst/>
          </a:prstGeom>
        </p:spPr>
        <p:txBody>
          <a:bodyPr wrap="square">
            <a:spAutoFit/>
          </a:bodyPr>
          <a:lstStyle/>
          <a:p>
            <a:pPr marL="171450" lvl="0" indent="-171450" algn="l" fontAlgn="auto">
              <a:lnSpc>
                <a:spcPts val="1400"/>
              </a:lnSpc>
              <a:spcBef>
                <a:spcPts val="0"/>
              </a:spcBef>
              <a:spcAft>
                <a:spcPts val="0"/>
              </a:spcAft>
              <a:buFont typeface="Wingdings" pitchFamily="2" charset="2"/>
              <a:buChar char="u"/>
            </a:pPr>
            <a:r>
              <a:rPr kumimoji="0" lang="en-US" altLang="ko-KR" b="1" dirty="0">
                <a:solidFill>
                  <a:schemeClr val="tx1"/>
                </a:solidFill>
                <a:latin typeface="LG스마트체 Regular" panose="020B0600000101010101" pitchFamily="50" charset="-127"/>
                <a:ea typeface="LG스마트체 Regular" panose="020B0600000101010101" pitchFamily="50" charset="-127"/>
              </a:rPr>
              <a:t>Cybersecurity Manager decides that the implemented SW satisfies the </a:t>
            </a:r>
            <a:r>
              <a:rPr kumimoji="0" lang="en-US" altLang="ko-KR" b="1" dirty="0" smtClean="0">
                <a:solidFill>
                  <a:schemeClr val="tx1"/>
                </a:solidFill>
                <a:latin typeface="LG스마트체 Regular" panose="020B0600000101010101" pitchFamily="50" charset="-127"/>
                <a:ea typeface="LG스마트체 Regular" panose="020B0600000101010101" pitchFamily="50" charset="-127"/>
              </a:rPr>
              <a:t>cybersecurity requirement </a:t>
            </a:r>
            <a:r>
              <a:rPr kumimoji="0" lang="en-US" altLang="ko-KR" b="1" dirty="0">
                <a:solidFill>
                  <a:schemeClr val="tx1"/>
                </a:solidFill>
                <a:latin typeface="LG스마트체 Regular" panose="020B0600000101010101" pitchFamily="50" charset="-127"/>
                <a:ea typeface="LG스마트체 Regular" panose="020B0600000101010101" pitchFamily="50" charset="-127"/>
              </a:rPr>
              <a:t>and then releases the SW.</a:t>
            </a:r>
          </a:p>
        </p:txBody>
      </p:sp>
      <p:sp>
        <p:nvSpPr>
          <p:cNvPr id="54" name="직사각형 53"/>
          <p:cNvSpPr/>
          <p:nvPr/>
        </p:nvSpPr>
        <p:spPr>
          <a:xfrm>
            <a:off x="3800872" y="1740737"/>
            <a:ext cx="4392216" cy="2554545"/>
          </a:xfrm>
          <a:prstGeom prst="rect">
            <a:avLst/>
          </a:prstGeom>
        </p:spPr>
        <p:txBody>
          <a:bodyPr wrap="square">
            <a:spAutoFit/>
          </a:bodyPr>
          <a:lstStyle/>
          <a:p>
            <a:pPr lvl="0" algn="l" fontAlgn="auto">
              <a:spcBef>
                <a:spcPts val="0"/>
              </a:spcBef>
              <a:spcAft>
                <a:spcPts val="0"/>
              </a:spcAft>
              <a:defRPr/>
            </a:pP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releases the SW by examining whether it has been tested to achieve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cybersecurity requirement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for each SW level test.</a:t>
            </a: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sym typeface="Wingdings" panose="05000000000000000000" pitchFamily="2" charset="2"/>
              </a:rPr>
              <a:t>Description in detail</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marL="171450" lvl="0" indent="-171450" algn="l" fontAlgn="auto">
              <a:spcBef>
                <a:spcPts val="0"/>
              </a:spcBef>
              <a:spcAft>
                <a:spcPts val="0"/>
              </a:spcAft>
              <a:buFont typeface="Arial" pitchFamily="34" charset="0"/>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reviews whether each level of the test has achieved its agreed test objectives with the OEM.</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reviews the test results at each level to determine if it can be released to OEM.</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Manager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determines if the SW test results are releasable to the OEM. If the result of the test does not archive the expectation of OEM, the test is performed again or need a rationale for the test result not meeting the target value.</a:t>
            </a:r>
          </a:p>
          <a:p>
            <a:pPr marL="17145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updates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requirement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test result (SW unit test, SW integration test, SW test) to the cybersecurity case.</a:t>
            </a:r>
          </a:p>
          <a:p>
            <a:pPr marL="171450" lvl="0" indent="-171450" algn="l" fontAlgn="auto">
              <a:spcBef>
                <a:spcPts val="0"/>
              </a:spcBef>
              <a:spcAft>
                <a:spcPts val="0"/>
              </a:spcAft>
              <a:buFont typeface="Arial" pitchFamily="34" charset="0"/>
              <a:buChar char="•"/>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Manager assigns a baseline version to the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SW.</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55" name="직사각형 54"/>
          <p:cNvSpPr/>
          <p:nvPr/>
        </p:nvSpPr>
        <p:spPr>
          <a:xfrm>
            <a:off x="416496" y="1812745"/>
            <a:ext cx="3240360" cy="403244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56" name="직선 연결선 55"/>
          <p:cNvCxnSpPr/>
          <p:nvPr/>
        </p:nvCxnSpPr>
        <p:spPr>
          <a:xfrm>
            <a:off x="416496" y="2028769"/>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389974" y="1797937"/>
            <a:ext cx="1257075"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PA </a:t>
            </a:r>
            <a:r>
              <a:rPr lang="en-US" altLang="ko-KR" sz="900" dirty="0" smtClean="0">
                <a:solidFill>
                  <a:schemeClr val="tx1"/>
                </a:solidFill>
                <a:latin typeface="LG스마트체 Regular" panose="020B0600000101010101" pitchFamily="50" charset="-127"/>
                <a:ea typeface="LG스마트체 Regular" panose="020B0600000101010101" pitchFamily="50" charset="-127"/>
              </a:rPr>
              <a:t>4-12. </a:t>
            </a:r>
            <a:r>
              <a:rPr lang="en-US" altLang="ko-KR" sz="900" dirty="0">
                <a:solidFill>
                  <a:schemeClr val="tx1"/>
                </a:solidFill>
                <a:latin typeface="LG스마트체 Regular" panose="020B0600000101010101" pitchFamily="50" charset="-127"/>
                <a:ea typeface="LG스마트체 Regular" panose="020B0600000101010101" pitchFamily="50" charset="-127"/>
              </a:rPr>
              <a:t>SW release</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8" name="TextBox 57"/>
          <p:cNvSpPr txBox="1"/>
          <p:nvPr/>
        </p:nvSpPr>
        <p:spPr>
          <a:xfrm>
            <a:off x="395325" y="2047910"/>
            <a:ext cx="1140056" cy="230832"/>
          </a:xfrm>
          <a:prstGeom prst="rect">
            <a:avLst/>
          </a:prstGeom>
          <a:noFill/>
          <a:ln>
            <a:noFill/>
          </a:ln>
        </p:spPr>
        <p:txBody>
          <a:bodyPr wrap="none" rtlCol="0">
            <a:spAutoFit/>
          </a:bodyPr>
          <a:lstStyle/>
          <a:p>
            <a:r>
              <a:rPr lang="en-US" altLang="ko-KR" sz="900" dirty="0">
                <a:solidFill>
                  <a:schemeClr val="tx1"/>
                </a:solidFill>
                <a:latin typeface="LG스마트체 Regular" panose="020B0600000101010101" pitchFamily="50" charset="-127"/>
                <a:ea typeface="LG스마트체 Regular" panose="020B0600000101010101" pitchFamily="50" charset="-127"/>
              </a:rPr>
              <a:t>Reference Process</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59" name="TextBox 58"/>
          <p:cNvSpPr txBox="1"/>
          <p:nvPr/>
        </p:nvSpPr>
        <p:spPr>
          <a:xfrm>
            <a:off x="1843680" y="2047910"/>
            <a:ext cx="401072"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DEV</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1" name="TextBox 60"/>
          <p:cNvSpPr txBox="1"/>
          <p:nvPr/>
        </p:nvSpPr>
        <p:spPr>
          <a:xfrm>
            <a:off x="2916105" y="2047910"/>
            <a:ext cx="425116"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CSM</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63" name="직선 연결선 62"/>
          <p:cNvCxnSpPr/>
          <p:nvPr/>
        </p:nvCxnSpPr>
        <p:spPr>
          <a:xfrm>
            <a:off x="2576736" y="2022867"/>
            <a:ext cx="0" cy="38223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a:off x="1496616" y="2028769"/>
            <a:ext cx="0" cy="381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8049344" y="3307530"/>
            <a:ext cx="1656184" cy="1015663"/>
          </a:xfrm>
          <a:prstGeom prst="rect">
            <a:avLst/>
          </a:prstGeom>
        </p:spPr>
        <p:txBody>
          <a:bodyPr wrap="square">
            <a:spAutoFit/>
          </a:bodyPr>
          <a:lstStyle/>
          <a:p>
            <a:pPr lvl="0"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Cybersecurity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case [refined</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a:t>
            </a:r>
          </a:p>
          <a:p>
            <a:pPr algn="l" fontAlgn="auto">
              <a:spcBef>
                <a:spcPts val="0"/>
              </a:spcBef>
              <a:spcAft>
                <a:spcPts val="0"/>
              </a:spcAft>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SW release </a:t>
            </a: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rPr>
              <a:t>report</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66" name="직사각형 65"/>
          <p:cNvSpPr/>
          <p:nvPr/>
        </p:nvSpPr>
        <p:spPr>
          <a:xfrm>
            <a:off x="1284853" y="1166555"/>
            <a:ext cx="1907895" cy="246221"/>
          </a:xfrm>
          <a:prstGeom prst="rect">
            <a:avLst/>
          </a:prstGeom>
        </p:spPr>
        <p:txBody>
          <a:bodyPr wrap="none">
            <a:spAutoFit/>
          </a:bodyPr>
          <a:lstStyle/>
          <a:p>
            <a:pPr lvl="0" algn="l" fontAlgn="auto">
              <a:spcBef>
                <a:spcPts val="0"/>
              </a:spcBef>
              <a:spcAft>
                <a:spcPts val="0"/>
              </a:spcAft>
            </a:pPr>
            <a:r>
              <a:rPr kumimoji="0" lang="en-US" altLang="ko-KR" sz="1000" dirty="0">
                <a:solidFill>
                  <a:schemeClr val="tx1"/>
                </a:solidFill>
                <a:latin typeface="LG스마트체 Regular" panose="020B0600000101010101" pitchFamily="50" charset="-127"/>
                <a:ea typeface="LG스마트체 Regular" panose="020B0600000101010101" pitchFamily="50" charset="-127"/>
              </a:rPr>
              <a:t>SW test should be completed.</a:t>
            </a:r>
          </a:p>
        </p:txBody>
      </p:sp>
      <p:sp>
        <p:nvSpPr>
          <p:cNvPr id="67" name="직사각형 66"/>
          <p:cNvSpPr/>
          <p:nvPr/>
        </p:nvSpPr>
        <p:spPr>
          <a:xfrm>
            <a:off x="1108926" y="6063099"/>
            <a:ext cx="6076322" cy="246221"/>
          </a:xfrm>
          <a:prstGeom prst="rect">
            <a:avLst/>
          </a:prstGeom>
        </p:spPr>
        <p:txBody>
          <a:bodyPr wrap="square">
            <a:spAutoFit/>
          </a:bodyPr>
          <a:lstStyle/>
          <a:p>
            <a:pPr lvl="0" algn="l" fontAlgn="auto">
              <a:spcBef>
                <a:spcPts val="0"/>
              </a:spcBef>
              <a:spcAft>
                <a:spcPts val="0"/>
              </a:spcAft>
              <a:defRPr/>
            </a:pPr>
            <a:r>
              <a:rPr kumimoji="0" lang="en-US" altLang="ko-KR" sz="1000" dirty="0" smtClean="0">
                <a:latin typeface="LG스마트체 Regular" panose="020B0600000101010101" pitchFamily="50" charset="-127"/>
                <a:ea typeface="LG스마트체 Regular" panose="020B0600000101010101" pitchFamily="50" charset="-127"/>
              </a:rPr>
              <a:t>[Cybersecurity Manager</a:t>
            </a:r>
            <a:r>
              <a:rPr kumimoji="0" lang="en-US" altLang="ko-KR" sz="1000" dirty="0">
                <a:latin typeface="LG스마트체 Regular" panose="020B0600000101010101" pitchFamily="50" charset="-127"/>
                <a:ea typeface="LG스마트체 Regular" panose="020B0600000101010101" pitchFamily="50" charset="-127"/>
              </a:rPr>
              <a:t>] The SW should be versioned and released.</a:t>
            </a:r>
          </a:p>
        </p:txBody>
      </p:sp>
      <p:sp>
        <p:nvSpPr>
          <p:cNvPr id="68" name="직사각형 67"/>
          <p:cNvSpPr/>
          <p:nvPr/>
        </p:nvSpPr>
        <p:spPr>
          <a:xfrm>
            <a:off x="2629010" y="3399004"/>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test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completeness</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69" name="직사각형 68"/>
          <p:cNvSpPr/>
          <p:nvPr/>
        </p:nvSpPr>
        <p:spPr>
          <a:xfrm>
            <a:off x="2629010" y="3893772"/>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Review</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SW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r>
              <a:rPr lang="ko-KR" altLang="en-US" sz="70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result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1" name="직선 화살표 연결선 32"/>
          <p:cNvCxnSpPr>
            <a:stCxn id="68" idx="2"/>
            <a:endCxn id="69" idx="0"/>
          </p:cNvCxnSpPr>
          <p:nvPr/>
        </p:nvCxnSpPr>
        <p:spPr>
          <a:xfrm>
            <a:off x="3118610" y="3759044"/>
            <a:ext cx="0" cy="13472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629010" y="5399781"/>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SW</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74" name="직선 화살표 연결선 32"/>
          <p:cNvCxnSpPr>
            <a:stCxn id="75" idx="2"/>
            <a:endCxn id="72" idx="0"/>
          </p:cNvCxnSpPr>
          <p:nvPr/>
        </p:nvCxnSpPr>
        <p:spPr>
          <a:xfrm>
            <a:off x="3118610" y="5265052"/>
            <a:ext cx="0" cy="134729"/>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5" name="다이아몬드 74"/>
          <p:cNvSpPr/>
          <p:nvPr/>
        </p:nvSpPr>
        <p:spPr>
          <a:xfrm>
            <a:off x="2629010" y="4883308"/>
            <a:ext cx="979200" cy="381744"/>
          </a:xfrm>
          <a:prstGeom prst="diamon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16" name="직사각형 115"/>
          <p:cNvSpPr/>
          <p:nvPr/>
        </p:nvSpPr>
        <p:spPr>
          <a:xfrm>
            <a:off x="2530820" y="4905143"/>
            <a:ext cx="1210463" cy="307777"/>
          </a:xfrm>
          <a:prstGeom prst="rect">
            <a:avLst/>
          </a:prstGeom>
        </p:spPr>
        <p:txBody>
          <a:bodyPr wrap="square">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Release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Decision</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17" name="직선 화살표 연결선 32"/>
          <p:cNvCxnSpPr>
            <a:stCxn id="69" idx="2"/>
            <a:endCxn id="136" idx="0"/>
          </p:cNvCxnSpPr>
          <p:nvPr/>
        </p:nvCxnSpPr>
        <p:spPr>
          <a:xfrm>
            <a:off x="3118610" y="4253812"/>
            <a:ext cx="0" cy="13472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꺾인 연결선 61"/>
          <p:cNvCxnSpPr>
            <a:stCxn id="75" idx="3"/>
            <a:endCxn id="132" idx="3"/>
          </p:cNvCxnSpPr>
          <p:nvPr/>
        </p:nvCxnSpPr>
        <p:spPr>
          <a:xfrm flipH="1" flipV="1">
            <a:off x="2530820" y="2457330"/>
            <a:ext cx="1077390" cy="2616850"/>
          </a:xfrm>
          <a:prstGeom prst="bentConnector3">
            <a:avLst>
              <a:gd name="adj1" fmla="val -9592"/>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p:cNvSpPr/>
          <p:nvPr/>
        </p:nvSpPr>
        <p:spPr>
          <a:xfrm>
            <a:off x="1551620" y="2769862"/>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4-8</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integration</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0" name="직사각형 119"/>
          <p:cNvSpPr/>
          <p:nvPr/>
        </p:nvSpPr>
        <p:spPr>
          <a:xfrm>
            <a:off x="1551620" y="3399004"/>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4-10</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qualification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1" name="직사각형 120"/>
          <p:cNvSpPr/>
          <p:nvPr/>
        </p:nvSpPr>
        <p:spPr>
          <a:xfrm>
            <a:off x="461995" y="276986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integration</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22" name="직사각형 121"/>
          <p:cNvSpPr/>
          <p:nvPr/>
        </p:nvSpPr>
        <p:spPr>
          <a:xfrm>
            <a:off x="461995" y="2276872"/>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unit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3" name="직선 화살표 연결선 122"/>
          <p:cNvCxnSpPr>
            <a:stCxn id="122" idx="2"/>
            <a:endCxn id="121" idx="0"/>
          </p:cNvCxnSpPr>
          <p:nvPr/>
        </p:nvCxnSpPr>
        <p:spPr>
          <a:xfrm>
            <a:off x="951595" y="2636912"/>
            <a:ext cx="0" cy="132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p:cNvSpPr/>
          <p:nvPr/>
        </p:nvSpPr>
        <p:spPr>
          <a:xfrm>
            <a:off x="461995" y="3399004"/>
            <a:ext cx="979200" cy="36004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SW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25" name="직선 화살표 연결선 124"/>
          <p:cNvCxnSpPr>
            <a:stCxn id="121" idx="2"/>
            <a:endCxn id="124" idx="0"/>
          </p:cNvCxnSpPr>
          <p:nvPr/>
        </p:nvCxnSpPr>
        <p:spPr>
          <a:xfrm>
            <a:off x="951595" y="3129902"/>
            <a:ext cx="0" cy="269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a:stCxn id="121" idx="3"/>
            <a:endCxn id="119" idx="1"/>
          </p:cNvCxnSpPr>
          <p:nvPr/>
        </p:nvCxnSpPr>
        <p:spPr>
          <a:xfrm>
            <a:off x="1441195" y="2949882"/>
            <a:ext cx="110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124" idx="3"/>
            <a:endCxn id="120" idx="1"/>
          </p:cNvCxnSpPr>
          <p:nvPr/>
        </p:nvCxnSpPr>
        <p:spPr>
          <a:xfrm>
            <a:off x="1441195" y="3579024"/>
            <a:ext cx="110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p:cNvCxnSpPr>
            <a:stCxn id="119" idx="2"/>
            <a:endCxn id="120" idx="0"/>
          </p:cNvCxnSpPr>
          <p:nvPr/>
        </p:nvCxnSpPr>
        <p:spPr>
          <a:xfrm>
            <a:off x="2041220" y="3129902"/>
            <a:ext cx="0" cy="269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p:cNvCxnSpPr>
            <a:stCxn id="120" idx="3"/>
            <a:endCxn id="68" idx="1"/>
          </p:cNvCxnSpPr>
          <p:nvPr/>
        </p:nvCxnSpPr>
        <p:spPr>
          <a:xfrm>
            <a:off x="2530820" y="3579024"/>
            <a:ext cx="981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8066788" y="1683385"/>
            <a:ext cx="1656184" cy="1477328"/>
          </a:xfrm>
          <a:prstGeom prst="rect">
            <a:avLst/>
          </a:prstGeom>
        </p:spPr>
        <p:txBody>
          <a:bodyPr wrap="square">
            <a:spAutoFit/>
          </a:bodyPr>
          <a:lstStyle/>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unit test</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integration test</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-SW test</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report</a:t>
            </a:r>
          </a:p>
          <a:p>
            <a:pPr lvl="0" algn="l" fontAlgn="auto">
              <a:spcBef>
                <a:spcPts val="0"/>
              </a:spcBef>
              <a:spcAft>
                <a:spcPts val="0"/>
              </a:spcAft>
              <a:defRPr/>
            </a:pP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-Requirement</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traceability</a:t>
            </a:r>
            <a:r>
              <a:rPr kumimoji="0" lang="ko-KR" altLang="en-US"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 </a:t>
            </a:r>
            <a:r>
              <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matrix</a:t>
            </a: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lvl="0" algn="l" fontAlgn="auto">
              <a:spcBef>
                <a:spcPts val="0"/>
              </a:spcBef>
              <a:spcAft>
                <a:spcPts val="0"/>
              </a:spcAft>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1" name="직사각형 130"/>
          <p:cNvSpPr/>
          <p:nvPr/>
        </p:nvSpPr>
        <p:spPr>
          <a:xfrm>
            <a:off x="8049344" y="5046945"/>
            <a:ext cx="1583089" cy="553998"/>
          </a:xfrm>
          <a:prstGeom prst="rect">
            <a:avLst/>
          </a:prstGeom>
        </p:spPr>
        <p:txBody>
          <a:bodyPr wrap="square">
            <a:spAutoFit/>
          </a:bodyPr>
          <a:lstStyle/>
          <a:p>
            <a:pPr marL="171450" lvl="0" indent="-171450" algn="l" fontAlgn="auto">
              <a:spcBef>
                <a:spcPts val="0"/>
              </a:spcBef>
              <a:spcAft>
                <a:spcPts val="0"/>
              </a:spcAft>
              <a:buFontTx/>
              <a:buChar char="-"/>
              <a:defRPr/>
            </a:pPr>
            <a:r>
              <a:rPr kumimoji="0" lang="en-US" altLang="ko-KR" sz="1000"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ISO/SAE21434-10:v1.0</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a:p>
            <a:pPr marL="171450" lvl="0" indent="-171450" algn="l" fontAlgn="auto">
              <a:spcBef>
                <a:spcPts val="0"/>
              </a:spcBef>
              <a:spcAft>
                <a:spcPts val="0"/>
              </a:spcAft>
              <a:buFontTx/>
              <a:buChar char="-"/>
              <a:defRPr/>
            </a:pP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
        <p:nvSpPr>
          <p:cNvPr id="132" name="직사각형 131"/>
          <p:cNvSpPr/>
          <p:nvPr/>
        </p:nvSpPr>
        <p:spPr>
          <a:xfrm>
            <a:off x="1551620" y="2277310"/>
            <a:ext cx="979200" cy="3600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LG스마트체 Regular" panose="020B0600000101010101" pitchFamily="50" charset="-127"/>
                <a:ea typeface="LG스마트체 Regular" panose="020B0600000101010101" pitchFamily="50" charset="-127"/>
              </a:rPr>
              <a:t>PA </a:t>
            </a:r>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4-7</a:t>
            </a:r>
            <a:endParaRPr lang="en-US" altLang="ko-KR" sz="700" b="1"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smtClean="0">
                <a:solidFill>
                  <a:schemeClr val="tx1"/>
                </a:solidFill>
                <a:latin typeface="LG스마트체 Regular" panose="020B0600000101010101" pitchFamily="50" charset="-127"/>
                <a:ea typeface="LG스마트체 Regular" panose="020B0600000101010101" pitchFamily="50" charset="-127"/>
              </a:rPr>
              <a:t> </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a:p>
            <a:r>
              <a:rPr lang="en-US" altLang="ko-KR" sz="700" dirty="0">
                <a:solidFill>
                  <a:schemeClr val="tx1"/>
                </a:solidFill>
                <a:latin typeface="LG스마트체 Regular" panose="020B0600000101010101" pitchFamily="50" charset="-127"/>
                <a:ea typeface="LG스마트체 Regular" panose="020B0600000101010101" pitchFamily="50" charset="-127"/>
              </a:rPr>
              <a:t>SW</a:t>
            </a:r>
            <a:r>
              <a:rPr lang="ko-KR" altLang="en-US" sz="700" dirty="0">
                <a:solidFill>
                  <a:schemeClr val="tx1"/>
                </a:solidFill>
                <a:latin typeface="LG스마트체 Regular" panose="020B0600000101010101" pitchFamily="50" charset="-127"/>
                <a:ea typeface="LG스마트체 Regular" panose="020B0600000101010101" pitchFamily="50" charset="-127"/>
              </a:rPr>
              <a:t> </a:t>
            </a:r>
            <a:r>
              <a:rPr lang="en-US" altLang="ko-KR" sz="700" dirty="0">
                <a:solidFill>
                  <a:schemeClr val="tx1"/>
                </a:solidFill>
                <a:latin typeface="LG스마트체 Regular" panose="020B0600000101010101" pitchFamily="50" charset="-127"/>
                <a:ea typeface="LG스마트체 Regular" panose="020B0600000101010101" pitchFamily="50" charset="-127"/>
              </a:rPr>
              <a:t>unit test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3" name="직선 화살표 연결선 132"/>
          <p:cNvCxnSpPr>
            <a:stCxn id="132" idx="2"/>
            <a:endCxn id="119" idx="0"/>
          </p:cNvCxnSpPr>
          <p:nvPr/>
        </p:nvCxnSpPr>
        <p:spPr>
          <a:xfrm>
            <a:off x="2041220" y="2637350"/>
            <a:ext cx="0" cy="132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p:cNvCxnSpPr>
            <a:stCxn id="122" idx="3"/>
          </p:cNvCxnSpPr>
          <p:nvPr/>
        </p:nvCxnSpPr>
        <p:spPr>
          <a:xfrm>
            <a:off x="1441195" y="2456892"/>
            <a:ext cx="110425" cy="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직사각형 135"/>
          <p:cNvSpPr/>
          <p:nvPr/>
        </p:nvSpPr>
        <p:spPr>
          <a:xfrm>
            <a:off x="2629010" y="4388540"/>
            <a:ext cx="979200" cy="3600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Update</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Cybersecurity</a:t>
            </a:r>
            <a:r>
              <a:rPr lang="ko-KR" altLang="en-US" sz="700" dirty="0" smtClean="0">
                <a:solidFill>
                  <a:schemeClr val="tx1"/>
                </a:solidFill>
                <a:latin typeface="LG스마트체 Regular" panose="020B0600000101010101" pitchFamily="50" charset="-127"/>
                <a:ea typeface="LG스마트체 Regular" panose="020B0600000101010101" pitchFamily="50" charset="-127"/>
              </a:rPr>
              <a:t>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case</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37" name="직선 화살표 연결선 32"/>
          <p:cNvCxnSpPr>
            <a:stCxn id="136" idx="2"/>
            <a:endCxn id="75" idx="0"/>
          </p:cNvCxnSpPr>
          <p:nvPr/>
        </p:nvCxnSpPr>
        <p:spPr>
          <a:xfrm>
            <a:off x="3118610" y="4748580"/>
            <a:ext cx="0" cy="13472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1601090" y="3160241"/>
            <a:ext cx="992580" cy="230832"/>
          </a:xfrm>
          <a:prstGeom prst="rect">
            <a:avLst/>
          </a:prstGeom>
          <a:noFill/>
          <a:ln>
            <a:noFill/>
          </a:ln>
        </p:spPr>
        <p:txBody>
          <a:bodyPr wrap="none" rtlCol="0">
            <a:spAutoFit/>
          </a:bodyPr>
          <a:lstStyle/>
          <a:p>
            <a:r>
              <a:rPr lang="en-US" altLang="ko-KR" sz="900" dirty="0" smtClean="0">
                <a:solidFill>
                  <a:schemeClr val="tx1"/>
                </a:solidFill>
                <a:latin typeface="LG스마트체 Regular" panose="020B0600000101010101" pitchFamily="50" charset="-127"/>
                <a:ea typeface="LG스마트체 Regular" panose="020B0600000101010101" pitchFamily="50" charset="-127"/>
              </a:rPr>
              <a:t>SWQT Manager</a:t>
            </a:r>
            <a:endParaRPr lang="ko-KR" altLang="en-US" sz="900" dirty="0">
              <a:solidFill>
                <a:schemeClr val="tx1"/>
              </a:solidFill>
              <a:latin typeface="LG스마트체 Regular" panose="020B0600000101010101" pitchFamily="50" charset="-127"/>
              <a:ea typeface="LG스마트체 Regular" panose="020B0600000101010101" pitchFamily="50" charset="-127"/>
            </a:endParaRPr>
          </a:p>
        </p:txBody>
      </p:sp>
      <p:sp>
        <p:nvSpPr>
          <p:cNvPr id="62" name="TextBox 61"/>
          <p:cNvSpPr txBox="1"/>
          <p:nvPr/>
        </p:nvSpPr>
        <p:spPr>
          <a:xfrm>
            <a:off x="3101977" y="5206323"/>
            <a:ext cx="306494" cy="200055"/>
          </a:xfrm>
          <a:prstGeom prst="rect">
            <a:avLst/>
          </a:prstGeom>
          <a:noFill/>
        </p:spPr>
        <p:txBody>
          <a:bodyPr wrap="none" rtlCol="0">
            <a:spAutoFit/>
          </a:bodyP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OK</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0" name="TextBox 69"/>
          <p:cNvSpPr txBox="1"/>
          <p:nvPr/>
        </p:nvSpPr>
        <p:spPr>
          <a:xfrm>
            <a:off x="3393017" y="4867528"/>
            <a:ext cx="316112" cy="200055"/>
          </a:xfrm>
          <a:prstGeom prst="rect">
            <a:avLst/>
          </a:prstGeom>
          <a:noFill/>
        </p:spPr>
        <p:txBody>
          <a:bodyPr wrap="none" rtlCol="0">
            <a:spAutoFit/>
          </a:bodyPr>
          <a:lstStyle/>
          <a:p>
            <a:pPr algn="l"/>
            <a:r>
              <a:rPr lang="en-US" altLang="ko-KR" sz="700" dirty="0" smtClean="0">
                <a:solidFill>
                  <a:schemeClr val="tx1"/>
                </a:solidFill>
                <a:latin typeface="LG스마트체 Regular" panose="020B0600000101010101" pitchFamily="50" charset="-127"/>
                <a:ea typeface="LG스마트체 Regular" panose="020B0600000101010101" pitchFamily="50" charset="-127"/>
              </a:rPr>
              <a:t>NG</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73" name="직사각형 72"/>
          <p:cNvSpPr/>
          <p:nvPr/>
        </p:nvSpPr>
        <p:spPr>
          <a:xfrm>
            <a:off x="3800872" y="5549170"/>
            <a:ext cx="4392216" cy="400110"/>
          </a:xfrm>
          <a:prstGeom prst="rect">
            <a:avLst/>
          </a:prstGeom>
        </p:spPr>
        <p:txBody>
          <a:bodyPr wrap="square">
            <a:spAutoFit/>
          </a:bodyPr>
          <a:lstStyle/>
          <a:p>
            <a:pPr lvl="0" algn="l" fontAlgn="auto">
              <a:spcBef>
                <a:spcPts val="0"/>
              </a:spcBef>
              <a:spcAft>
                <a:spcPts val="0"/>
              </a:spcAft>
              <a:defRPr/>
            </a:pP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 All </a:t>
            </a:r>
            <a:r>
              <a:rPr kumimoji="0" lang="en-US" altLang="ko-KR" sz="1000" b="1" dirty="0">
                <a:latin typeface="LG스마트체 Regular" panose="020B0600000101010101" pitchFamily="50" charset="-127"/>
                <a:ea typeface="LG스마트체 Regular" panose="020B0600000101010101" pitchFamily="50" charset="-127"/>
                <a:cs typeface="Times New Roman" pitchFamily="18" charset="0"/>
              </a:rPr>
              <a:t>c</a:t>
            </a:r>
            <a:r>
              <a:rPr kumimoji="0" lang="en-US" altLang="ko-KR" sz="1000" b="1" dirty="0" smtClean="0">
                <a:latin typeface="LG스마트체 Regular" panose="020B0600000101010101" pitchFamily="50" charset="-127"/>
                <a:ea typeface="LG스마트체 Regular" panose="020B0600000101010101" pitchFamily="50" charset="-127"/>
                <a:cs typeface="Times New Roman" pitchFamily="18" charset="0"/>
              </a:rPr>
              <a:t>ybersecurity work-products shall be approved by </a:t>
            </a:r>
            <a:r>
              <a:rPr kumimoji="0" lang="en-US" altLang="ko-KR" sz="1000" b="1" dirty="0">
                <a:solidFill>
                  <a:schemeClr val="tx1"/>
                </a:solidFill>
                <a:latin typeface="LG스마트체 Regular" panose="020B0600000101010101" pitchFamily="50" charset="-127"/>
                <a:ea typeface="LG스마트체 Regular" panose="020B0600000101010101" pitchFamily="50" charset="-127"/>
                <a:cs typeface="Times New Roman" pitchFamily="18" charset="0"/>
              </a:rPr>
              <a:t>Cybersecurity Governance Manager </a:t>
            </a:r>
            <a:r>
              <a:rPr kumimoji="0" lang="en-US" altLang="ko-KR" sz="1000" b="1" dirty="0" smtClean="0">
                <a:solidFill>
                  <a:schemeClr val="tx1"/>
                </a:solidFill>
                <a:latin typeface="LG스마트체 Regular" panose="020B0600000101010101" pitchFamily="50" charset="-127"/>
                <a:ea typeface="LG스마트체 Regular" panose="020B0600000101010101" pitchFamily="50" charset="-127"/>
                <a:cs typeface="Times New Roman" pitchFamily="18" charset="0"/>
              </a:rPr>
              <a:t>before the official release to OEM.</a:t>
            </a:r>
            <a:endParaRPr kumimoji="0" lang="en-US" altLang="ko-KR" sz="1000" dirty="0">
              <a:solidFill>
                <a:schemeClr val="tx1"/>
              </a:solidFill>
              <a:latin typeface="LG스마트체 Regular" panose="020B0600000101010101" pitchFamily="50" charset="-127"/>
              <a:ea typeface="LG스마트체 Regular" panose="020B0600000101010101" pitchFamily="50" charset="-127"/>
              <a:cs typeface="Times New Roman" pitchFamily="18" charset="0"/>
            </a:endParaRPr>
          </a:p>
        </p:txBody>
      </p:sp>
    </p:spTree>
    <p:extLst>
      <p:ext uri="{BB962C8B-B14F-4D97-AF65-F5344CB8AC3E}">
        <p14:creationId xmlns:p14="http://schemas.microsoft.com/office/powerpoint/2010/main" val="32384964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564346" y="419071"/>
            <a:ext cx="7845038" cy="368300"/>
          </a:xfrm>
          <a:prstGeom prst="rect">
            <a:avLst/>
          </a:prstGeom>
          <a:noFill/>
        </p:spPr>
        <p:txBody>
          <a:bodyPr/>
          <a:lstStyle/>
          <a:p>
            <a:r>
              <a:rPr lang="en-US" altLang="ko-KR" dirty="0">
                <a:latin typeface="LG스마트체 Bold" panose="020B0600000101010101" pitchFamily="50" charset="-127"/>
                <a:ea typeface="LG스마트체 Bold" panose="020B0600000101010101" pitchFamily="50" charset="-127"/>
              </a:rPr>
              <a:t>Cybersecurity </a:t>
            </a:r>
            <a:r>
              <a:rPr lang="en-US" altLang="ko-KR" dirty="0" smtClean="0">
                <a:latin typeface="LG스마트체 Bold" panose="020B0600000101010101" pitchFamily="50" charset="-127"/>
                <a:ea typeface="LG스마트체 Bold" panose="020B0600000101010101" pitchFamily="50" charset="-127"/>
              </a:rPr>
              <a:t>Management &amp; Supporting</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solidFill>
                  <a:srgbClr val="000000"/>
                </a:solidFill>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solidFill>
                  <a:srgbClr val="000000"/>
                </a:solidFill>
                <a:latin typeface="LG스마트체 Regular" panose="020B0600000101010101" pitchFamily="50" charset="-127"/>
                <a:ea typeface="LG스마트체 Regular" panose="020B0600000101010101" pitchFamily="50" charset="-127"/>
              </a:rPr>
              <a:pPr>
                <a:defRPr/>
              </a:pPr>
              <a:t>97</a:t>
            </a:fld>
            <a:endParaRPr lang="en-US" altLang="ko-KR" dirty="0">
              <a:solidFill>
                <a:srgbClr val="000000"/>
              </a:solidFill>
              <a:latin typeface="LG스마트체 Regular" panose="020B0600000101010101" pitchFamily="50" charset="-127"/>
              <a:ea typeface="LG스마트체 Regular" panose="020B0600000101010101" pitchFamily="50" charset="-127"/>
            </a:endParaRPr>
          </a:p>
        </p:txBody>
      </p:sp>
      <p:sp>
        <p:nvSpPr>
          <p:cNvPr id="4" name="직사각형 3"/>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rgbClr val="FFFFFF"/>
                </a:solidFill>
              </a:rPr>
              <a:t>5</a:t>
            </a:r>
            <a:endParaRPr lang="ko-KR" altLang="en-US" sz="2800" b="1" dirty="0">
              <a:solidFill>
                <a:srgbClr val="FFFFFF"/>
              </a:solidFill>
            </a:endParaRPr>
          </a:p>
        </p:txBody>
      </p:sp>
      <p:graphicFrame>
        <p:nvGraphicFramePr>
          <p:cNvPr id="7" name="표 6"/>
          <p:cNvGraphicFramePr>
            <a:graphicFrameLocks noGrp="1"/>
          </p:cNvGraphicFramePr>
          <p:nvPr>
            <p:extLst>
              <p:ext uri="{D42A27DB-BD31-4B8C-83A1-F6EECF244321}">
                <p14:modId xmlns:p14="http://schemas.microsoft.com/office/powerpoint/2010/main" val="2417944635"/>
              </p:ext>
            </p:extLst>
          </p:nvPr>
        </p:nvGraphicFramePr>
        <p:xfrm>
          <a:off x="704528" y="2636912"/>
          <a:ext cx="8928992" cy="4053840"/>
        </p:xfrm>
        <a:graphic>
          <a:graphicData uri="http://schemas.openxmlformats.org/drawingml/2006/table">
            <a:tbl>
              <a:tblPr firstRow="1" bandRow="1">
                <a:tableStyleId>{5C22544A-7EE6-4342-B048-85BDC9FD1C3A}</a:tableStyleId>
              </a:tblPr>
              <a:tblGrid>
                <a:gridCol w="3960440">
                  <a:extLst>
                    <a:ext uri="{9D8B030D-6E8A-4147-A177-3AD203B41FA5}">
                      <a16:colId xmlns="" xmlns:a16="http://schemas.microsoft.com/office/drawing/2014/main" val="20000"/>
                    </a:ext>
                  </a:extLst>
                </a:gridCol>
                <a:gridCol w="4330063">
                  <a:extLst>
                    <a:ext uri="{9D8B030D-6E8A-4147-A177-3AD203B41FA5}">
                      <a16:colId xmlns="" xmlns:a16="http://schemas.microsoft.com/office/drawing/2014/main" val="20001"/>
                    </a:ext>
                  </a:extLst>
                </a:gridCol>
                <a:gridCol w="638489">
                  <a:extLst>
                    <a:ext uri="{9D8B030D-6E8A-4147-A177-3AD203B41FA5}">
                      <a16:colId xmlns="" xmlns:a16="http://schemas.microsoft.com/office/drawing/2014/main" val="20002"/>
                    </a:ext>
                  </a:extLst>
                </a:gridCol>
              </a:tblGrid>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5-1. Establish Cybersecurity Plan</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0"/>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5-2. Development of CIA &amp; suppliers’ CIA</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r>
                        <a:rPr lang="ko-KR"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a:t>
                      </a:r>
                      <a:r>
                        <a:rPr lang="en-US" altLang="ko-KR" sz="900" baseline="0" dirty="0" smtClean="0">
                          <a:solidFill>
                            <a:schemeClr val="tx1"/>
                          </a:solidFill>
                          <a:latin typeface="LG스마트체 Regular" panose="020B0600000101010101" pitchFamily="50" charset="-127"/>
                          <a:ea typeface="LG스마트체 Regular" panose="020B0600000101010101" pitchFamily="50" charset="-127"/>
                          <a:sym typeface="Wingdings"/>
                        </a:rPr>
                        <a:t> </a:t>
                      </a:r>
                      <a:endParaRPr lang="ko-KR" altLang="en-US" sz="90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104</a:t>
                      </a:r>
                      <a:endParaRPr lang="ko-KR" altLang="en-US" sz="1100" b="0" i="0" baseline="0" dirty="0" smtClean="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1"/>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5-3. Release of CIA</a:t>
                      </a:r>
                      <a:endParaRPr lang="ko-KR" altLang="en-US" sz="1100" b="0"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2"/>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5-4. Release of Cybersecurity Plan</a:t>
                      </a:r>
                      <a:endParaRPr lang="ko-KR" altLang="en-US" sz="1100" b="0" baseline="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3"/>
                  </a:ext>
                </a:extLst>
              </a:tr>
              <a:tr h="241078">
                <a:tc>
                  <a:txBody>
                    <a:bodyPr/>
                    <a:lstStyle/>
                    <a:p>
                      <a:pPr latinLnBrk="1"/>
                      <a:r>
                        <a:rPr lang="en-US" altLang="ko-KR" sz="1100" b="0" strike="noStrike" baseline="0" dirty="0" smtClean="0">
                          <a:solidFill>
                            <a:schemeClr val="tx1"/>
                          </a:solidFill>
                          <a:latin typeface="LG스마트체 Bold" panose="020B0600000101010101" pitchFamily="50" charset="-127"/>
                          <a:ea typeface="LG스마트체 Bold" panose="020B0600000101010101" pitchFamily="50" charset="-127"/>
                        </a:rPr>
                        <a:t>PA 5-5. Reuse Analysis</a:t>
                      </a:r>
                      <a:endParaRPr lang="ko-KR" altLang="en-US" sz="1100" b="0" strike="noStrike" baseline="0" dirty="0" smtClean="0">
                        <a:solidFill>
                          <a:schemeClr val="tx1"/>
                        </a:solidFill>
                        <a:latin typeface="LG스마트체 Bold" panose="020B0600000101010101" pitchFamily="50" charset="-127"/>
                        <a:ea typeface="LG스마트체 Bold" panose="020B0600000101010101" pitchFamily="50" charset="-127"/>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chemeClr val="tx1"/>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strike="noStrike" baseline="0" dirty="0" smtClean="0">
                          <a:solidFill>
                            <a:schemeClr val="tx1"/>
                          </a:solidFill>
                          <a:latin typeface="LG스마트체 Regular" panose="020B0600000101010101" pitchFamily="50" charset="-127"/>
                          <a:ea typeface="LG스마트체 Regular" panose="020B0600000101010101" pitchFamily="50" charset="-127"/>
                        </a:rPr>
                        <a:t>106</a:t>
                      </a:r>
                      <a:endParaRPr lang="ko-KR" altLang="en-US" sz="1100" b="0" i="0" strike="noStrike"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4"/>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strike="noStrike" baseline="0" dirty="0" smtClean="0">
                          <a:solidFill>
                            <a:schemeClr val="tx1"/>
                          </a:solidFill>
                          <a:latin typeface="LG스마트체 Bold" panose="020B0600000101010101" pitchFamily="50" charset="-127"/>
                          <a:ea typeface="LG스마트체 Bold" panose="020B0600000101010101" pitchFamily="50" charset="-127"/>
                        </a:rPr>
                        <a:t>5-6. Out-of-Context Component Validation</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5"/>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5-7. Cybersecurity Activities for Off-the-Shelf</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109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6"/>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5-8. Cybersecurity Assessment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110</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7"/>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5-9. Configuration Management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113</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8"/>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5-10. Requirement Change Management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114</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09"/>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5-11. Vulnerabilities Change Management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115</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0"/>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5-12. Requirements confirmation review</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116</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1"/>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5-13. Feature Complete Review</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117</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2"/>
                  </a:ext>
                </a:extLst>
              </a:tr>
              <a:tr h="241078">
                <a:tc>
                  <a:txBody>
                    <a:bodyPr/>
                    <a:lstStyle/>
                    <a:p>
                      <a:pPr latinLnBrk="1"/>
                      <a:r>
                        <a:rPr lang="en-US" altLang="ko-KR" sz="1100" b="0" baseline="0" dirty="0" smtClean="0">
                          <a:solidFill>
                            <a:schemeClr val="tx1"/>
                          </a:solidFill>
                          <a:latin typeface="LG스마트체 Bold" panose="020B0600000101010101" pitchFamily="50" charset="-127"/>
                          <a:ea typeface="LG스마트체 Bold" panose="020B0600000101010101" pitchFamily="50" charset="-127"/>
                        </a:rPr>
                        <a:t>PA </a:t>
                      </a:r>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5-14. Qualification completion Review</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118</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3"/>
                  </a:ext>
                </a:extLst>
              </a:tr>
              <a:tr h="241078">
                <a:tc>
                  <a:txBody>
                    <a:bodyPr/>
                    <a:lstStyle/>
                    <a:p>
                      <a:pPr latinLnBrk="1"/>
                      <a:r>
                        <a:rPr lang="en-US" altLang="ko-KR" sz="1100" b="0" kern="1200" baseline="0" dirty="0" smtClean="0">
                          <a:solidFill>
                            <a:schemeClr val="tx1"/>
                          </a:solidFill>
                          <a:latin typeface="LG스마트체 Bold" panose="020B0600000101010101" pitchFamily="50" charset="-127"/>
                          <a:ea typeface="LG스마트체 Bold" panose="020B0600000101010101" pitchFamily="50" charset="-127"/>
                          <a:cs typeface="+mn-cs"/>
                        </a:rPr>
                        <a:t>PA 5-15. Threat countermeasure development management</a:t>
                      </a:r>
                    </a:p>
                  </a:txBody>
                  <a:tcPr anchor="c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r>
                        <a:rPr kumimoji="0" lang="ko-KR"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a:t>
                      </a:r>
                      <a:r>
                        <a:rPr kumimoji="0" lang="en-US" altLang="ko-KR"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sym typeface="Wingdings"/>
                        </a:rPr>
                        <a:t> </a:t>
                      </a:r>
                      <a:endParaRPr kumimoji="0" lang="ko-KR" altLang="en-US" sz="900" b="1" i="0" u="none" strike="noStrike" kern="1200" cap="none" spc="0" normalizeH="0" baseline="0" noProof="0" dirty="0" smtClean="0">
                        <a:ln>
                          <a:noFill/>
                        </a:ln>
                        <a:solidFill>
                          <a:srgbClr val="000000"/>
                        </a:solidFill>
                        <a:effectLst/>
                        <a:uLnTx/>
                        <a:uFillTx/>
                        <a:latin typeface="LG스마트체 Regular" panose="020B0600000101010101" pitchFamily="50" charset="-127"/>
                        <a:ea typeface="LG스마트체 Regular" panose="020B0600000101010101" pitchFamily="50" charset="-127"/>
                        <a:cs typeface="+mn-cs"/>
                      </a:endParaRPr>
                    </a:p>
                  </a:txBody>
                  <a:tcPr>
                    <a:noFill/>
                  </a:tcPr>
                </a:tc>
                <a:tc>
                  <a:txBody>
                    <a:bodyPr/>
                    <a:lstStyle/>
                    <a:p>
                      <a:pPr latinLnBrk="1"/>
                      <a:r>
                        <a:rPr lang="en-US" altLang="ko-KR" sz="1100" b="0" i="0" baseline="0" dirty="0" smtClean="0">
                          <a:solidFill>
                            <a:schemeClr val="tx1"/>
                          </a:solidFill>
                          <a:latin typeface="LG스마트체 Regular" panose="020B0600000101010101" pitchFamily="50" charset="-127"/>
                          <a:ea typeface="LG스마트체 Regular" panose="020B0600000101010101" pitchFamily="50" charset="-127"/>
                        </a:rPr>
                        <a:t>119</a:t>
                      </a:r>
                      <a:endParaRPr lang="ko-KR" altLang="en-US" sz="1100" b="0" i="0" baseline="0" dirty="0">
                        <a:solidFill>
                          <a:schemeClr val="tx1"/>
                        </a:solidFill>
                        <a:latin typeface="LG스마트체 Regular" panose="020B0600000101010101" pitchFamily="50" charset="-127"/>
                        <a:ea typeface="LG스마트체 Regular" panose="020B0600000101010101" pitchFamily="50" charset="-127"/>
                      </a:endParaRPr>
                    </a:p>
                  </a:txBody>
                  <a:tcPr>
                    <a:noFill/>
                  </a:tcPr>
                </a:tc>
                <a:extLst>
                  <a:ext uri="{0D108BD9-81ED-4DB2-BD59-A6C34878D82A}">
                    <a16:rowId xmlns="" xmlns:a16="http://schemas.microsoft.com/office/drawing/2014/main" val="10014"/>
                  </a:ext>
                </a:extLst>
              </a:tr>
            </a:tbl>
          </a:graphicData>
        </a:graphic>
      </p:graphicFrame>
      <p:sp>
        <p:nvSpPr>
          <p:cNvPr id="9" name="직사각형 8"/>
          <p:cNvSpPr/>
          <p:nvPr/>
        </p:nvSpPr>
        <p:spPr>
          <a:xfrm>
            <a:off x="548640" y="861096"/>
            <a:ext cx="9012872" cy="17262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lnSpc>
                <a:spcPts val="2000"/>
              </a:lnSpc>
              <a:spcAft>
                <a:spcPts val="0"/>
              </a:spcAft>
              <a:buFont typeface="Wingdings" pitchFamily="2" charset="2"/>
              <a:buChar char="l"/>
            </a:pPr>
            <a:r>
              <a:rPr lang="en-US" altLang="ko-KR" dirty="0" smtClean="0">
                <a:solidFill>
                  <a:srgbClr val="000000"/>
                </a:solidFill>
                <a:latin typeface="LG스마트체 Bold" panose="020B0600000101010101" pitchFamily="50" charset="-127"/>
                <a:ea typeface="LG스마트체 Bold" panose="020B0600000101010101" pitchFamily="50" charset="-127"/>
              </a:rPr>
              <a:t>Objective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cybersecurity management &amp; supporting phase of the item to which cybersecurity is applied among the E/E </a:t>
            </a:r>
            <a:r>
              <a:rPr lang="en-US" altLang="ko-KR" b="1" dirty="0" smtClean="0">
                <a:solidFill>
                  <a:srgbClr val="000000"/>
                </a:solidFill>
                <a:latin typeface="LG스마트체 Bold" panose="020B0600000101010101" pitchFamily="50" charset="-127"/>
                <a:ea typeface="LG스마트체 Bold" panose="020B0600000101010101" pitchFamily="50" charset="-127"/>
              </a:rPr>
              <a:t/>
            </a:r>
            <a:br>
              <a:rPr lang="en-US" altLang="ko-KR" b="1" dirty="0" smtClean="0">
                <a:solidFill>
                  <a:srgbClr val="000000"/>
                </a:solidFill>
                <a:latin typeface="LG스마트체 Bold" panose="020B0600000101010101" pitchFamily="50" charset="-127"/>
                <a:ea typeface="LG스마트체 Bold" panose="020B0600000101010101" pitchFamily="50" charset="-127"/>
              </a:rPr>
            </a:br>
            <a:r>
              <a:rPr lang="en-US" altLang="ko-KR" b="1" dirty="0" smtClean="0">
                <a:solidFill>
                  <a:srgbClr val="000000"/>
                </a:solidFill>
                <a:latin typeface="LG스마트체 Bold" panose="020B0600000101010101" pitchFamily="50" charset="-127"/>
                <a:ea typeface="LG스마트체 Bold" panose="020B0600000101010101" pitchFamily="50" charset="-127"/>
              </a:rPr>
              <a:t>      system </a:t>
            </a:r>
            <a:r>
              <a:rPr lang="en-US" altLang="ko-KR" b="1" dirty="0">
                <a:solidFill>
                  <a:srgbClr val="000000"/>
                </a:solidFill>
                <a:latin typeface="LG스마트체 Bold" panose="020B0600000101010101" pitchFamily="50" charset="-127"/>
                <a:ea typeface="LG스마트체 Bold" panose="020B0600000101010101" pitchFamily="50" charset="-127"/>
              </a:rPr>
              <a:t>developed by the VS company, and define the main activities and standards by stages</a:t>
            </a:r>
            <a:r>
              <a:rPr lang="en-US" altLang="ko-KR" b="1" dirty="0" smtClean="0">
                <a:solidFill>
                  <a:srgbClr val="000000"/>
                </a:solidFill>
                <a:latin typeface="LG스마트체 Bold" panose="020B0600000101010101" pitchFamily="50" charset="-127"/>
                <a:ea typeface="LG스마트체 Bold" panose="020B0600000101010101" pitchFamily="50" charset="-127"/>
              </a:rPr>
              <a:t>.</a:t>
            </a:r>
            <a:endParaRPr lang="en-US" altLang="ko-KR" dirty="0" smtClean="0">
              <a:solidFill>
                <a:srgbClr val="000000"/>
              </a:solidFill>
              <a:latin typeface="LG스마트체 Bold" panose="020B0600000101010101" pitchFamily="50" charset="-127"/>
              <a:ea typeface="LG스마트체 Bold" panose="020B0600000101010101" pitchFamily="50" charset="-127"/>
            </a:endParaRPr>
          </a:p>
          <a:p>
            <a:pPr marL="285750" indent="-285750" algn="l">
              <a:lnSpc>
                <a:spcPts val="2000"/>
              </a:lnSpc>
              <a:spcAft>
                <a:spcPts val="0"/>
              </a:spcAft>
              <a:buFont typeface="Wingdings" pitchFamily="2" charset="2"/>
              <a:buChar char="l"/>
            </a:pPr>
            <a:r>
              <a:rPr lang="en-US" altLang="ko-KR" dirty="0" smtClean="0">
                <a:solidFill>
                  <a:srgbClr val="000000"/>
                </a:solidFill>
                <a:latin typeface="LG스마트체 Bold" panose="020B0600000101010101" pitchFamily="50" charset="-127"/>
                <a:ea typeface="LG스마트체 Bold" panose="020B0600000101010101" pitchFamily="50" charset="-127"/>
              </a:rPr>
              <a:t>Scope</a:t>
            </a:r>
          </a:p>
          <a:p>
            <a:pPr indent="266700" algn="l">
              <a:lnSpc>
                <a:spcPts val="2000"/>
              </a:lnSpc>
              <a:spcAft>
                <a:spcPts val="0"/>
              </a:spcAft>
            </a:pPr>
            <a:r>
              <a:rPr lang="en-US" altLang="ko-KR" b="1" dirty="0">
                <a:solidFill>
                  <a:srgbClr val="000000"/>
                </a:solidFill>
                <a:latin typeface="LG스마트체 Bold" panose="020B0600000101010101" pitchFamily="50" charset="-127"/>
                <a:ea typeface="LG스마트체 Bold" panose="020B0600000101010101" pitchFamily="50" charset="-127"/>
              </a:rPr>
              <a:t>It is applied when developing the item to apply cybersecurity among electrical and electronic system (E / E system</a:t>
            </a:r>
            <a:r>
              <a:rPr lang="en-US" altLang="ko-KR" b="1" dirty="0" smtClean="0">
                <a:solidFill>
                  <a:srgbClr val="000000"/>
                </a:solidFill>
                <a:latin typeface="LG스마트체 Bold" panose="020B0600000101010101" pitchFamily="50" charset="-127"/>
                <a:ea typeface="LG스마트체 Bold" panose="020B0600000101010101" pitchFamily="50" charset="-127"/>
              </a:rPr>
              <a:t>)</a:t>
            </a:r>
            <a:br>
              <a:rPr lang="en-US" altLang="ko-KR" b="1" dirty="0" smtClean="0">
                <a:solidFill>
                  <a:srgbClr val="000000"/>
                </a:solidFill>
                <a:latin typeface="LG스마트체 Bold" panose="020B0600000101010101" pitchFamily="50" charset="-127"/>
                <a:ea typeface="LG스마트체 Bold" panose="020B0600000101010101" pitchFamily="50" charset="-127"/>
              </a:rPr>
            </a:br>
            <a:r>
              <a:rPr lang="en-US" altLang="ko-KR" b="1" dirty="0" smtClean="0">
                <a:solidFill>
                  <a:srgbClr val="000000"/>
                </a:solidFill>
                <a:latin typeface="LG스마트체 Bold" panose="020B0600000101010101" pitchFamily="50" charset="-127"/>
                <a:ea typeface="LG스마트체 Bold" panose="020B0600000101010101" pitchFamily="50" charset="-127"/>
              </a:rPr>
              <a:t>      </a:t>
            </a:r>
            <a:r>
              <a:rPr lang="en-US" altLang="ko-KR" b="1" dirty="0">
                <a:solidFill>
                  <a:srgbClr val="000000"/>
                </a:solidFill>
                <a:latin typeface="LG스마트체 Bold" panose="020B0600000101010101" pitchFamily="50" charset="-127"/>
                <a:ea typeface="LG스마트체 Bold" panose="020B0600000101010101" pitchFamily="50" charset="-127"/>
              </a:rPr>
              <a:t>developed by VS company.</a:t>
            </a:r>
            <a:endParaRPr lang="en-US" altLang="ko-KR" dirty="0">
              <a:solidFill>
                <a:srgbClr val="000000"/>
              </a:solidFill>
              <a:latin typeface="LG스마트체 Bold" panose="020B0600000101010101" pitchFamily="50" charset="-127"/>
              <a:ea typeface="LG스마트체 Bold" panose="020B0600000101010101" pitchFamily="50" charset="-127"/>
            </a:endParaRPr>
          </a:p>
        </p:txBody>
      </p:sp>
    </p:spTree>
    <p:extLst>
      <p:ext uri="{BB962C8B-B14F-4D97-AF65-F5344CB8AC3E}">
        <p14:creationId xmlns:p14="http://schemas.microsoft.com/office/powerpoint/2010/main" val="28674688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제목 1"/>
          <p:cNvSpPr>
            <a:spLocks noGrp="1"/>
          </p:cNvSpPr>
          <p:nvPr>
            <p:ph type="title"/>
          </p:nvPr>
        </p:nvSpPr>
        <p:spPr>
          <a:xfrm>
            <a:off x="564346" y="419071"/>
            <a:ext cx="7845038" cy="368300"/>
          </a:xfrm>
          <a:prstGeom prst="rect">
            <a:avLst/>
          </a:prstGeom>
          <a:noFill/>
        </p:spPr>
        <p:txBody>
          <a:bodyPr/>
          <a:lstStyle/>
          <a:p>
            <a:r>
              <a:rPr lang="en-US" altLang="ko-KR" dirty="0">
                <a:latin typeface="LG스마트체 Bold" panose="020B0600000101010101" pitchFamily="50" charset="-127"/>
                <a:ea typeface="LG스마트체 Bold" panose="020B0600000101010101" pitchFamily="50" charset="-127"/>
              </a:rPr>
              <a:t>Cybersecurity Management &amp; Supporting</a:t>
            </a:r>
            <a:endParaRPr lang="ko-KR" altLang="en-US" dirty="0">
              <a:solidFill>
                <a:schemeClr val="tx1"/>
              </a:solidFill>
              <a:latin typeface="LG스마트체 Bold" panose="020B0600000101010101" pitchFamily="50" charset="-127"/>
              <a:ea typeface="LG스마트체 Bold" panose="020B0600000101010101" pitchFamily="50" charset="-127"/>
            </a:endParaRPr>
          </a:p>
        </p:txBody>
      </p:sp>
      <p:sp>
        <p:nvSpPr>
          <p:cNvPr id="3" name="슬라이드 번호 개체 틀 2"/>
          <p:cNvSpPr>
            <a:spLocks noGrp="1"/>
          </p:cNvSpPr>
          <p:nvPr>
            <p:ph type="sldNum" sz="quarter" idx="4"/>
          </p:nvPr>
        </p:nvSpPr>
        <p:spPr/>
        <p:txBody>
          <a:bodyPr/>
          <a:lstStyle/>
          <a:p>
            <a:pPr>
              <a:defRPr/>
            </a:pPr>
            <a:r>
              <a:rPr lang="en-US" altLang="ko-KR" dirty="0" smtClean="0">
                <a:latin typeface="LG스마트체 Regular" panose="020B0600000101010101" pitchFamily="50" charset="-127"/>
                <a:ea typeface="LG스마트체 Regular" panose="020B0600000101010101" pitchFamily="50" charset="-127"/>
              </a:rPr>
              <a:t>Page  :  </a:t>
            </a:r>
            <a:fld id="{68D2173B-8517-4FE9-BE5B-560209F3466C}" type="slidenum">
              <a:rPr lang="ko-KR" altLang="en-US" smtClean="0">
                <a:latin typeface="LG스마트체 Regular" panose="020B0600000101010101" pitchFamily="50" charset="-127"/>
                <a:ea typeface="LG스마트체 Regular" panose="020B0600000101010101" pitchFamily="50" charset="-127"/>
              </a:rPr>
              <a:pPr>
                <a:defRPr/>
              </a:pPr>
              <a:t>98</a:t>
            </a:fld>
            <a:endParaRPr lang="en-US" altLang="ko-KR" dirty="0">
              <a:latin typeface="LG스마트체 Regular" panose="020B0600000101010101" pitchFamily="50" charset="-127"/>
              <a:ea typeface="LG스마트체 Regular" panose="020B0600000101010101" pitchFamily="50" charset="-127"/>
            </a:endParaRPr>
          </a:p>
        </p:txBody>
      </p:sp>
      <p:sp>
        <p:nvSpPr>
          <p:cNvPr id="59" name="직사각형 58"/>
          <p:cNvSpPr/>
          <p:nvPr/>
        </p:nvSpPr>
        <p:spPr>
          <a:xfrm>
            <a:off x="-12192" y="255260"/>
            <a:ext cx="560832" cy="604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800" b="1" dirty="0" smtClean="0">
                <a:solidFill>
                  <a:schemeClr val="bg1"/>
                </a:solidFill>
              </a:rPr>
              <a:t>5</a:t>
            </a:r>
            <a:endParaRPr lang="ko-KR" altLang="en-US" sz="2800" b="1" dirty="0">
              <a:solidFill>
                <a:schemeClr val="bg1"/>
              </a:solidFill>
            </a:endParaRPr>
          </a:p>
        </p:txBody>
      </p:sp>
      <p:sp>
        <p:nvSpPr>
          <p:cNvPr id="46" name="직사각형 45"/>
          <p:cNvSpPr/>
          <p:nvPr/>
        </p:nvSpPr>
        <p:spPr>
          <a:xfrm>
            <a:off x="548640" y="861096"/>
            <a:ext cx="9012872" cy="695696"/>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ts val="2000"/>
              </a:lnSpc>
              <a:spcAft>
                <a:spcPts val="1500"/>
              </a:spcAft>
            </a:pPr>
            <a:r>
              <a:rPr lang="en-US" altLang="ko-KR" b="1" dirty="0">
                <a:solidFill>
                  <a:srgbClr val="000000"/>
                </a:solidFill>
                <a:latin typeface="LG스마트체 Bold" panose="020B0600000101010101" pitchFamily="50" charset="-127"/>
                <a:ea typeface="LG스마트체 Bold" panose="020B0600000101010101" pitchFamily="50" charset="-127"/>
              </a:rPr>
              <a:t>Define the </a:t>
            </a:r>
            <a:r>
              <a:rPr lang="en-US" altLang="ko-KR" b="1" dirty="0" smtClean="0">
                <a:solidFill>
                  <a:srgbClr val="000000"/>
                </a:solidFill>
                <a:latin typeface="LG스마트체 Bold" panose="020B0600000101010101" pitchFamily="50" charset="-127"/>
                <a:ea typeface="LG스마트체 Bold" panose="020B0600000101010101" pitchFamily="50" charset="-127"/>
              </a:rPr>
              <a:t>cybersecurity management &amp; supporting </a:t>
            </a:r>
            <a:r>
              <a:rPr lang="en-US" altLang="ko-KR" b="1" dirty="0">
                <a:solidFill>
                  <a:srgbClr val="000000"/>
                </a:solidFill>
                <a:latin typeface="LG스마트체 Bold" panose="020B0600000101010101" pitchFamily="50" charset="-127"/>
                <a:ea typeface="LG스마트체 Bold" panose="020B0600000101010101" pitchFamily="50" charset="-127"/>
              </a:rPr>
              <a:t>phase of the item to which cybersecurity is applied among the E/E system developed by the VS company, and define the main activities and standards by stages.</a:t>
            </a:r>
          </a:p>
          <a:p>
            <a:pPr algn="l">
              <a:lnSpc>
                <a:spcPts val="2000"/>
              </a:lnSpc>
              <a:spcAft>
                <a:spcPts val="1500"/>
              </a:spcAft>
            </a:pPr>
            <a:endParaRPr lang="en-US" altLang="ko-KR" dirty="0">
              <a:solidFill>
                <a:srgbClr val="000000"/>
              </a:solidFill>
              <a:latin typeface="LG스마트체 Bold" panose="020B0600000101010101" pitchFamily="50" charset="-127"/>
              <a:ea typeface="LG스마트체 Bold" panose="020B0600000101010101" pitchFamily="50" charset="-127"/>
            </a:endParaRPr>
          </a:p>
          <a:p>
            <a:pPr algn="l">
              <a:lnSpc>
                <a:spcPts val="2000"/>
              </a:lnSpc>
              <a:spcAft>
                <a:spcPts val="1500"/>
              </a:spcAft>
            </a:pPr>
            <a:endParaRPr lang="en-US" altLang="ko-KR" dirty="0">
              <a:solidFill>
                <a:schemeClr val="tx1"/>
              </a:solidFill>
              <a:latin typeface="LG스마트체 Bold" panose="020B0600000101010101" pitchFamily="50" charset="-127"/>
              <a:ea typeface="LG스마트체 Bold" panose="020B0600000101010101" pitchFamily="50" charset="-127"/>
            </a:endParaRPr>
          </a:p>
        </p:txBody>
      </p:sp>
      <p:sp>
        <p:nvSpPr>
          <p:cNvPr id="171" name="직사각형 170"/>
          <p:cNvSpPr/>
          <p:nvPr/>
        </p:nvSpPr>
        <p:spPr>
          <a:xfrm>
            <a:off x="3872880" y="4289496"/>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6-5.</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Planning </a:t>
            </a:r>
            <a:r>
              <a:rPr lang="en-US" altLang="ko-KR" sz="700" dirty="0">
                <a:solidFill>
                  <a:schemeClr val="tx1"/>
                </a:solidFill>
                <a:latin typeface="LG스마트체 Regular" panose="020B0600000101010101" pitchFamily="50" charset="-127"/>
                <a:ea typeface="LG스마트체 Regular" panose="020B0600000101010101" pitchFamily="50" charset="-127"/>
              </a:rPr>
              <a:t>of Cybersecurity Case</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172" name="꺾인 연결선 171"/>
          <p:cNvCxnSpPr>
            <a:stCxn id="194" idx="2"/>
            <a:endCxn id="226" idx="3"/>
          </p:cNvCxnSpPr>
          <p:nvPr/>
        </p:nvCxnSpPr>
        <p:spPr>
          <a:xfrm rot="5400000" flipH="1">
            <a:off x="4925991" y="3935049"/>
            <a:ext cx="1127185" cy="1263617"/>
          </a:xfrm>
          <a:prstGeom prst="bentConnector4">
            <a:avLst>
              <a:gd name="adj1" fmla="val -20281"/>
              <a:gd name="adj2" fmla="val 771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꺾인 연결선 172"/>
          <p:cNvCxnSpPr>
            <a:stCxn id="238" idx="0"/>
            <a:endCxn id="194" idx="1"/>
          </p:cNvCxnSpPr>
          <p:nvPr/>
        </p:nvCxnSpPr>
        <p:spPr>
          <a:xfrm rot="16200000" flipH="1">
            <a:off x="2810079" y="2161112"/>
            <a:ext cx="1981585" cy="3521440"/>
          </a:xfrm>
          <a:prstGeom prst="bentConnector4">
            <a:avLst>
              <a:gd name="adj1" fmla="val -11536"/>
              <a:gd name="adj2" fmla="val 9707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rot="16200000">
            <a:off x="323454" y="2033751"/>
            <a:ext cx="1580503" cy="338554"/>
          </a:xfrm>
          <a:prstGeom prst="rect">
            <a:avLst/>
          </a:prstGeom>
          <a:noFill/>
        </p:spPr>
        <p:txBody>
          <a:bodyPr wrap="square" rtlCol="0">
            <a:spAutoFit/>
          </a:bodyPr>
          <a:lstStyle/>
          <a:p>
            <a:r>
              <a:rPr lang="en-US" altLang="ko-KR" sz="800" dirty="0" smtClean="0">
                <a:latin typeface="LG스마트체 Regular" panose="020B0600000101010101" pitchFamily="50" charset="-127"/>
                <a:ea typeface="LG스마트체 Regular" panose="020B0600000101010101" pitchFamily="50" charset="-127"/>
              </a:rPr>
              <a:t>Cybersecurity Auditor/Assessor</a:t>
            </a:r>
            <a:endParaRPr lang="ko-KR" altLang="en-US" sz="800" dirty="0">
              <a:latin typeface="LG스마트체 Regular" panose="020B0600000101010101" pitchFamily="50" charset="-127"/>
              <a:ea typeface="LG스마트체 Regular" panose="020B0600000101010101" pitchFamily="50" charset="-127"/>
            </a:endParaRPr>
          </a:p>
        </p:txBody>
      </p:sp>
      <p:cxnSp>
        <p:nvCxnSpPr>
          <p:cNvPr id="175" name="꺾인 연결선 174"/>
          <p:cNvCxnSpPr/>
          <p:nvPr/>
        </p:nvCxnSpPr>
        <p:spPr>
          <a:xfrm rot="16200000" flipH="1">
            <a:off x="7946024" y="4906256"/>
            <a:ext cx="815231" cy="12636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직사각형 175"/>
          <p:cNvSpPr/>
          <p:nvPr/>
        </p:nvSpPr>
        <p:spPr>
          <a:xfrm>
            <a:off x="594413" y="1769944"/>
            <a:ext cx="9001000" cy="470651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스마트체 Regular" panose="020B0600000101010101" pitchFamily="50" charset="-127"/>
              <a:ea typeface="LG스마트체 Regular" panose="020B0600000101010101" pitchFamily="50" charset="-127"/>
            </a:endParaRPr>
          </a:p>
        </p:txBody>
      </p:sp>
      <p:cxnSp>
        <p:nvCxnSpPr>
          <p:cNvPr id="177" name="직선 연결선 176"/>
          <p:cNvCxnSpPr/>
          <p:nvPr/>
        </p:nvCxnSpPr>
        <p:spPr>
          <a:xfrm>
            <a:off x="920552" y="3501008"/>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직선 연결선 178"/>
          <p:cNvCxnSpPr/>
          <p:nvPr/>
        </p:nvCxnSpPr>
        <p:spPr>
          <a:xfrm>
            <a:off x="920552" y="5733256"/>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79"/>
          <p:cNvCxnSpPr/>
          <p:nvPr/>
        </p:nvCxnSpPr>
        <p:spPr>
          <a:xfrm>
            <a:off x="920552" y="1795821"/>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 181"/>
          <p:cNvCxnSpPr/>
          <p:nvPr/>
        </p:nvCxnSpPr>
        <p:spPr>
          <a:xfrm>
            <a:off x="1280592" y="1789000"/>
            <a:ext cx="0" cy="47065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rot="16200000">
            <a:off x="-566414" y="4025969"/>
            <a:ext cx="2613892" cy="246221"/>
          </a:xfrm>
          <a:prstGeom prst="rect">
            <a:avLst/>
          </a:prstGeom>
          <a:noFill/>
        </p:spPr>
        <p:txBody>
          <a:bodyPr wrap="square" rtlCol="0" anchor="ctr" anchorCtr="0">
            <a:spAutoFit/>
          </a:bodyPr>
          <a:lstStyle/>
          <a:p>
            <a:r>
              <a:rPr lang="en-US" altLang="ko-KR" sz="1000" dirty="0">
                <a:latin typeface="LG스마트체 Regular" panose="020B0600000101010101" pitchFamily="50" charset="-127"/>
                <a:ea typeface="LG스마트체 Regular" panose="020B0600000101010101" pitchFamily="50" charset="-127"/>
              </a:rPr>
              <a:t>Cybersecurity Management &amp; Supporting</a:t>
            </a:r>
            <a:endParaRPr lang="ko-KR" altLang="en-US" sz="1000" dirty="0">
              <a:latin typeface="LG스마트체 Regular" panose="020B0600000101010101" pitchFamily="50" charset="-127"/>
              <a:ea typeface="LG스마트체 Regular" panose="020B0600000101010101" pitchFamily="50" charset="-127"/>
            </a:endParaRPr>
          </a:p>
        </p:txBody>
      </p:sp>
      <p:sp>
        <p:nvSpPr>
          <p:cNvPr id="184" name="TextBox 183"/>
          <p:cNvSpPr txBox="1"/>
          <p:nvPr/>
        </p:nvSpPr>
        <p:spPr>
          <a:xfrm rot="16200000">
            <a:off x="321617" y="4237057"/>
            <a:ext cx="1584176" cy="400110"/>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Cybersecurity </a:t>
            </a:r>
          </a:p>
          <a:p>
            <a:r>
              <a:rPr lang="en-US" altLang="ko-KR" sz="1000" dirty="0" smtClean="0">
                <a:latin typeface="LG스마트체 Regular" panose="020B0600000101010101" pitchFamily="50" charset="-127"/>
                <a:ea typeface="LG스마트체 Regular" panose="020B0600000101010101" pitchFamily="50" charset="-127"/>
              </a:rPr>
              <a:t>Manager</a:t>
            </a:r>
            <a:endParaRPr lang="ko-KR" altLang="en-US" sz="1000" dirty="0">
              <a:latin typeface="LG스마트체 Regular" panose="020B0600000101010101" pitchFamily="50" charset="-127"/>
              <a:ea typeface="LG스마트체 Regular" panose="020B0600000101010101" pitchFamily="50" charset="-127"/>
            </a:endParaRPr>
          </a:p>
        </p:txBody>
      </p:sp>
      <p:sp>
        <p:nvSpPr>
          <p:cNvPr id="185" name="TextBox 184"/>
          <p:cNvSpPr txBox="1"/>
          <p:nvPr/>
        </p:nvSpPr>
        <p:spPr>
          <a:xfrm rot="16200000">
            <a:off x="661853" y="5879212"/>
            <a:ext cx="892153" cy="400110"/>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Reference</a:t>
            </a:r>
          </a:p>
          <a:p>
            <a:r>
              <a:rPr lang="en-US" altLang="ko-KR" sz="1000" dirty="0" smtClean="0">
                <a:latin typeface="LG스마트체 Regular" panose="020B0600000101010101" pitchFamily="50" charset="-127"/>
                <a:ea typeface="LG스마트체 Regular" panose="020B0600000101010101" pitchFamily="50" charset="-127"/>
              </a:rPr>
              <a:t> Process</a:t>
            </a:r>
            <a:endParaRPr lang="ko-KR" altLang="en-US" sz="1000" dirty="0">
              <a:latin typeface="LG스마트체 Regular" panose="020B0600000101010101" pitchFamily="50" charset="-127"/>
              <a:ea typeface="LG스마트체 Regular" panose="020B0600000101010101" pitchFamily="50" charset="-127"/>
            </a:endParaRPr>
          </a:p>
        </p:txBody>
      </p:sp>
      <p:sp>
        <p:nvSpPr>
          <p:cNvPr id="186" name="직사각형 185"/>
          <p:cNvSpPr/>
          <p:nvPr/>
        </p:nvSpPr>
        <p:spPr>
          <a:xfrm>
            <a:off x="1424608" y="5945680"/>
            <a:ext cx="1119600"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Project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87" name="직사각형 186"/>
          <p:cNvSpPr/>
          <p:nvPr/>
        </p:nvSpPr>
        <p:spPr>
          <a:xfrm>
            <a:off x="2936776" y="5945680"/>
            <a:ext cx="1119600"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Project Plan</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88" name="직사각형 187"/>
          <p:cNvSpPr/>
          <p:nvPr/>
        </p:nvSpPr>
        <p:spPr>
          <a:xfrm>
            <a:off x="1424608"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5-1</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Establish </a:t>
            </a:r>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Plan</a:t>
            </a:r>
            <a:endParaRPr lang="en-US" altLang="ko-KR" sz="700" b="1" dirty="0" smtClean="0">
              <a:solidFill>
                <a:schemeClr val="tx1"/>
              </a:solidFill>
              <a:latin typeface="LG스마트체 Regular" panose="020B0600000101010101" pitchFamily="50" charset="-127"/>
              <a:ea typeface="LG스마트체 Regular" panose="020B0600000101010101" pitchFamily="50" charset="-127"/>
            </a:endParaRPr>
          </a:p>
        </p:txBody>
      </p:sp>
      <p:sp>
        <p:nvSpPr>
          <p:cNvPr id="189" name="직사각형 188"/>
          <p:cNvSpPr/>
          <p:nvPr/>
        </p:nvSpPr>
        <p:spPr>
          <a:xfrm>
            <a:off x="8193360" y="5945680"/>
            <a:ext cx="1119600"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Measurement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91" name="직사각형 190"/>
          <p:cNvSpPr/>
          <p:nvPr/>
        </p:nvSpPr>
        <p:spPr>
          <a:xfrm>
            <a:off x="6281672" y="5945680"/>
            <a:ext cx="1119600"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Change Management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92" name="직사각형 191"/>
          <p:cNvSpPr/>
          <p:nvPr/>
        </p:nvSpPr>
        <p:spPr>
          <a:xfrm>
            <a:off x="6929744" y="1988840"/>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5-8</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Cybersecurity Assessment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94" name="직사각형 193"/>
          <p:cNvSpPr/>
          <p:nvPr/>
        </p:nvSpPr>
        <p:spPr>
          <a:xfrm>
            <a:off x="5561592"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5-11</a:t>
            </a:r>
          </a:p>
          <a:p>
            <a:pPr lvl="0"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Vulnerabilities </a:t>
            </a:r>
            <a:r>
              <a:rPr lang="en-US" altLang="ko-KR" sz="700" dirty="0">
                <a:solidFill>
                  <a:schemeClr val="tx1"/>
                </a:solidFill>
                <a:latin typeface="LG스마트체 Regular" panose="020B0600000101010101" pitchFamily="50" charset="-127"/>
                <a:ea typeface="LG스마트체 Regular" panose="020B0600000101010101" pitchFamily="50" charset="-127"/>
              </a:rPr>
              <a:t>Change Management</a:t>
            </a:r>
          </a:p>
        </p:txBody>
      </p:sp>
      <p:sp>
        <p:nvSpPr>
          <p:cNvPr id="195" name="직사각형 194"/>
          <p:cNvSpPr/>
          <p:nvPr/>
        </p:nvSpPr>
        <p:spPr>
          <a:xfrm>
            <a:off x="6929744"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5-13</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Feature Complete 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96" name="직사각형 195"/>
          <p:cNvSpPr/>
          <p:nvPr/>
        </p:nvSpPr>
        <p:spPr>
          <a:xfrm>
            <a:off x="8193360"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5-14</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Qualification completion 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197" name="직사각형 196"/>
          <p:cNvSpPr/>
          <p:nvPr/>
        </p:nvSpPr>
        <p:spPr>
          <a:xfrm>
            <a:off x="2936776"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5-4</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Release </a:t>
            </a:r>
            <a:r>
              <a:rPr lang="en-US" altLang="ko-KR" sz="700" dirty="0">
                <a:solidFill>
                  <a:schemeClr val="tx1"/>
                </a:solidFill>
                <a:latin typeface="LG스마트체 Regular" panose="020B0600000101010101" pitchFamily="50" charset="-127"/>
                <a:ea typeface="LG스마트체 Regular" panose="020B0600000101010101" pitchFamily="50" charset="-127"/>
              </a:rPr>
              <a:t>of Cybersecurity Plan</a:t>
            </a:r>
          </a:p>
        </p:txBody>
      </p:sp>
      <p:cxnSp>
        <p:nvCxnSpPr>
          <p:cNvPr id="198" name="직선 화살표 연결선 197"/>
          <p:cNvCxnSpPr/>
          <p:nvPr/>
        </p:nvCxnSpPr>
        <p:spPr>
          <a:xfrm flipV="1">
            <a:off x="1784648" y="5130449"/>
            <a:ext cx="0" cy="815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a:stCxn id="188" idx="3"/>
            <a:endCxn id="197" idx="1"/>
          </p:cNvCxnSpPr>
          <p:nvPr/>
        </p:nvCxnSpPr>
        <p:spPr>
          <a:xfrm>
            <a:off x="2544208" y="4912625"/>
            <a:ext cx="3925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직선 화살표 연결선 199"/>
          <p:cNvCxnSpPr/>
          <p:nvPr/>
        </p:nvCxnSpPr>
        <p:spPr>
          <a:xfrm>
            <a:off x="3656856" y="5130449"/>
            <a:ext cx="0" cy="815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꺾인 연결선 200"/>
          <p:cNvCxnSpPr>
            <a:stCxn id="233" idx="3"/>
            <a:endCxn id="191" idx="0"/>
          </p:cNvCxnSpPr>
          <p:nvPr/>
        </p:nvCxnSpPr>
        <p:spPr>
          <a:xfrm>
            <a:off x="6681192" y="4401204"/>
            <a:ext cx="160280" cy="154447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꺾인 연결선 202"/>
          <p:cNvCxnSpPr>
            <a:stCxn id="235" idx="3"/>
            <a:endCxn id="189" idx="0"/>
          </p:cNvCxnSpPr>
          <p:nvPr/>
        </p:nvCxnSpPr>
        <p:spPr>
          <a:xfrm flipH="1">
            <a:off x="8753160" y="4364114"/>
            <a:ext cx="559800" cy="1581566"/>
          </a:xfrm>
          <a:prstGeom prst="bentConnector4">
            <a:avLst>
              <a:gd name="adj1" fmla="val -40836"/>
              <a:gd name="adj2" fmla="val 568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a:off x="8625408" y="5130449"/>
            <a:ext cx="0" cy="815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p:cNvSpPr txBox="1"/>
          <p:nvPr/>
        </p:nvSpPr>
        <p:spPr>
          <a:xfrm rot="16200000">
            <a:off x="623021" y="2932478"/>
            <a:ext cx="981368" cy="246221"/>
          </a:xfrm>
          <a:prstGeom prst="rect">
            <a:avLst/>
          </a:prstGeom>
          <a:noFill/>
        </p:spPr>
        <p:txBody>
          <a:bodyPr wrap="square" rtlCol="0">
            <a:spAutoFit/>
          </a:bodyPr>
          <a:lstStyle/>
          <a:p>
            <a:r>
              <a:rPr lang="en-US" altLang="ko-KR" sz="1000" dirty="0" smtClean="0">
                <a:latin typeface="LG스마트체 Regular" panose="020B0600000101010101" pitchFamily="50" charset="-127"/>
                <a:ea typeface="LG스마트체 Regular" panose="020B0600000101010101" pitchFamily="50" charset="-127"/>
              </a:rPr>
              <a:t>IR Manager</a:t>
            </a:r>
            <a:endParaRPr lang="ko-KR" altLang="en-US" sz="1000" dirty="0">
              <a:latin typeface="LG스마트체 Regular" panose="020B0600000101010101" pitchFamily="50" charset="-127"/>
              <a:ea typeface="LG스마트체 Regular" panose="020B0600000101010101" pitchFamily="50" charset="-127"/>
            </a:endParaRPr>
          </a:p>
        </p:txBody>
      </p:sp>
      <p:cxnSp>
        <p:nvCxnSpPr>
          <p:cNvPr id="208" name="직선 연결선 207"/>
          <p:cNvCxnSpPr/>
          <p:nvPr/>
        </p:nvCxnSpPr>
        <p:spPr>
          <a:xfrm>
            <a:off x="920552" y="2636912"/>
            <a:ext cx="86409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꺾인 연결선 209"/>
          <p:cNvCxnSpPr>
            <a:stCxn id="171" idx="0"/>
            <a:endCxn id="192" idx="0"/>
          </p:cNvCxnSpPr>
          <p:nvPr/>
        </p:nvCxnSpPr>
        <p:spPr>
          <a:xfrm rot="5400000" flipH="1" flipV="1">
            <a:off x="4810784" y="1610736"/>
            <a:ext cx="2300656" cy="3056864"/>
          </a:xfrm>
          <a:prstGeom prst="bentConnector3">
            <a:avLst>
              <a:gd name="adj1" fmla="val 10662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직사각형 210"/>
          <p:cNvSpPr/>
          <p:nvPr/>
        </p:nvSpPr>
        <p:spPr>
          <a:xfrm>
            <a:off x="4277056" y="5945680"/>
            <a:ext cx="1119600" cy="43564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Configuration Management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212" name="꺾인 연결선 211"/>
          <p:cNvCxnSpPr>
            <a:stCxn id="194" idx="3"/>
            <a:endCxn id="191" idx="0"/>
          </p:cNvCxnSpPr>
          <p:nvPr/>
        </p:nvCxnSpPr>
        <p:spPr>
          <a:xfrm>
            <a:off x="6681192" y="4912625"/>
            <a:ext cx="160280" cy="103305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직사각형 212"/>
          <p:cNvSpPr/>
          <p:nvPr/>
        </p:nvSpPr>
        <p:spPr>
          <a:xfrm>
            <a:off x="4277056" y="4694801"/>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5-9</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Configuration Management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cxnSp>
        <p:nvCxnSpPr>
          <p:cNvPr id="214" name="직선 화살표 연결선 213"/>
          <p:cNvCxnSpPr>
            <a:stCxn id="211" idx="0"/>
            <a:endCxn id="213" idx="2"/>
          </p:cNvCxnSpPr>
          <p:nvPr/>
        </p:nvCxnSpPr>
        <p:spPr>
          <a:xfrm flipV="1">
            <a:off x="4836856" y="5130449"/>
            <a:ext cx="0" cy="815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직선 화살표 연결선 214"/>
          <p:cNvCxnSpPr>
            <a:stCxn id="197" idx="3"/>
            <a:endCxn id="213" idx="1"/>
          </p:cNvCxnSpPr>
          <p:nvPr/>
        </p:nvCxnSpPr>
        <p:spPr>
          <a:xfrm>
            <a:off x="4056376" y="4912625"/>
            <a:ext cx="2206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꺾인 연결선 215"/>
          <p:cNvCxnSpPr/>
          <p:nvPr/>
        </p:nvCxnSpPr>
        <p:spPr>
          <a:xfrm>
            <a:off x="4964608" y="4435312"/>
            <a:ext cx="132408" cy="25948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8" name="꺾인 연결선 217"/>
          <p:cNvCxnSpPr>
            <a:stCxn id="238" idx="2"/>
            <a:endCxn id="233" idx="0"/>
          </p:cNvCxnSpPr>
          <p:nvPr/>
        </p:nvCxnSpPr>
        <p:spPr>
          <a:xfrm rot="16200000" flipH="1">
            <a:off x="3672426" y="1734414"/>
            <a:ext cx="816692" cy="4081240"/>
          </a:xfrm>
          <a:prstGeom prst="bentConnector3">
            <a:avLst>
              <a:gd name="adj1" fmla="val 111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꺾인 연결선 219"/>
          <p:cNvCxnSpPr/>
          <p:nvPr/>
        </p:nvCxnSpPr>
        <p:spPr>
          <a:xfrm rot="5400000" flipH="1" flipV="1">
            <a:off x="5794868" y="1792254"/>
            <a:ext cx="548511" cy="5256584"/>
          </a:xfrm>
          <a:prstGeom prst="bentConnector3">
            <a:avLst>
              <a:gd name="adj1" fmla="val 19492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꺾인 연결선 221"/>
          <p:cNvCxnSpPr/>
          <p:nvPr/>
        </p:nvCxnSpPr>
        <p:spPr>
          <a:xfrm rot="5400000" flipH="1" flipV="1">
            <a:off x="5614462" y="2698317"/>
            <a:ext cx="12700" cy="3992968"/>
          </a:xfrm>
          <a:prstGeom prst="bentConnector3">
            <a:avLst>
              <a:gd name="adj1" fmla="val 7944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꺾인 연결선 222"/>
          <p:cNvCxnSpPr/>
          <p:nvPr/>
        </p:nvCxnSpPr>
        <p:spPr>
          <a:xfrm rot="5400000" flipH="1" flipV="1">
            <a:off x="6134782" y="2066509"/>
            <a:ext cx="12700" cy="5256584"/>
          </a:xfrm>
          <a:prstGeom prst="bentConnector3">
            <a:avLst>
              <a:gd name="adj1" fmla="val 8904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꺾인 연결선 223"/>
          <p:cNvCxnSpPr>
            <a:stCxn id="239" idx="1"/>
            <a:endCxn id="238" idx="1"/>
          </p:cNvCxnSpPr>
          <p:nvPr/>
        </p:nvCxnSpPr>
        <p:spPr>
          <a:xfrm rot="10800000" flipH="1">
            <a:off x="1352600" y="3148864"/>
            <a:ext cx="127752" cy="713984"/>
          </a:xfrm>
          <a:prstGeom prst="bentConnector3">
            <a:avLst>
              <a:gd name="adj1" fmla="val -9941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꺾인 연결선 224"/>
          <p:cNvCxnSpPr>
            <a:stCxn id="192" idx="2"/>
            <a:endCxn id="196" idx="3"/>
          </p:cNvCxnSpPr>
          <p:nvPr/>
        </p:nvCxnSpPr>
        <p:spPr>
          <a:xfrm rot="16200000" flipH="1">
            <a:off x="7157184" y="2756848"/>
            <a:ext cx="2488137" cy="1823416"/>
          </a:xfrm>
          <a:prstGeom prst="bentConnector4">
            <a:avLst>
              <a:gd name="adj1" fmla="val 16223"/>
              <a:gd name="adj2" fmla="val 124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직사각형 225"/>
          <p:cNvSpPr/>
          <p:nvPr/>
        </p:nvSpPr>
        <p:spPr>
          <a:xfrm>
            <a:off x="3738175" y="3785440"/>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6-6</a:t>
            </a:r>
          </a:p>
          <a:p>
            <a:r>
              <a:rPr lang="en-US" altLang="ko-KR" sz="700" dirty="0">
                <a:solidFill>
                  <a:schemeClr val="tx1"/>
                </a:solidFill>
                <a:latin typeface="LG스마트체 Regular" panose="020B0600000101010101" pitchFamily="50" charset="-127"/>
                <a:ea typeface="LG스마트체 Regular" panose="020B0600000101010101" pitchFamily="50" charset="-127"/>
              </a:rPr>
              <a:t>Development of Cybersecurity Case</a:t>
            </a:r>
          </a:p>
        </p:txBody>
      </p:sp>
      <p:cxnSp>
        <p:nvCxnSpPr>
          <p:cNvPr id="228" name="꺾인 연결선 227"/>
          <p:cNvCxnSpPr/>
          <p:nvPr/>
        </p:nvCxnSpPr>
        <p:spPr>
          <a:xfrm rot="10800000">
            <a:off x="4857776" y="3899639"/>
            <a:ext cx="703817" cy="3214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3738175" y="2060848"/>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2-2</a:t>
            </a:r>
          </a:p>
          <a:p>
            <a:r>
              <a:rPr lang="en-US" altLang="ko-KR" sz="700" dirty="0">
                <a:solidFill>
                  <a:schemeClr val="tx1"/>
                </a:solidFill>
                <a:latin typeface="LG스마트체 Regular" panose="020B0600000101010101" pitchFamily="50" charset="-127"/>
                <a:ea typeface="LG스마트체 Regular" panose="020B0600000101010101" pitchFamily="50" charset="-127"/>
              </a:rPr>
              <a:t>(system)Cybersecurity requirements specification</a:t>
            </a:r>
          </a:p>
        </p:txBody>
      </p:sp>
      <p:cxnSp>
        <p:nvCxnSpPr>
          <p:cNvPr id="231" name="꺾인 연결선 230"/>
          <p:cNvCxnSpPr/>
          <p:nvPr/>
        </p:nvCxnSpPr>
        <p:spPr>
          <a:xfrm rot="10800000">
            <a:off x="4857776" y="2386588"/>
            <a:ext cx="703817" cy="2122532"/>
          </a:xfrm>
          <a:prstGeom prst="bentConnector3">
            <a:avLst>
              <a:gd name="adj1" fmla="val 361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꺾인 연결선 231"/>
          <p:cNvCxnSpPr>
            <a:endCxn id="229" idx="3"/>
          </p:cNvCxnSpPr>
          <p:nvPr/>
        </p:nvCxnSpPr>
        <p:spPr>
          <a:xfrm rot="16200000" flipV="1">
            <a:off x="4389523" y="2746924"/>
            <a:ext cx="2420802" cy="148429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3" name="직사각형 232"/>
          <p:cNvSpPr/>
          <p:nvPr/>
        </p:nvSpPr>
        <p:spPr>
          <a:xfrm>
            <a:off x="5561592" y="4183380"/>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5-10</a:t>
            </a:r>
          </a:p>
          <a:p>
            <a:pPr lvl="0"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Requirement </a:t>
            </a:r>
            <a:r>
              <a:rPr lang="en-US" altLang="ko-KR" sz="700" dirty="0">
                <a:solidFill>
                  <a:schemeClr val="tx1"/>
                </a:solidFill>
                <a:latin typeface="LG스마트체 Regular" panose="020B0600000101010101" pitchFamily="50" charset="-127"/>
                <a:ea typeface="LG스마트체 Regular" panose="020B0600000101010101" pitchFamily="50" charset="-127"/>
              </a:rPr>
              <a:t>Change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Management</a:t>
            </a:r>
            <a:endParaRPr lang="en-US" altLang="ko-KR" sz="700" dirty="0">
              <a:solidFill>
                <a:schemeClr val="tx1"/>
              </a:solidFill>
              <a:latin typeface="LG스마트체 Regular" panose="020B0600000101010101" pitchFamily="50" charset="-127"/>
              <a:ea typeface="LG스마트체 Regular" panose="020B0600000101010101" pitchFamily="50" charset="-127"/>
            </a:endParaRPr>
          </a:p>
        </p:txBody>
      </p:sp>
      <p:sp>
        <p:nvSpPr>
          <p:cNvPr id="234" name="TextBox 233"/>
          <p:cNvSpPr txBox="1"/>
          <p:nvPr/>
        </p:nvSpPr>
        <p:spPr>
          <a:xfrm>
            <a:off x="3741764" y="1879848"/>
            <a:ext cx="1116011" cy="200055"/>
          </a:xfrm>
          <a:prstGeom prst="rect">
            <a:avLst/>
          </a:prstGeom>
          <a:noFill/>
        </p:spPr>
        <p:txBody>
          <a:bodyPr wrap="none" rtlCol="0">
            <a:spAutoFit/>
          </a:bodyP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Cybersecurity Architect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235" name="직사각형 234"/>
          <p:cNvSpPr/>
          <p:nvPr/>
        </p:nvSpPr>
        <p:spPr>
          <a:xfrm>
            <a:off x="8193360" y="4146290"/>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PA 5-12</a:t>
            </a:r>
          </a:p>
          <a:p>
            <a:r>
              <a:rPr lang="en-US" altLang="ko-KR" sz="700" b="1" dirty="0" smtClean="0">
                <a:solidFill>
                  <a:schemeClr val="tx1"/>
                </a:solidFill>
                <a:latin typeface="LG스마트체 Regular" panose="020B0600000101010101" pitchFamily="50" charset="-127"/>
                <a:ea typeface="LG스마트체 Regular" panose="020B0600000101010101" pitchFamily="50" charset="-127"/>
              </a:rPr>
              <a:t>Requirement confirm review</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236" name="직사각형 235"/>
          <p:cNvSpPr/>
          <p:nvPr/>
        </p:nvSpPr>
        <p:spPr>
          <a:xfrm>
            <a:off x="7883177" y="2931040"/>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6-15 </a:t>
            </a:r>
          </a:p>
          <a:p>
            <a:r>
              <a:rPr lang="en-US" altLang="ko-KR" sz="700" dirty="0">
                <a:solidFill>
                  <a:schemeClr val="tx1"/>
                </a:solidFill>
                <a:latin typeface="LG스마트체 Regular" panose="020B0600000101010101" pitchFamily="50" charset="-127"/>
                <a:ea typeface="LG스마트체 Regular" panose="020B0600000101010101" pitchFamily="50" charset="-127"/>
              </a:rPr>
              <a:t>Post-Response Activities</a:t>
            </a:r>
          </a:p>
        </p:txBody>
      </p:sp>
      <p:cxnSp>
        <p:nvCxnSpPr>
          <p:cNvPr id="237" name="직선 화살표 연결선 236"/>
          <p:cNvCxnSpPr/>
          <p:nvPr/>
        </p:nvCxnSpPr>
        <p:spPr>
          <a:xfrm>
            <a:off x="2599952" y="2993280"/>
            <a:ext cx="5283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8" name="직사각형 237"/>
          <p:cNvSpPr/>
          <p:nvPr/>
        </p:nvSpPr>
        <p:spPr>
          <a:xfrm>
            <a:off x="1480352" y="2931040"/>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5-15 </a:t>
            </a:r>
          </a:p>
          <a:p>
            <a:r>
              <a:rPr lang="en-US" altLang="ko-KR" sz="700" dirty="0">
                <a:solidFill>
                  <a:schemeClr val="tx1"/>
                </a:solidFill>
                <a:latin typeface="LG스마트체 Regular" panose="020B0600000101010101" pitchFamily="50" charset="-127"/>
                <a:ea typeface="LG스마트체 Regular" panose="020B0600000101010101" pitchFamily="50" charset="-127"/>
              </a:rPr>
              <a:t>Threat countermeasure development management</a:t>
            </a:r>
            <a:endParaRPr lang="ko-KR" altLang="en-US" sz="700" dirty="0">
              <a:solidFill>
                <a:schemeClr val="tx1"/>
              </a:solidFill>
              <a:latin typeface="LG스마트체 Regular" panose="020B0600000101010101" pitchFamily="50" charset="-127"/>
              <a:ea typeface="LG스마트체 Regular" panose="020B0600000101010101" pitchFamily="50" charset="-127"/>
            </a:endParaRPr>
          </a:p>
        </p:txBody>
      </p:sp>
      <p:sp>
        <p:nvSpPr>
          <p:cNvPr id="239" name="직사각형 238"/>
          <p:cNvSpPr/>
          <p:nvPr/>
        </p:nvSpPr>
        <p:spPr>
          <a:xfrm>
            <a:off x="1352600" y="3645024"/>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6-13</a:t>
            </a:r>
          </a:p>
          <a:p>
            <a:r>
              <a:rPr lang="en-US" altLang="ko-KR" sz="700" dirty="0">
                <a:solidFill>
                  <a:schemeClr val="tx1"/>
                </a:solidFill>
                <a:latin typeface="LG스마트체 Regular" panose="020B0600000101010101" pitchFamily="50" charset="-127"/>
                <a:ea typeface="LG스마트체 Regular" panose="020B0600000101010101" pitchFamily="50" charset="-127"/>
              </a:rPr>
              <a:t>Prepare threat countermeasure</a:t>
            </a:r>
          </a:p>
        </p:txBody>
      </p:sp>
      <p:sp>
        <p:nvSpPr>
          <p:cNvPr id="240" name="직사각형 239"/>
          <p:cNvSpPr/>
          <p:nvPr/>
        </p:nvSpPr>
        <p:spPr>
          <a:xfrm>
            <a:off x="1352600" y="4188424"/>
            <a:ext cx="1119600" cy="43564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a:solidFill>
                  <a:schemeClr val="tx1"/>
                </a:solidFill>
                <a:latin typeface="LG스마트체 Regular" panose="020B0600000101010101" pitchFamily="50" charset="-127"/>
                <a:ea typeface="LG스마트체 Regular" panose="020B0600000101010101" pitchFamily="50" charset="-127"/>
              </a:rPr>
              <a:t>PA </a:t>
            </a:r>
            <a:r>
              <a:rPr lang="en-US" altLang="ko-KR" sz="700" dirty="0" smtClean="0">
                <a:solidFill>
                  <a:schemeClr val="tx1"/>
                </a:solidFill>
                <a:latin typeface="LG스마트체 Regular" panose="020B0600000101010101" pitchFamily="50" charset="-127"/>
                <a:ea typeface="LG스마트체 Regular" panose="020B0600000101010101" pitchFamily="50" charset="-127"/>
              </a:rPr>
              <a:t>6-14</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Prepare </a:t>
            </a:r>
            <a:r>
              <a:rPr lang="en-US" altLang="ko-KR" sz="700" dirty="0">
                <a:solidFill>
                  <a:schemeClr val="tx1"/>
                </a:solidFill>
                <a:latin typeface="LG스마트체 Regular" panose="020B0600000101010101" pitchFamily="50" charset="-127"/>
                <a:ea typeface="LG스마트체 Regular" panose="020B0600000101010101" pitchFamily="50" charset="-127"/>
              </a:rPr>
              <a:t>incident countermeasure</a:t>
            </a:r>
          </a:p>
        </p:txBody>
      </p:sp>
      <p:cxnSp>
        <p:nvCxnSpPr>
          <p:cNvPr id="241" name="꺾인 연결선 240"/>
          <p:cNvCxnSpPr>
            <a:stCxn id="238" idx="3"/>
            <a:endCxn id="240" idx="3"/>
          </p:cNvCxnSpPr>
          <p:nvPr/>
        </p:nvCxnSpPr>
        <p:spPr>
          <a:xfrm flipH="1">
            <a:off x="2472200" y="3148864"/>
            <a:ext cx="127752" cy="1257384"/>
          </a:xfrm>
          <a:prstGeom prst="bentConnector3">
            <a:avLst>
              <a:gd name="adj1" fmla="val -2982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직사각형 241"/>
          <p:cNvSpPr/>
          <p:nvPr/>
        </p:nvSpPr>
        <p:spPr>
          <a:xfrm>
            <a:off x="2148179" y="5238202"/>
            <a:ext cx="1119600" cy="43564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5-2, 3</a:t>
            </a:r>
          </a:p>
          <a:p>
            <a:r>
              <a:rPr lang="en-US" altLang="ko-KR" sz="700" dirty="0" smtClean="0">
                <a:solidFill>
                  <a:schemeClr val="tx1"/>
                </a:solidFill>
                <a:latin typeface="LG스마트체 Regular" panose="020B0600000101010101" pitchFamily="50" charset="-127"/>
                <a:ea typeface="LG스마트체 Regular" panose="020B0600000101010101" pitchFamily="50" charset="-127"/>
              </a:rPr>
              <a:t>Development and Release of CIA</a:t>
            </a:r>
            <a:endParaRPr lang="en-US" altLang="ko-KR" sz="700" b="1" dirty="0" smtClean="0">
              <a:solidFill>
                <a:schemeClr val="tx1"/>
              </a:solidFill>
              <a:latin typeface="LG스마트체 Regular" panose="020B0600000101010101" pitchFamily="50" charset="-127"/>
              <a:ea typeface="LG스마트체 Regular" panose="020B0600000101010101" pitchFamily="50" charset="-127"/>
            </a:endParaRPr>
          </a:p>
        </p:txBody>
      </p:sp>
      <p:cxnSp>
        <p:nvCxnSpPr>
          <p:cNvPr id="243" name="꺾인 연결선 242"/>
          <p:cNvCxnSpPr>
            <a:stCxn id="188" idx="2"/>
            <a:endCxn id="242" idx="1"/>
          </p:cNvCxnSpPr>
          <p:nvPr/>
        </p:nvCxnSpPr>
        <p:spPr>
          <a:xfrm rot="16200000" flipH="1">
            <a:off x="1903505" y="5211351"/>
            <a:ext cx="325577" cy="16377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꺾인 연결선 243"/>
          <p:cNvCxnSpPr>
            <a:stCxn id="242" idx="3"/>
            <a:endCxn id="197" idx="2"/>
          </p:cNvCxnSpPr>
          <p:nvPr/>
        </p:nvCxnSpPr>
        <p:spPr>
          <a:xfrm flipV="1">
            <a:off x="3267779" y="5130449"/>
            <a:ext cx="228797" cy="3255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꺾인 연결선 244"/>
          <p:cNvCxnSpPr>
            <a:endCxn id="226" idx="1"/>
          </p:cNvCxnSpPr>
          <p:nvPr/>
        </p:nvCxnSpPr>
        <p:spPr>
          <a:xfrm rot="5400000" flipH="1" flipV="1">
            <a:off x="3060540" y="4023517"/>
            <a:ext cx="697887" cy="6573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꺾인 연결선 245"/>
          <p:cNvCxnSpPr/>
          <p:nvPr/>
        </p:nvCxnSpPr>
        <p:spPr>
          <a:xfrm rot="5400000" flipH="1" flipV="1">
            <a:off x="3940320" y="1345337"/>
            <a:ext cx="2705961" cy="3992968"/>
          </a:xfrm>
          <a:prstGeom prst="bentConnector3">
            <a:avLst>
              <a:gd name="adj1" fmla="val 1070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직사각형 72"/>
          <p:cNvSpPr/>
          <p:nvPr/>
        </p:nvSpPr>
        <p:spPr>
          <a:xfrm>
            <a:off x="2671959" y="3657784"/>
            <a:ext cx="543536" cy="23772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ctr" latinLnBrk="0" hangingPunct="0">
              <a:lnSpc>
                <a:spcPct val="95000"/>
              </a:lnSpc>
            </a:pPr>
            <a:r>
              <a:rPr lang="en-US" altLang="ko-KR" sz="700" dirty="0" smtClean="0">
                <a:solidFill>
                  <a:schemeClr val="tx1"/>
                </a:solidFill>
                <a:latin typeface="LG스마트체 Regular" panose="020B0600000101010101" pitchFamily="50" charset="-127"/>
                <a:ea typeface="LG스마트체 Regular" panose="020B0600000101010101" pitchFamily="50" charset="-127"/>
              </a:rPr>
              <a:t>PA 5-5, 6, 7</a:t>
            </a:r>
          </a:p>
        </p:txBody>
      </p:sp>
      <p:cxnSp>
        <p:nvCxnSpPr>
          <p:cNvPr id="74" name="직선 화살표 연결선 73"/>
          <p:cNvCxnSpPr/>
          <p:nvPr/>
        </p:nvCxnSpPr>
        <p:spPr>
          <a:xfrm>
            <a:off x="3008784" y="3895512"/>
            <a:ext cx="0" cy="815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60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기본 디자인">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기본 디자인">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기본 디자인">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283045</TotalTime>
  <Words>42617</Words>
  <Application>Microsoft Office PowerPoint</Application>
  <PresentationFormat>A4 용지(210x297mm)</PresentationFormat>
  <Paragraphs>8175</Paragraphs>
  <Slides>159</Slides>
  <Notes>15</Notes>
  <HiddenSlides>0</HiddenSlides>
  <MMClips>0</MMClips>
  <ScaleCrop>false</ScaleCrop>
  <HeadingPairs>
    <vt:vector size="8" baseType="variant">
      <vt:variant>
        <vt:lpstr>사용한 글꼴</vt:lpstr>
      </vt:variant>
      <vt:variant>
        <vt:i4>13</vt:i4>
      </vt:variant>
      <vt:variant>
        <vt:lpstr>테마</vt:lpstr>
      </vt:variant>
      <vt:variant>
        <vt:i4>4</vt:i4>
      </vt:variant>
      <vt:variant>
        <vt:lpstr>포함된 OLE 서버</vt:lpstr>
      </vt:variant>
      <vt:variant>
        <vt:i4>1</vt:i4>
      </vt:variant>
      <vt:variant>
        <vt:lpstr>슬라이드 제목</vt:lpstr>
      </vt:variant>
      <vt:variant>
        <vt:i4>159</vt:i4>
      </vt:variant>
    </vt:vector>
  </HeadingPairs>
  <TitlesOfParts>
    <vt:vector size="177" baseType="lpstr">
      <vt:lpstr>LG스마트체 Bold</vt:lpstr>
      <vt:lpstr>LG스마트체 Regular</vt:lpstr>
      <vt:lpstr>LG스마트체2.0 Regular</vt:lpstr>
      <vt:lpstr>굴림</vt:lpstr>
      <vt:lpstr>돋움</vt:lpstr>
      <vt:lpstr>맑은 고딕</vt:lpstr>
      <vt:lpstr>Arial</vt:lpstr>
      <vt:lpstr>Arial Narrow</vt:lpstr>
      <vt:lpstr>Calibri</vt:lpstr>
      <vt:lpstr>Courier New</vt:lpstr>
      <vt:lpstr>Times New Roman</vt:lpstr>
      <vt:lpstr>Trebuchet MS</vt:lpstr>
      <vt:lpstr>Wingdings</vt:lpstr>
      <vt:lpstr>디자인 사용자 지정</vt:lpstr>
      <vt:lpstr>9_기본 디자인</vt:lpstr>
      <vt:lpstr>10_기본 디자인</vt:lpstr>
      <vt:lpstr>11_기본 디자인</vt:lpstr>
      <vt:lpstr>문서</vt:lpstr>
      <vt:lpstr>PowerPoint 프레젠테이션</vt:lpstr>
      <vt:lpstr>History</vt:lpstr>
      <vt:lpstr>History</vt:lpstr>
      <vt:lpstr>History</vt:lpstr>
      <vt:lpstr>History</vt:lpstr>
      <vt:lpstr>History</vt:lpstr>
      <vt:lpstr>Related standard</vt:lpstr>
      <vt:lpstr>Responsibility / authority by role and management department (1/4)</vt:lpstr>
      <vt:lpstr>Responsibility / authority by role and management department (2/4)</vt:lpstr>
      <vt:lpstr>Responsibility / authority by role and management department (3/4)</vt:lpstr>
      <vt:lpstr>Responsibility / authority by role and management department (4/4)</vt:lpstr>
      <vt:lpstr>Legend</vt:lpstr>
      <vt:lpstr>Term and Abbreviation (1/2) </vt:lpstr>
      <vt:lpstr>Term and Abbreviation (2/2) </vt:lpstr>
      <vt:lpstr>VS CSMS standard composition</vt:lpstr>
      <vt:lpstr>VS CSMS activity summary</vt:lpstr>
      <vt:lpstr>VS CSMS activity definition</vt:lpstr>
      <vt:lpstr>Relation between LGE Development Standard Process and VS CSMS Standard</vt:lpstr>
      <vt:lpstr>VS CSMS Standard composition(1/2)</vt:lpstr>
      <vt:lpstr>VS CSMS Standard composition(2/2)</vt:lpstr>
      <vt:lpstr>Location in guidance &amp; Template</vt:lpstr>
      <vt:lpstr>Location in assessment guide/items &amp; ISO 21434 Check list</vt:lpstr>
      <vt:lpstr>Cybersecurity Concept Definition Phase</vt:lpstr>
      <vt:lpstr>Cybersecurity Concept Definition Phase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Cybersecurity System Development Phase</vt:lpstr>
      <vt:lpstr>Cybersecurity System Development Phase</vt:lpstr>
      <vt:lpstr>PowerPoint 프레젠테이션</vt:lpstr>
      <vt:lpstr>PowerPoint 프레젠테이션</vt:lpstr>
      <vt:lpstr>PowerPoint 프레젠테이션</vt:lpstr>
      <vt:lpstr>PowerPoint 프레젠테이션</vt:lpstr>
      <vt:lpstr>ㄴ</vt:lpstr>
      <vt:lpstr>ㄴ</vt:lpstr>
      <vt:lpstr>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Cybersecurity HW Development Phase</vt:lpstr>
      <vt:lpstr>Cybersecurity HW Development Phase</vt:lpstr>
      <vt:lpstr>PowerPoint 프레젠테이션</vt:lpstr>
      <vt:lpstr>PowerPoint 프레젠테이션</vt:lpstr>
      <vt:lpstr>PowerPoint 프레젠테이션</vt:lpstr>
      <vt:lpstr> </vt:lpstr>
      <vt:lpstr>PowerPoint 프레젠테이션</vt:lpstr>
      <vt:lpstr> </vt:lpstr>
      <vt:lpstr>s</vt:lpstr>
      <vt:lpstr>ㄴ</vt:lpstr>
      <vt:lpstr>PowerPoint 프레젠테이션</vt:lpstr>
      <vt:lpstr>PowerPoint 프레젠테이션</vt:lpstr>
      <vt:lpstr>PowerPoint 프레젠테이션</vt:lpstr>
      <vt:lpstr>ㄴ</vt:lpstr>
      <vt:lpstr>Cybersecurity SW Development Phase</vt:lpstr>
      <vt:lpstr>Cybersecurity SW Development Phase</vt:lpstr>
      <vt:lpstr>PowerPoint 프레젠테이션</vt:lpstr>
      <vt:lpstr>PowerPoint 프레젠테이션</vt:lpstr>
      <vt:lpstr>PowerPoint 프레젠테이션</vt:lpstr>
      <vt:lpstr>PowerPoint 프레젠테이션</vt:lpstr>
      <vt:lpstr>PowerPoint 프레젠테이션</vt:lpstr>
      <vt:lpstr>ㄴ</vt:lpstr>
      <vt:lpstr>PowerPoint 프레젠테이션</vt:lpstr>
      <vt:lpst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W</vt:lpstr>
      <vt:lpstr>Cybersecurity Management &amp; Supporting</vt:lpstr>
      <vt:lpstr>Cybersecurity Management &amp; Supporting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vt:lpstr>
      <vt:lpstr>PowerPoint 프레젠테이션</vt:lpstr>
      <vt:lpstr>PowerPoint 프레젠테이션</vt:lpstr>
      <vt:lpstr>PowerPoint 프레젠테이션</vt:lpstr>
      <vt:lpstr>Continual Cybersecurity Activities including Production &amp; Operation</vt:lpstr>
      <vt:lpstr>Continual Cybersecurity Activities including Production &amp; Operation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ㄴ</vt:lpstr>
      <vt:lpstr>ㄴ</vt:lpstr>
      <vt:lpstr>ㄴ</vt:lpstr>
      <vt:lpstr>ㄴ</vt:lpstr>
      <vt:lpstr>PowerPoint 프레젠테이션</vt:lpstr>
      <vt:lpstr>PowerPoint 프레젠테이션</vt:lpstr>
      <vt:lpstr>PowerPoint 프레젠테이션</vt:lpstr>
      <vt:lpstr>CS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vz</vt:lpstr>
      <vt:lpstr>PowerPoint 프레젠테이션</vt:lpstr>
      <vt:lpstr>c</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LG전자 VC사업본부</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스마트 기능안전 표준 업무기준</dc:title>
  <dc:subject>Process</dc:subject>
  <dc:creator>VC SW역량강화팀</dc:creator>
  <cp:keywords>기능안전 표준 프로세스</cp:keywords>
  <cp:lastModifiedBy>한성엽/책임연구원/VS Cyber Security Quality Management팀(sungyoup.han@lge.com)</cp:lastModifiedBy>
  <cp:revision>14015</cp:revision>
  <cp:lastPrinted>2021-04-29T01:40:40Z</cp:lastPrinted>
  <dcterms:created xsi:type="dcterms:W3CDTF">2008-01-08T04:03:42Z</dcterms:created>
  <dcterms:modified xsi:type="dcterms:W3CDTF">2024-03-04T07:08:54Z</dcterms:modified>
  <cp:category>CSMS;ISO/SAE 21434;Process</cp:category>
  <cp:contentStatus>Approved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c6ed9fc-fefc-4a0c-a6d6-10cf236c0d4f_Enabled">
    <vt:lpwstr>true</vt:lpwstr>
  </property>
  <property fmtid="{D5CDD505-2E9C-101B-9397-08002B2CF9AE}" pid="3" name="MSIP_Label_cc6ed9fc-fefc-4a0c-a6d6-10cf236c0d4f_SetDate">
    <vt:lpwstr>2024-03-04T07:08:52Z</vt:lpwstr>
  </property>
  <property fmtid="{D5CDD505-2E9C-101B-9397-08002B2CF9AE}" pid="4" name="MSIP_Label_cc6ed9fc-fefc-4a0c-a6d6-10cf236c0d4f_Method">
    <vt:lpwstr>Standard</vt:lpwstr>
  </property>
  <property fmtid="{D5CDD505-2E9C-101B-9397-08002B2CF9AE}" pid="5" name="MSIP_Label_cc6ed9fc-fefc-4a0c-a6d6-10cf236c0d4f_Name">
    <vt:lpwstr>Internal use only</vt:lpwstr>
  </property>
  <property fmtid="{D5CDD505-2E9C-101B-9397-08002B2CF9AE}" pid="6" name="MSIP_Label_cc6ed9fc-fefc-4a0c-a6d6-10cf236c0d4f_SiteId">
    <vt:lpwstr>5069cde4-642a-45c0-8094-d0c2dec10be3</vt:lpwstr>
  </property>
  <property fmtid="{D5CDD505-2E9C-101B-9397-08002B2CF9AE}" pid="7" name="MSIP_Label_cc6ed9fc-fefc-4a0c-a6d6-10cf236c0d4f_ActionId">
    <vt:lpwstr>f18755d9-4d6f-4767-ae9b-ca343bd2288d</vt:lpwstr>
  </property>
  <property fmtid="{D5CDD505-2E9C-101B-9397-08002B2CF9AE}" pid="8" name="MSIP_Label_cc6ed9fc-fefc-4a0c-a6d6-10cf236c0d4f_ContentBits">
    <vt:lpwstr>1</vt:lpwstr>
  </property>
</Properties>
</file>